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7" r:id="rId1"/>
  </p:sldMasterIdLst>
  <p:notesMasterIdLst>
    <p:notesMasterId r:id="rId34"/>
  </p:notesMasterIdLst>
  <p:handoutMasterIdLst>
    <p:handoutMasterId r:id="rId35"/>
  </p:handoutMasterIdLst>
  <p:sldIdLst>
    <p:sldId id="256" r:id="rId2"/>
    <p:sldId id="358" r:id="rId3"/>
    <p:sldId id="258" r:id="rId4"/>
    <p:sldId id="307" r:id="rId5"/>
    <p:sldId id="264" r:id="rId6"/>
    <p:sldId id="331" r:id="rId7"/>
    <p:sldId id="332" r:id="rId8"/>
    <p:sldId id="333" r:id="rId9"/>
    <p:sldId id="334" r:id="rId10"/>
    <p:sldId id="335" r:id="rId11"/>
    <p:sldId id="336" r:id="rId12"/>
    <p:sldId id="337" r:id="rId13"/>
    <p:sldId id="338" r:id="rId14"/>
    <p:sldId id="339" r:id="rId15"/>
    <p:sldId id="340" r:id="rId16"/>
    <p:sldId id="341" r:id="rId17"/>
    <p:sldId id="343" r:id="rId18"/>
    <p:sldId id="346" r:id="rId19"/>
    <p:sldId id="347" r:id="rId20"/>
    <p:sldId id="348" r:id="rId21"/>
    <p:sldId id="359" r:id="rId22"/>
    <p:sldId id="360" r:id="rId23"/>
    <p:sldId id="356" r:id="rId24"/>
    <p:sldId id="350" r:id="rId25"/>
    <p:sldId id="361" r:id="rId26"/>
    <p:sldId id="351" r:id="rId27"/>
    <p:sldId id="362" r:id="rId28"/>
    <p:sldId id="352" r:id="rId29"/>
    <p:sldId id="357" r:id="rId30"/>
    <p:sldId id="353" r:id="rId31"/>
    <p:sldId id="355" r:id="rId32"/>
    <p:sldId id="354"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58560" autoAdjust="0"/>
  </p:normalViewPr>
  <p:slideViewPr>
    <p:cSldViewPr>
      <p:cViewPr varScale="1">
        <p:scale>
          <a:sx n="35" d="100"/>
          <a:sy n="35" d="100"/>
        </p:scale>
        <p:origin x="2116" y="44"/>
      </p:cViewPr>
      <p:guideLst>
        <p:guide orient="horz" pos="2160"/>
        <p:guide pos="2880"/>
      </p:guideLst>
    </p:cSldViewPr>
  </p:slideViewPr>
  <p:outlineViewPr>
    <p:cViewPr>
      <p:scale>
        <a:sx n="33" d="100"/>
        <a:sy n="33" d="100"/>
      </p:scale>
      <p:origin x="0" y="25637"/>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77" tIns="46589" rIns="93177" bIns="46589" rtlCol="0"/>
          <a:lstStyle>
            <a:lvl1pPr algn="r">
              <a:defRPr sz="1200"/>
            </a:lvl1pPr>
          </a:lstStyle>
          <a:p>
            <a:fld id="{695A89FD-3B8F-4220-B256-9BB297839CBD}" type="datetimeFigureOut">
              <a:rPr lang="en-US" smtClean="0"/>
              <a:t>7/22/2022</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7" tIns="46589" rIns="93177" bIns="46589" rtlCol="0" anchor="b"/>
          <a:lstStyle>
            <a:lvl1pPr algn="r">
              <a:defRPr sz="1200"/>
            </a:lvl1pPr>
          </a:lstStyle>
          <a:p>
            <a:fld id="{8F7B7129-6A32-4D0D-AC2C-D835AE8F70CB}" type="slidenum">
              <a:rPr lang="en-US" smtClean="0"/>
              <a:t>‹#›</a:t>
            </a:fld>
            <a:endParaRPr lang="en-US" dirty="0"/>
          </a:p>
        </p:txBody>
      </p:sp>
    </p:spTree>
    <p:extLst>
      <p:ext uri="{BB962C8B-B14F-4D97-AF65-F5344CB8AC3E}">
        <p14:creationId xmlns:p14="http://schemas.microsoft.com/office/powerpoint/2010/main" val="2064640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B866C873-F073-4560-8870-F97DADD161B5}" type="datetimeFigureOut">
              <a:rPr lang="en-US" smtClean="0"/>
              <a:t>7/22/2022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7" tIns="46589" rIns="93177" bIns="46589" rtlCol="0" anchor="b"/>
          <a:lstStyle>
            <a:lvl1pPr algn="r">
              <a:defRPr sz="1200"/>
            </a:lvl1pPr>
          </a:lstStyle>
          <a:p>
            <a:fld id="{1ECBBE34-1F32-466B-9D91-8500DE9DF0A7}" type="slidenum">
              <a:rPr lang="en-US" smtClean="0"/>
              <a:t>‹#›</a:t>
            </a:fld>
            <a:endParaRPr lang="en-US" dirty="0"/>
          </a:p>
        </p:txBody>
      </p:sp>
    </p:spTree>
    <p:extLst>
      <p:ext uri="{BB962C8B-B14F-4D97-AF65-F5344CB8AC3E}">
        <p14:creationId xmlns:p14="http://schemas.microsoft.com/office/powerpoint/2010/main" val="3809231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We have prepared an information data sheet at the front of your packet that I would like to review. I would like to cover this entire sheet so that you will be advised of the tentative millage rates and the amount the millage will yield upon which we have built our budget.  I will then ask for your consideration on the millage rates.</a:t>
            </a:r>
          </a:p>
          <a:p>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1</a:t>
            </a:fld>
            <a:endParaRPr lang="en-US" dirty="0"/>
          </a:p>
        </p:txBody>
      </p:sp>
    </p:spTree>
    <p:extLst>
      <p:ext uri="{BB962C8B-B14F-4D97-AF65-F5344CB8AC3E}">
        <p14:creationId xmlns:p14="http://schemas.microsoft.com/office/powerpoint/2010/main" val="2592037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State Revenue, proceeds are collected locally</a:t>
            </a:r>
            <a:r>
              <a:rPr lang="en-US" baseline="0" dirty="0" smtClean="0"/>
              <a:t> through millage, facility rental, wellness incentives through health insurance and transfers from capital.  Total Local Revenue will yield $16,527,068 up $384,375 from the previous year.</a:t>
            </a:r>
          </a:p>
          <a:p>
            <a:endParaRPr lang="en-US" baseline="0" dirty="0" smtClean="0"/>
          </a:p>
          <a:p>
            <a:r>
              <a:rPr lang="en-US" baseline="0" dirty="0" smtClean="0"/>
              <a:t>Total of all revenue equals $55,373,895 or and increase of $5,557,660.</a:t>
            </a:r>
          </a:p>
          <a:p>
            <a:endParaRPr lang="en-US" baseline="0" dirty="0" smtClean="0"/>
          </a:p>
        </p:txBody>
      </p:sp>
      <p:sp>
        <p:nvSpPr>
          <p:cNvPr id="4" name="Slide Number Placeholder 3"/>
          <p:cNvSpPr>
            <a:spLocks noGrp="1"/>
          </p:cNvSpPr>
          <p:nvPr>
            <p:ph type="sldNum" sz="quarter" idx="10"/>
          </p:nvPr>
        </p:nvSpPr>
        <p:spPr/>
        <p:txBody>
          <a:bodyPr/>
          <a:lstStyle/>
          <a:p>
            <a:fld id="{1ECBBE34-1F32-466B-9D91-8500DE9DF0A7}" type="slidenum">
              <a:rPr lang="en-US" smtClean="0"/>
              <a:t>10</a:t>
            </a:fld>
            <a:endParaRPr lang="en-US" dirty="0"/>
          </a:p>
        </p:txBody>
      </p:sp>
    </p:spTree>
    <p:extLst>
      <p:ext uri="{BB962C8B-B14F-4D97-AF65-F5344CB8AC3E}">
        <p14:creationId xmlns:p14="http://schemas.microsoft.com/office/powerpoint/2010/main" val="3574271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want to draw your attention to the transfer from Capital.  This is really not revenue, it is a transfer.  We are moving $700,000 from Capital to pay for property insurance and maintenance expenses as allowed by law.</a:t>
            </a:r>
          </a:p>
          <a:p>
            <a:endParaRPr lang="en-US" baseline="0" dirty="0" smtClean="0"/>
          </a:p>
          <a:p>
            <a:r>
              <a:rPr lang="en-US" baseline="0" dirty="0" smtClean="0"/>
              <a:t>The total of all sources of revenue is $ 56,073,895  That is up a little over $5.5 million.</a:t>
            </a:r>
          </a:p>
          <a:p>
            <a:endParaRPr lang="en-US" baseline="0" dirty="0" smtClean="0"/>
          </a:p>
          <a:p>
            <a:r>
              <a:rPr lang="en-US" baseline="0" dirty="0" smtClean="0"/>
              <a:t>As you can see at the bottom of the slide, the unassigned fund balance is projected to be about $790,067 less but remains healthy at $13,703,614</a:t>
            </a:r>
          </a:p>
          <a:p>
            <a:endParaRPr lang="en-US" baseline="0" dirty="0" smtClean="0"/>
          </a:p>
          <a:p>
            <a:r>
              <a:rPr lang="en-US" baseline="0" dirty="0" smtClean="0"/>
              <a:t>Our total reserves, revenues and balances are $70,935,242 which represents about a 7% increase over the prior year.</a:t>
            </a:r>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11</a:t>
            </a:fld>
            <a:endParaRPr lang="en-US" dirty="0"/>
          </a:p>
        </p:txBody>
      </p:sp>
    </p:spTree>
    <p:extLst>
      <p:ext uri="{BB962C8B-B14F-4D97-AF65-F5344CB8AC3E}">
        <p14:creationId xmlns:p14="http://schemas.microsoft.com/office/powerpoint/2010/main" val="2831472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focus on Appropriations</a:t>
            </a:r>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12</a:t>
            </a:fld>
            <a:endParaRPr lang="en-US" dirty="0"/>
          </a:p>
        </p:txBody>
      </p:sp>
    </p:spTree>
    <p:extLst>
      <p:ext uri="{BB962C8B-B14F-4D97-AF65-F5344CB8AC3E}">
        <p14:creationId xmlns:p14="http://schemas.microsoft.com/office/powerpoint/2010/main" val="3459863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bulk</a:t>
            </a:r>
            <a:r>
              <a:rPr lang="en-US" baseline="0" dirty="0" smtClean="0"/>
              <a:t> of our appropriations are appropriately placed at the school sites where most of the work is done and students will benefit.  This year’s Cost Center appropriations are $50,618,724</a:t>
            </a:r>
          </a:p>
          <a:p>
            <a:endParaRPr lang="en-US" baseline="0" dirty="0" smtClean="0"/>
          </a:p>
          <a:p>
            <a:r>
              <a:rPr lang="en-US" baseline="0" dirty="0" smtClean="0"/>
              <a:t>The increase is due to projected health insurance increases at 8%.  This is about $500,857.</a:t>
            </a:r>
          </a:p>
          <a:p>
            <a:endParaRPr lang="en-US" baseline="0" dirty="0" smtClean="0"/>
          </a:p>
          <a:p>
            <a:r>
              <a:rPr lang="en-US" baseline="0" dirty="0" smtClean="0"/>
              <a:t>There is a step increase allocated and we have accounted for the $15 increase to minimum wage.  Remember school districts are required to reach the minimum wage earlier than all other government and private sectors. This is about $575,000.</a:t>
            </a:r>
          </a:p>
          <a:p>
            <a:endParaRPr lang="en-US" baseline="0" dirty="0" smtClean="0"/>
          </a:p>
          <a:p>
            <a:endParaRPr lang="en-US" baseline="0" dirty="0" smtClean="0"/>
          </a:p>
          <a:p>
            <a:endParaRPr lang="en-US" baseline="0" dirty="0" smtClean="0"/>
          </a:p>
          <a:p>
            <a:r>
              <a:rPr lang="en-US" baseline="0" dirty="0" smtClean="0"/>
              <a:t>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1ECBBE34-1F32-466B-9D91-8500DE9DF0A7}" type="slidenum">
              <a:rPr lang="en-US" smtClean="0"/>
              <a:t>13</a:t>
            </a:fld>
            <a:endParaRPr lang="en-US" dirty="0"/>
          </a:p>
        </p:txBody>
      </p:sp>
    </p:spTree>
    <p:extLst>
      <p:ext uri="{BB962C8B-B14F-4D97-AF65-F5344CB8AC3E}">
        <p14:creationId xmlns:p14="http://schemas.microsoft.com/office/powerpoint/2010/main" val="522773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three slides represent</a:t>
            </a:r>
            <a:r>
              <a:rPr lang="en-US" baseline="0" dirty="0" smtClean="0"/>
              <a:t> appropriations.</a:t>
            </a:r>
          </a:p>
          <a:p>
            <a:endParaRPr lang="en-US" baseline="0" dirty="0" smtClean="0"/>
          </a:p>
          <a:p>
            <a:r>
              <a:rPr lang="en-US" baseline="0" dirty="0" smtClean="0"/>
              <a:t>Highlight the Slide</a:t>
            </a:r>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14</a:t>
            </a:fld>
            <a:endParaRPr lang="en-US" dirty="0"/>
          </a:p>
        </p:txBody>
      </p:sp>
    </p:spTree>
    <p:extLst>
      <p:ext uri="{BB962C8B-B14F-4D97-AF65-F5344CB8AC3E}">
        <p14:creationId xmlns:p14="http://schemas.microsoft.com/office/powerpoint/2010/main" val="1122710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Highlight the Slide</a:t>
            </a:r>
          </a:p>
        </p:txBody>
      </p:sp>
      <p:sp>
        <p:nvSpPr>
          <p:cNvPr id="4" name="Slide Number Placeholder 3"/>
          <p:cNvSpPr>
            <a:spLocks noGrp="1"/>
          </p:cNvSpPr>
          <p:nvPr>
            <p:ph type="sldNum" sz="quarter" idx="10"/>
          </p:nvPr>
        </p:nvSpPr>
        <p:spPr/>
        <p:txBody>
          <a:bodyPr/>
          <a:lstStyle/>
          <a:p>
            <a:fld id="{1ECBBE34-1F32-466B-9D91-8500DE9DF0A7}" type="slidenum">
              <a:rPr lang="en-US" smtClean="0"/>
              <a:t>15</a:t>
            </a:fld>
            <a:endParaRPr lang="en-US" dirty="0"/>
          </a:p>
        </p:txBody>
      </p:sp>
    </p:spTree>
    <p:extLst>
      <p:ext uri="{BB962C8B-B14F-4D97-AF65-F5344CB8AC3E}">
        <p14:creationId xmlns:p14="http://schemas.microsoft.com/office/powerpoint/2010/main" val="771821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Highlight the Slide</a:t>
            </a:r>
          </a:p>
          <a:p>
            <a:endParaRPr lang="en-US" dirty="0" smtClean="0"/>
          </a:p>
        </p:txBody>
      </p:sp>
      <p:sp>
        <p:nvSpPr>
          <p:cNvPr id="4" name="Slide Number Placeholder 3"/>
          <p:cNvSpPr>
            <a:spLocks noGrp="1"/>
          </p:cNvSpPr>
          <p:nvPr>
            <p:ph type="sldNum" sz="quarter" idx="10"/>
          </p:nvPr>
        </p:nvSpPr>
        <p:spPr/>
        <p:txBody>
          <a:bodyPr/>
          <a:lstStyle/>
          <a:p>
            <a:fld id="{1ECBBE34-1F32-466B-9D91-8500DE9DF0A7}" type="slidenum">
              <a:rPr lang="en-US" smtClean="0"/>
              <a:t>16</a:t>
            </a:fld>
            <a:endParaRPr lang="en-US" dirty="0"/>
          </a:p>
        </p:txBody>
      </p:sp>
    </p:spTree>
    <p:extLst>
      <p:ext uri="{BB962C8B-B14F-4D97-AF65-F5344CB8AC3E}">
        <p14:creationId xmlns:p14="http://schemas.microsoft.com/office/powerpoint/2010/main" val="2917834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Total Appropriations stand at $60,493,412.  Combine that with Projects and </a:t>
            </a:r>
            <a:r>
              <a:rPr lang="en-US" dirty="0" err="1" smtClean="0"/>
              <a:t>Categoricals</a:t>
            </a:r>
            <a:r>
              <a:rPr lang="en-US" dirty="0" smtClean="0"/>
              <a:t> Forward, Encumbrances Forward our Estimate ending fund balance for June, 30</a:t>
            </a:r>
            <a:r>
              <a:rPr lang="en-US" baseline="0" dirty="0" smtClean="0"/>
              <a:t> </a:t>
            </a:r>
            <a:r>
              <a:rPr lang="en-US" dirty="0" smtClean="0"/>
              <a:t>2023 is projected to be $</a:t>
            </a:r>
            <a:r>
              <a:rPr lang="en-US" baseline="0" dirty="0" smtClean="0"/>
              <a:t> 9,284,097. This should be in the 17% range.   Total appropriations and balances are $ 70,935,242 which matches our revenue.</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ECBBE34-1F32-466B-9D91-8500DE9DF0A7}" type="slidenum">
              <a:rPr lang="en-US" smtClean="0"/>
              <a:t>17</a:t>
            </a:fld>
            <a:endParaRPr lang="en-US" dirty="0"/>
          </a:p>
        </p:txBody>
      </p:sp>
    </p:spTree>
    <p:extLst>
      <p:ext uri="{BB962C8B-B14F-4D97-AF65-F5344CB8AC3E}">
        <p14:creationId xmlns:p14="http://schemas.microsoft.com/office/powerpoint/2010/main" val="2490587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Our main source of revenue is the 1.5 millage proceeds. You will see that increase of about $672,499.  This is that same 13% that was referred to when setting the millage rate for capital.</a:t>
            </a:r>
          </a:p>
          <a:p>
            <a:endParaRPr lang="en-US" baseline="0" dirty="0" smtClean="0"/>
          </a:p>
          <a:p>
            <a:r>
              <a:rPr lang="en-US" baseline="0" dirty="0" smtClean="0"/>
              <a:t>By design, we rolled forward about $4.3 million to pad future budgets given the special facilities payback. Our total revenue and balances forward are $10,962,650 which is a little more than $2 million over last year.</a:t>
            </a:r>
          </a:p>
        </p:txBody>
      </p:sp>
      <p:sp>
        <p:nvSpPr>
          <p:cNvPr id="4" name="Slide Number Placeholder 3"/>
          <p:cNvSpPr>
            <a:spLocks noGrp="1"/>
          </p:cNvSpPr>
          <p:nvPr>
            <p:ph type="sldNum" sz="quarter" idx="10"/>
          </p:nvPr>
        </p:nvSpPr>
        <p:spPr/>
        <p:txBody>
          <a:bodyPr/>
          <a:lstStyle/>
          <a:p>
            <a:fld id="{1ECBBE34-1F32-466B-9D91-8500DE9DF0A7}" type="slidenum">
              <a:rPr lang="en-US" smtClean="0"/>
              <a:t>18</a:t>
            </a:fld>
            <a:endParaRPr lang="en-US" dirty="0"/>
          </a:p>
        </p:txBody>
      </p:sp>
    </p:spTree>
    <p:extLst>
      <p:ext uri="{BB962C8B-B14F-4D97-AF65-F5344CB8AC3E}">
        <p14:creationId xmlns:p14="http://schemas.microsoft.com/office/powerpoint/2010/main" val="2039784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next four slides </a:t>
            </a:r>
            <a:r>
              <a:rPr lang="en-US" dirty="0" smtClean="0"/>
              <a:t>list the projects that we have planned for this school year</a:t>
            </a:r>
            <a:r>
              <a:rPr lang="en-US" baseline="0" dirty="0" smtClean="0"/>
              <a:t>.</a:t>
            </a:r>
          </a:p>
          <a:p>
            <a:endParaRPr lang="en-US" baseline="0" dirty="0" smtClean="0"/>
          </a:p>
          <a:p>
            <a:r>
              <a:rPr lang="en-US" baseline="0" dirty="0" smtClean="0"/>
              <a:t>This first slide refers to the districtwide appropriations.</a:t>
            </a:r>
          </a:p>
          <a:p>
            <a:endParaRPr lang="en-US" baseline="0" dirty="0" smtClean="0"/>
          </a:p>
          <a:p>
            <a:r>
              <a:rPr lang="en-US" baseline="0" dirty="0" smtClean="0"/>
              <a:t>You will notice the purchase of three buses. </a:t>
            </a:r>
          </a:p>
          <a:p>
            <a:endParaRPr lang="en-US" baseline="0" dirty="0" smtClean="0"/>
          </a:p>
          <a:p>
            <a:r>
              <a:rPr lang="en-US" baseline="0" dirty="0" smtClean="0"/>
              <a:t>You will also notice the $500,000 is districtwide furniture/equipment.  This is for immediate furniture needs, weight lifting equipment and to begin to buy furniture now for OHS to reduce the construction costs.</a:t>
            </a:r>
          </a:p>
          <a:p>
            <a:endParaRPr lang="en-US" baseline="0" dirty="0" smtClean="0"/>
          </a:p>
        </p:txBody>
      </p:sp>
      <p:sp>
        <p:nvSpPr>
          <p:cNvPr id="4" name="Slide Number Placeholder 3"/>
          <p:cNvSpPr>
            <a:spLocks noGrp="1"/>
          </p:cNvSpPr>
          <p:nvPr>
            <p:ph type="sldNum" sz="quarter" idx="10"/>
          </p:nvPr>
        </p:nvSpPr>
        <p:spPr/>
        <p:txBody>
          <a:bodyPr/>
          <a:lstStyle/>
          <a:p>
            <a:fld id="{1ECBBE34-1F32-466B-9D91-8500DE9DF0A7}" type="slidenum">
              <a:rPr lang="en-US" smtClean="0"/>
              <a:t>19</a:t>
            </a:fld>
            <a:endParaRPr lang="en-US" dirty="0"/>
          </a:p>
        </p:txBody>
      </p:sp>
    </p:spTree>
    <p:extLst>
      <p:ext uri="{BB962C8B-B14F-4D97-AF65-F5344CB8AC3E}">
        <p14:creationId xmlns:p14="http://schemas.microsoft.com/office/powerpoint/2010/main" val="274903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dirty="0"/>
              <a:t>Okeechobee County Property Appraiser certified the tax roll on or about </a:t>
            </a:r>
            <a:r>
              <a:rPr lang="en-US" dirty="0" smtClean="0"/>
              <a:t>July1st</a:t>
            </a:r>
            <a:r>
              <a:rPr lang="en-US" baseline="0" dirty="0" smtClean="0"/>
              <a:t> and we received the 2</a:t>
            </a:r>
            <a:r>
              <a:rPr lang="en-US" baseline="30000" dirty="0" smtClean="0"/>
              <a:t>nd</a:t>
            </a:r>
            <a:r>
              <a:rPr lang="en-US" baseline="0" dirty="0" smtClean="0"/>
              <a:t> calculation on July 19</a:t>
            </a:r>
            <a:r>
              <a:rPr lang="en-US" baseline="30000" dirty="0" smtClean="0"/>
              <a:t>th</a:t>
            </a:r>
            <a:r>
              <a:rPr lang="en-US" baseline="0" dirty="0" smtClean="0"/>
              <a:t>, 2022.</a:t>
            </a:r>
            <a:r>
              <a:rPr lang="en-US" dirty="0" smtClean="0"/>
              <a:t> For </a:t>
            </a:r>
            <a:r>
              <a:rPr lang="en-US" dirty="0"/>
              <a:t>the </a:t>
            </a:r>
            <a:r>
              <a:rPr lang="en-US" dirty="0" smtClean="0"/>
              <a:t>2022-23 </a:t>
            </a:r>
            <a:r>
              <a:rPr lang="en-US" dirty="0"/>
              <a:t>budget year, the gross taxable value for Okeechobee is </a:t>
            </a:r>
            <a:r>
              <a:rPr lang="en-US" sz="1200" b="0" dirty="0" smtClean="0"/>
              <a:t>$ 4,033,396,569.</a:t>
            </a:r>
            <a:r>
              <a:rPr lang="en-US" sz="1200" b="0" baseline="0" dirty="0" smtClean="0"/>
              <a:t>  </a:t>
            </a:r>
            <a:r>
              <a:rPr lang="en-US" dirty="0" smtClean="0"/>
              <a:t>This </a:t>
            </a:r>
            <a:r>
              <a:rPr lang="en-US" dirty="0"/>
              <a:t>figure represents a </a:t>
            </a:r>
            <a:r>
              <a:rPr lang="en-US" dirty="0" smtClean="0"/>
              <a:t>13% (last year was 4.8%) </a:t>
            </a:r>
            <a:r>
              <a:rPr lang="en-US" dirty="0"/>
              <a:t>increase from the previous year or </a:t>
            </a:r>
            <a:r>
              <a:rPr lang="en-US" baseline="0" dirty="0" smtClean="0"/>
              <a:t>$467,013,170.</a:t>
            </a:r>
            <a:r>
              <a:rPr lang="en-US" dirty="0" smtClean="0"/>
              <a:t> </a:t>
            </a:r>
            <a:r>
              <a:rPr lang="en-US" dirty="0"/>
              <a:t>As directed by the state, we are to use 96% of the certified tax roll for our calculations</a:t>
            </a:r>
            <a:r>
              <a:rPr lang="en-US" dirty="0" smtClean="0"/>
              <a:t>. As shown</a:t>
            </a:r>
            <a:r>
              <a:rPr lang="en-US" baseline="0" dirty="0" smtClean="0"/>
              <a:t> here the 96% variance is an increase of </a:t>
            </a:r>
            <a:r>
              <a:rPr lang="en-US" baseline="0" smtClean="0"/>
              <a:t>$448,332,643</a:t>
            </a:r>
            <a:r>
              <a:rPr lang="en-US" baseline="0" dirty="0" smtClean="0"/>
              <a:t>.</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baseline="0" dirty="0" smtClean="0"/>
          </a:p>
          <a:p>
            <a:r>
              <a:rPr lang="en-US" dirty="0" smtClean="0"/>
              <a:t>The second calculation from the Office of Funding and Financial Reporting</a:t>
            </a:r>
            <a:r>
              <a:rPr lang="en-US" baseline="0" dirty="0" smtClean="0"/>
              <a:t> sets </a:t>
            </a:r>
            <a:r>
              <a:rPr lang="en-US" dirty="0" smtClean="0"/>
              <a:t>the Required Local Effort millage rate to generate operating funds for Florida schools.  The Required Local Effort for Okeechobee County School was set at 3.223 which is a</a:t>
            </a:r>
            <a:r>
              <a:rPr lang="en-US" baseline="0" dirty="0" smtClean="0"/>
              <a:t> decrease (0.372)</a:t>
            </a:r>
            <a:r>
              <a:rPr lang="en-US" dirty="0" smtClean="0"/>
              <a:t> mils. It is expected that the RLE will generate $</a:t>
            </a:r>
            <a:r>
              <a:rPr lang="en-US" baseline="0" dirty="0" smtClean="0"/>
              <a:t> 12,479,652</a:t>
            </a:r>
            <a:r>
              <a:rPr lang="en-US" dirty="0" smtClean="0"/>
              <a:t>, an increase of $</a:t>
            </a:r>
            <a:r>
              <a:rPr lang="en-US" baseline="0" dirty="0" smtClean="0"/>
              <a:t> 171,350 or 1.4%.</a:t>
            </a:r>
            <a:endParaRPr lang="en-US" dirty="0" smtClean="0"/>
          </a:p>
          <a:p>
            <a:endParaRPr lang="en-US" dirty="0" smtClean="0"/>
          </a:p>
          <a:p>
            <a:r>
              <a:rPr lang="en-US" dirty="0" smtClean="0"/>
              <a:t>The maximum Discretionary Local Effort millage rate is also set by the state, and the School Board has the discretion to levy this millage rate for the upcoming budget year at 0.748 mils. As a result of levying this amount, $2,896,301 will be generated representing a</a:t>
            </a:r>
            <a:r>
              <a:rPr lang="en-US" baseline="0" dirty="0" smtClean="0"/>
              <a:t> $335,352 increase or about 13%. In addition, remember that we get 0.748 compression funds from the state as a result of maximizing this levy.  That amounts to an additional $1,819,691 to bring what we generate locally up to the state average.</a:t>
            </a:r>
            <a:endParaRPr lang="en-US" dirty="0" smtClean="0"/>
          </a:p>
          <a:p>
            <a:endParaRPr lang="en-US" baseline="0" dirty="0" smtClean="0">
              <a:solidFill>
                <a:schemeClr val="bg1"/>
              </a:solidFill>
            </a:endParaRPr>
          </a:p>
          <a:p>
            <a:r>
              <a:rPr lang="en-US" dirty="0" smtClean="0"/>
              <a:t>The Capital Improvement Effort millage stands at 1.50 mills and remains unchanged. The Capital Improvement Effort is expected to yield $</a:t>
            </a:r>
            <a:r>
              <a:rPr lang="en-US" baseline="0" dirty="0" smtClean="0"/>
              <a:t> 5,808,091</a:t>
            </a:r>
            <a:r>
              <a:rPr lang="en-US" dirty="0" smtClean="0"/>
              <a:t>.  This is an increase of $</a:t>
            </a:r>
            <a:r>
              <a:rPr lang="en-US" baseline="0" dirty="0" smtClean="0"/>
              <a:t>672,499 or that same 13%</a:t>
            </a:r>
            <a:endParaRPr lang="en-US" dirty="0" smtClean="0"/>
          </a:p>
          <a:p>
            <a:endParaRPr lang="en-US" dirty="0" smtClean="0"/>
          </a:p>
          <a:p>
            <a:r>
              <a:rPr lang="en-US" dirty="0" smtClean="0"/>
              <a:t>This brings the total millage rate to 5.471 mills</a:t>
            </a:r>
            <a:r>
              <a:rPr lang="en-US" baseline="0" dirty="0" smtClean="0"/>
              <a:t> which represents a decrease of (0.372). </a:t>
            </a:r>
          </a:p>
          <a:p>
            <a:endParaRPr lang="en-US" baseline="0" dirty="0" smtClean="0"/>
          </a:p>
          <a:p>
            <a:r>
              <a:rPr lang="en-US" baseline="0" dirty="0" smtClean="0"/>
              <a:t>The Total Estimated Tax Receipts, including Capital, are $21,184,044 or up about $1,179,201.</a:t>
            </a:r>
          </a:p>
          <a:p>
            <a:endParaRPr lang="en-US" baseline="0" dirty="0" smtClean="0"/>
          </a:p>
          <a:p>
            <a:r>
              <a:rPr lang="en-US" baseline="0" dirty="0" smtClean="0"/>
              <a:t>The Total FEFP Funds Expected come in at $32,006,777 or an increase of $3,807,012.</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2</a:t>
            </a:fld>
            <a:endParaRPr lang="en-US" dirty="0"/>
          </a:p>
        </p:txBody>
      </p:sp>
    </p:spTree>
    <p:extLst>
      <p:ext uri="{BB962C8B-B14F-4D97-AF65-F5344CB8AC3E}">
        <p14:creationId xmlns:p14="http://schemas.microsoft.com/office/powerpoint/2010/main" val="33791940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project list continues….</a:t>
            </a:r>
            <a:endParaRPr lang="en-US" baseline="0" dirty="0" smtClean="0"/>
          </a:p>
          <a:p>
            <a:endParaRPr lang="en-US" baseline="0" dirty="0" smtClean="0"/>
          </a:p>
          <a:p>
            <a:r>
              <a:rPr lang="en-US" baseline="0" dirty="0" smtClean="0"/>
              <a:t>You will see several schools will be rekeyed for safety reasons and several lighting upgrades are necessary.</a:t>
            </a:r>
          </a:p>
          <a:p>
            <a:endParaRPr lang="en-US" baseline="0" dirty="0" smtClean="0"/>
          </a:p>
        </p:txBody>
      </p:sp>
      <p:sp>
        <p:nvSpPr>
          <p:cNvPr id="4" name="Slide Number Placeholder 3"/>
          <p:cNvSpPr>
            <a:spLocks noGrp="1"/>
          </p:cNvSpPr>
          <p:nvPr>
            <p:ph type="sldNum" sz="quarter" idx="10"/>
          </p:nvPr>
        </p:nvSpPr>
        <p:spPr/>
        <p:txBody>
          <a:bodyPr/>
          <a:lstStyle/>
          <a:p>
            <a:fld id="{1ECBBE34-1F32-466B-9D91-8500DE9DF0A7}" type="slidenum">
              <a:rPr lang="en-US" smtClean="0"/>
              <a:t>20</a:t>
            </a:fld>
            <a:endParaRPr lang="en-US" dirty="0"/>
          </a:p>
        </p:txBody>
      </p:sp>
    </p:spTree>
    <p:extLst>
      <p:ext uri="{BB962C8B-B14F-4D97-AF65-F5344CB8AC3E}">
        <p14:creationId xmlns:p14="http://schemas.microsoft.com/office/powerpoint/2010/main" val="1756963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budgeted $3.5 million for the high school pay back.</a:t>
            </a:r>
          </a:p>
          <a:p>
            <a:endParaRPr lang="en-US" baseline="0" dirty="0" smtClean="0"/>
          </a:p>
          <a:p>
            <a:r>
              <a:rPr lang="en-US" baseline="0" dirty="0" smtClean="0"/>
              <a:t>There is $100,000 for the field house rehab, ag barns for the middle schools, two maintenance vehicles and an ag van.</a:t>
            </a:r>
          </a:p>
        </p:txBody>
      </p:sp>
      <p:sp>
        <p:nvSpPr>
          <p:cNvPr id="4" name="Slide Number Placeholder 3"/>
          <p:cNvSpPr>
            <a:spLocks noGrp="1"/>
          </p:cNvSpPr>
          <p:nvPr>
            <p:ph type="sldNum" sz="quarter" idx="10"/>
          </p:nvPr>
        </p:nvSpPr>
        <p:spPr/>
        <p:txBody>
          <a:bodyPr/>
          <a:lstStyle/>
          <a:p>
            <a:fld id="{1ECBBE34-1F32-466B-9D91-8500DE9DF0A7}" type="slidenum">
              <a:rPr lang="en-US" smtClean="0"/>
              <a:t>21</a:t>
            </a:fld>
            <a:endParaRPr lang="en-US" dirty="0"/>
          </a:p>
        </p:txBody>
      </p:sp>
    </p:spTree>
    <p:extLst>
      <p:ext uri="{BB962C8B-B14F-4D97-AF65-F5344CB8AC3E}">
        <p14:creationId xmlns:p14="http://schemas.microsoft.com/office/powerpoint/2010/main" val="1881081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YMS and OMS will get their parking lots resurfaced and there is $35,000 in here to assist the county with a middle school baseball field.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Notice the transfers to general for maintenance and insurance.</a:t>
            </a:r>
          </a:p>
          <a:p>
            <a:endParaRPr lang="en-US" baseline="0" dirty="0" smtClean="0"/>
          </a:p>
          <a:p>
            <a:r>
              <a:rPr lang="en-US" baseline="0" dirty="0" smtClean="0"/>
              <a:t>Highlight the Slide.</a:t>
            </a:r>
          </a:p>
          <a:p>
            <a:endParaRPr lang="en-US" baseline="0" dirty="0" smtClean="0"/>
          </a:p>
        </p:txBody>
      </p:sp>
      <p:sp>
        <p:nvSpPr>
          <p:cNvPr id="4" name="Slide Number Placeholder 3"/>
          <p:cNvSpPr>
            <a:spLocks noGrp="1"/>
          </p:cNvSpPr>
          <p:nvPr>
            <p:ph type="sldNum" sz="quarter" idx="10"/>
          </p:nvPr>
        </p:nvSpPr>
        <p:spPr/>
        <p:txBody>
          <a:bodyPr/>
          <a:lstStyle/>
          <a:p>
            <a:fld id="{1ECBBE34-1F32-466B-9D91-8500DE9DF0A7}" type="slidenum">
              <a:rPr lang="en-US" smtClean="0"/>
              <a:t>22</a:t>
            </a:fld>
            <a:endParaRPr lang="en-US" dirty="0"/>
          </a:p>
        </p:txBody>
      </p:sp>
    </p:spTree>
    <p:extLst>
      <p:ext uri="{BB962C8B-B14F-4D97-AF65-F5344CB8AC3E}">
        <p14:creationId xmlns:p14="http://schemas.microsoft.com/office/powerpoint/2010/main" val="30206604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slide finishes sums up the list of projects at $10,126,760. That plus the reserves and restricted fund balance our total capital program consists of $10,962,650.</a:t>
            </a:r>
          </a:p>
        </p:txBody>
      </p:sp>
      <p:sp>
        <p:nvSpPr>
          <p:cNvPr id="4" name="Slide Number Placeholder 3"/>
          <p:cNvSpPr>
            <a:spLocks noGrp="1"/>
          </p:cNvSpPr>
          <p:nvPr>
            <p:ph type="sldNum" sz="quarter" idx="10"/>
          </p:nvPr>
        </p:nvSpPr>
        <p:spPr/>
        <p:txBody>
          <a:bodyPr/>
          <a:lstStyle/>
          <a:p>
            <a:fld id="{1ECBBE34-1F32-466B-9D91-8500DE9DF0A7}" type="slidenum">
              <a:rPr lang="en-US" smtClean="0"/>
              <a:t>23</a:t>
            </a:fld>
            <a:endParaRPr lang="en-US" dirty="0"/>
          </a:p>
        </p:txBody>
      </p:sp>
    </p:spTree>
    <p:extLst>
      <p:ext uri="{BB962C8B-B14F-4D97-AF65-F5344CB8AC3E}">
        <p14:creationId xmlns:p14="http://schemas.microsoft.com/office/powerpoint/2010/main" val="27389936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Total Federal thru State is projected at $ 4,363,888. We get additional supplements for meeting all USDA requirements amounting to $49,000</a:t>
            </a:r>
          </a:p>
          <a:p>
            <a:endParaRPr lang="en-US" baseline="0" dirty="0" smtClean="0"/>
          </a:p>
        </p:txBody>
      </p:sp>
      <p:sp>
        <p:nvSpPr>
          <p:cNvPr id="4" name="Slide Number Placeholder 3"/>
          <p:cNvSpPr>
            <a:spLocks noGrp="1"/>
          </p:cNvSpPr>
          <p:nvPr>
            <p:ph type="sldNum" sz="quarter" idx="10"/>
          </p:nvPr>
        </p:nvSpPr>
        <p:spPr/>
        <p:txBody>
          <a:bodyPr/>
          <a:lstStyle/>
          <a:p>
            <a:fld id="{1ECBBE34-1F32-466B-9D91-8500DE9DF0A7}" type="slidenum">
              <a:rPr lang="en-US" smtClean="0"/>
              <a:t>24</a:t>
            </a:fld>
            <a:endParaRPr lang="en-US" dirty="0"/>
          </a:p>
        </p:txBody>
      </p:sp>
    </p:spTree>
    <p:extLst>
      <p:ext uri="{BB962C8B-B14F-4D97-AF65-F5344CB8AC3E}">
        <p14:creationId xmlns:p14="http://schemas.microsoft.com/office/powerpoint/2010/main" val="13420767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Revenue for 2022-23 is $4,479,888.  Our beginning fund balance in which our budget is partially funded is $2,594,365.  Out total Food serve budget considering all sources is $7,074,253.</a:t>
            </a:r>
          </a:p>
        </p:txBody>
      </p:sp>
      <p:sp>
        <p:nvSpPr>
          <p:cNvPr id="4" name="Slide Number Placeholder 3"/>
          <p:cNvSpPr>
            <a:spLocks noGrp="1"/>
          </p:cNvSpPr>
          <p:nvPr>
            <p:ph type="sldNum" sz="quarter" idx="10"/>
          </p:nvPr>
        </p:nvSpPr>
        <p:spPr/>
        <p:txBody>
          <a:bodyPr/>
          <a:lstStyle/>
          <a:p>
            <a:fld id="{1ECBBE34-1F32-466B-9D91-8500DE9DF0A7}" type="slidenum">
              <a:rPr lang="en-US" smtClean="0"/>
              <a:t>25</a:t>
            </a:fld>
            <a:endParaRPr lang="en-US" dirty="0"/>
          </a:p>
        </p:txBody>
      </p:sp>
    </p:spTree>
    <p:extLst>
      <p:ext uri="{BB962C8B-B14F-4D97-AF65-F5344CB8AC3E}">
        <p14:creationId xmlns:p14="http://schemas.microsoft.com/office/powerpoint/2010/main" val="24103551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two slides define where our money</a:t>
            </a:r>
            <a:r>
              <a:rPr lang="en-US" baseline="0" dirty="0" smtClean="0"/>
              <a:t> is allocated for the food services department. Salaries and benefits for the 60 food service employees make up a significant part of the budget. </a:t>
            </a:r>
            <a:endParaRPr lang="en-US" dirty="0" smtClean="0"/>
          </a:p>
        </p:txBody>
      </p:sp>
      <p:sp>
        <p:nvSpPr>
          <p:cNvPr id="4" name="Slide Number Placeholder 3"/>
          <p:cNvSpPr>
            <a:spLocks noGrp="1"/>
          </p:cNvSpPr>
          <p:nvPr>
            <p:ph type="sldNum" sz="quarter" idx="10"/>
          </p:nvPr>
        </p:nvSpPr>
        <p:spPr/>
        <p:txBody>
          <a:bodyPr/>
          <a:lstStyle/>
          <a:p>
            <a:fld id="{1ECBBE34-1F32-466B-9D91-8500DE9DF0A7}" type="slidenum">
              <a:rPr lang="en-US" smtClean="0"/>
              <a:t>26</a:t>
            </a:fld>
            <a:endParaRPr lang="en-US" dirty="0"/>
          </a:p>
        </p:txBody>
      </p:sp>
    </p:spTree>
    <p:extLst>
      <p:ext uri="{BB962C8B-B14F-4D97-AF65-F5344CB8AC3E}">
        <p14:creationId xmlns:p14="http://schemas.microsoft.com/office/powerpoint/2010/main" val="25703299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is a continuation of the food services budget.  Total appropriations for the department are projected at $4,670,168. </a:t>
            </a:r>
            <a:endParaRPr lang="en-US" dirty="0" smtClean="0"/>
          </a:p>
        </p:txBody>
      </p:sp>
      <p:sp>
        <p:nvSpPr>
          <p:cNvPr id="4" name="Slide Number Placeholder 3"/>
          <p:cNvSpPr>
            <a:spLocks noGrp="1"/>
          </p:cNvSpPr>
          <p:nvPr>
            <p:ph type="sldNum" sz="quarter" idx="10"/>
          </p:nvPr>
        </p:nvSpPr>
        <p:spPr/>
        <p:txBody>
          <a:bodyPr/>
          <a:lstStyle/>
          <a:p>
            <a:fld id="{1ECBBE34-1F32-466B-9D91-8500DE9DF0A7}" type="slidenum">
              <a:rPr lang="en-US" smtClean="0"/>
              <a:t>27</a:t>
            </a:fld>
            <a:endParaRPr lang="en-US" dirty="0"/>
          </a:p>
        </p:txBody>
      </p:sp>
    </p:spTree>
    <p:extLst>
      <p:ext uri="{BB962C8B-B14F-4D97-AF65-F5344CB8AC3E}">
        <p14:creationId xmlns:p14="http://schemas.microsoft.com/office/powerpoint/2010/main" val="15641184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slide reflects our budget for the summer program. Revenue was down due to national school lunch program reimbursement instead of the operating on the waiver for summer feeding from during COVID which is at a much higher rate. Therefore, appropriates reflect the revenue and are down considerable.</a:t>
            </a:r>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28</a:t>
            </a:fld>
            <a:endParaRPr lang="en-US" dirty="0"/>
          </a:p>
        </p:txBody>
      </p:sp>
    </p:spTree>
    <p:extLst>
      <p:ext uri="{BB962C8B-B14F-4D97-AF65-F5344CB8AC3E}">
        <p14:creationId xmlns:p14="http://schemas.microsoft.com/office/powerpoint/2010/main" val="2908088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 9420 is the No Kid Hungry Grant.</a:t>
            </a:r>
            <a:r>
              <a:rPr lang="en-US" baseline="0" dirty="0" smtClean="0"/>
              <a:t> Most of these is budgeted roll forward funds from previous years. Total Summer programming expenditures are expected to be $28,928.</a:t>
            </a:r>
          </a:p>
          <a:p>
            <a:endParaRPr lang="en-US" baseline="0" dirty="0" smtClean="0"/>
          </a:p>
          <a:p>
            <a:r>
              <a:rPr lang="en-US" baseline="0" dirty="0" smtClean="0"/>
              <a:t>Total appropriations are expected to be $4,728,096.  Our restricted fund balance projected for June 30, 2023 is $2,346,157.</a:t>
            </a:r>
          </a:p>
          <a:p>
            <a:endParaRPr lang="en-US" baseline="0" dirty="0" smtClean="0"/>
          </a:p>
          <a:p>
            <a:r>
              <a:rPr lang="en-US" baseline="0" dirty="0" smtClean="0"/>
              <a:t>The total food service budget is $7,074,253</a:t>
            </a:r>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29</a:t>
            </a:fld>
            <a:endParaRPr lang="en-US" dirty="0"/>
          </a:p>
        </p:txBody>
      </p:sp>
    </p:spTree>
    <p:extLst>
      <p:ext uri="{BB962C8B-B14F-4D97-AF65-F5344CB8AC3E}">
        <p14:creationId xmlns:p14="http://schemas.microsoft.com/office/powerpoint/2010/main" val="1072168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expect our enrollment to increase by 270</a:t>
            </a:r>
            <a:r>
              <a:rPr lang="en-US" baseline="0" dirty="0" smtClean="0"/>
              <a:t> </a:t>
            </a:r>
            <a:r>
              <a:rPr lang="en-US" dirty="0" smtClean="0"/>
              <a:t>next year</a:t>
            </a:r>
            <a:r>
              <a:rPr lang="en-US" baseline="0" dirty="0" smtClean="0"/>
              <a:t> to 6,553 students.  </a:t>
            </a:r>
          </a:p>
          <a:p>
            <a:endParaRPr lang="en-US" baseline="0" dirty="0" smtClean="0"/>
          </a:p>
          <a:p>
            <a:r>
              <a:rPr lang="en-US" baseline="0" dirty="0" smtClean="0"/>
              <a:t>After various funding considerations for students with disabilities, English Language Learners and program weights by level are factored in, we project our weighted FTE to be 6,990.71.</a:t>
            </a:r>
          </a:p>
          <a:p>
            <a:endParaRPr lang="en-US" baseline="0" dirty="0" smtClean="0"/>
          </a:p>
          <a:p>
            <a:r>
              <a:rPr lang="en-US" baseline="0" dirty="0" smtClean="0"/>
              <a:t>The base student allocation increased this year by $214.49.  The largest increase in years.  The BSA will be $4,587.40.</a:t>
            </a:r>
          </a:p>
          <a:p>
            <a:endParaRPr lang="en-US" baseline="0" dirty="0" smtClean="0"/>
          </a:p>
          <a:p>
            <a:r>
              <a:rPr lang="en-US" baseline="0" dirty="0" smtClean="0"/>
              <a:t>The district cost differential is 0.9638 which decreased Okeechobee’s BSA to $4,421.34 or $166 less than the average student generates in all of Florida.</a:t>
            </a:r>
            <a:endParaRPr lang="en-US" dirty="0"/>
          </a:p>
          <a:p>
            <a:endParaRPr lang="en-US" dirty="0" smtClean="0"/>
          </a:p>
          <a:p>
            <a:r>
              <a:rPr lang="en-US" dirty="0" smtClean="0"/>
              <a:t>So the proposed budget totals for the</a:t>
            </a:r>
            <a:r>
              <a:rPr lang="en-US" baseline="0" dirty="0" smtClean="0"/>
              <a:t> 2022-23 school year are:</a:t>
            </a:r>
          </a:p>
          <a:p>
            <a:r>
              <a:rPr lang="en-US" baseline="0" dirty="0" smtClean="0"/>
              <a:t>Operating General Fund, $70,935,242</a:t>
            </a:r>
          </a:p>
          <a:p>
            <a:r>
              <a:rPr lang="en-US" baseline="0" dirty="0" smtClean="0"/>
              <a:t>Capital Projects, $10,962,650</a:t>
            </a:r>
          </a:p>
          <a:p>
            <a:r>
              <a:rPr lang="en-US" baseline="0" dirty="0" smtClean="0"/>
              <a:t>Food Services, 7,074,253</a:t>
            </a:r>
          </a:p>
          <a:p>
            <a:r>
              <a:rPr lang="en-US" baseline="0" dirty="0" smtClean="0"/>
              <a:t>Federal Programs, $6,653,918</a:t>
            </a:r>
          </a:p>
          <a:p>
            <a:r>
              <a:rPr lang="en-US" baseline="0" dirty="0" smtClean="0"/>
              <a:t>ESSER Grants, $103,247,816</a:t>
            </a:r>
          </a:p>
          <a:p>
            <a:endParaRPr lang="en-US" baseline="0" dirty="0" smtClean="0"/>
          </a:p>
          <a:p>
            <a:r>
              <a:rPr lang="en-US" baseline="0" dirty="0" smtClean="0"/>
              <a:t>The Total Budget is $198,873,879 up $102,631,479 from the prior year.</a:t>
            </a:r>
          </a:p>
          <a:p>
            <a:endParaRPr lang="en-US" baseline="0" dirty="0" smtClean="0"/>
          </a:p>
          <a:p>
            <a:r>
              <a:rPr lang="en-US" baseline="0" dirty="0" smtClean="0"/>
              <a:t>I want to make a few observations regarding these funds.  The bulk of the increase is due to anticipated receipt of funds from ESSER grants and special facilities funds which are also generated from ESSER (Elementary and Secondary School Emergency Relief Fund).  </a:t>
            </a:r>
          </a:p>
          <a:p>
            <a:endParaRPr lang="en-US" baseline="0" dirty="0" smtClean="0"/>
          </a:p>
          <a:p>
            <a:r>
              <a:rPr lang="en-US" baseline="0" dirty="0" smtClean="0"/>
              <a:t>The overall impact if the ESSER funds is causing a decrease to the federal funds.  However, the ESSER funds are often categorical in nature causing some personnel shifts to other sources.</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3</a:t>
            </a:fld>
            <a:endParaRPr lang="en-US" dirty="0"/>
          </a:p>
        </p:txBody>
      </p:sp>
    </p:spTree>
    <p:extLst>
      <p:ext uri="{BB962C8B-B14F-4D97-AF65-F5344CB8AC3E}">
        <p14:creationId xmlns:p14="http://schemas.microsoft.com/office/powerpoint/2010/main" val="17789708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Federal Projects budget, listed here, equal $6,653,918.</a:t>
            </a:r>
            <a:r>
              <a:rPr lang="en-US" baseline="0" dirty="0" smtClean="0"/>
              <a:t> </a:t>
            </a:r>
            <a:r>
              <a:rPr lang="en-US" dirty="0" smtClean="0"/>
              <a:t>This</a:t>
            </a:r>
            <a:r>
              <a:rPr lang="en-US" baseline="0" dirty="0" smtClean="0"/>
              <a:t> is a decrease of about $228,788 over last year but the column on the right shows the specific increases and decreases to each project.</a:t>
            </a:r>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30</a:t>
            </a:fld>
            <a:endParaRPr lang="en-US" dirty="0"/>
          </a:p>
        </p:txBody>
      </p:sp>
    </p:spTree>
    <p:extLst>
      <p:ext uri="{BB962C8B-B14F-4D97-AF65-F5344CB8AC3E}">
        <p14:creationId xmlns:p14="http://schemas.microsoft.com/office/powerpoint/2010/main" val="36341811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last slide lists</a:t>
            </a:r>
            <a:r>
              <a:rPr lang="en-US" baseline="0" dirty="0" smtClean="0"/>
              <a:t> some </a:t>
            </a:r>
            <a:r>
              <a:rPr lang="en-US" dirty="0" smtClean="0"/>
              <a:t>of the CARES, ESSER II, ESSER</a:t>
            </a:r>
            <a:r>
              <a:rPr lang="en-US" baseline="0" dirty="0" smtClean="0"/>
              <a:t> </a:t>
            </a:r>
            <a:r>
              <a:rPr lang="en-US" dirty="0" smtClean="0"/>
              <a:t>III and ARP funds the district has generated the past two years. You</a:t>
            </a:r>
            <a:r>
              <a:rPr lang="en-US" baseline="0" dirty="0" smtClean="0"/>
              <a:t> will notice the funds that have expired and the allocations for each of the new block grants.  </a:t>
            </a:r>
          </a:p>
          <a:p>
            <a:endParaRPr lang="en-US" baseline="0" dirty="0" smtClean="0"/>
          </a:p>
          <a:p>
            <a:r>
              <a:rPr lang="en-US" baseline="0" dirty="0" smtClean="0"/>
              <a:t>Most of the grants expire in 2023 and some even go into 2024. What you see in the column to the right are new funds.</a:t>
            </a:r>
          </a:p>
          <a:p>
            <a:endParaRPr lang="en-US" baseline="0" dirty="0" smtClean="0"/>
          </a:p>
          <a:p>
            <a:r>
              <a:rPr lang="en-US" baseline="0" dirty="0" smtClean="0"/>
              <a:t>Notably, the special facilities funds are on here including the additional $15 million allocated by this year’s Legislature.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31</a:t>
            </a:fld>
            <a:endParaRPr lang="en-US" dirty="0"/>
          </a:p>
        </p:txBody>
      </p:sp>
    </p:spTree>
    <p:extLst>
      <p:ext uri="{BB962C8B-B14F-4D97-AF65-F5344CB8AC3E}">
        <p14:creationId xmlns:p14="http://schemas.microsoft.com/office/powerpoint/2010/main" val="27102764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Recommendation</a:t>
            </a:r>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32</a:t>
            </a:fld>
            <a:endParaRPr lang="en-US" dirty="0"/>
          </a:p>
        </p:txBody>
      </p:sp>
    </p:spTree>
    <p:extLst>
      <p:ext uri="{BB962C8B-B14F-4D97-AF65-F5344CB8AC3E}">
        <p14:creationId xmlns:p14="http://schemas.microsoft.com/office/powerpoint/2010/main" val="134443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TRIM</a:t>
            </a:r>
            <a:r>
              <a:rPr lang="en-US" baseline="0" dirty="0" smtClean="0"/>
              <a:t> requires that we illustrate the rolled-back rate as a part of our hearing.  The roll-back rate is the rate that would generate the same amount of property tax revenue as approved the prior year.</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4</a:t>
            </a:fld>
            <a:endParaRPr lang="en-US" dirty="0"/>
          </a:p>
        </p:txBody>
      </p:sp>
    </p:spTree>
    <p:extLst>
      <p:ext uri="{BB962C8B-B14F-4D97-AF65-F5344CB8AC3E}">
        <p14:creationId xmlns:p14="http://schemas.microsoft.com/office/powerpoint/2010/main" val="153375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based on these figures, I recommend that the Board adopt</a:t>
            </a:r>
            <a:r>
              <a:rPr lang="en-US" baseline="0" dirty="0" smtClean="0"/>
              <a:t> the tentative millage rates as previously described.</a:t>
            </a:r>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5</a:t>
            </a:fld>
            <a:endParaRPr lang="en-US" dirty="0"/>
          </a:p>
        </p:txBody>
      </p:sp>
    </p:spTree>
    <p:extLst>
      <p:ext uri="{BB962C8B-B14F-4D97-AF65-F5344CB8AC3E}">
        <p14:creationId xmlns:p14="http://schemas.microsoft.com/office/powerpoint/2010/main" val="870720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6</a:t>
            </a:fld>
            <a:endParaRPr lang="en-US" dirty="0"/>
          </a:p>
        </p:txBody>
      </p:sp>
    </p:spTree>
    <p:extLst>
      <p:ext uri="{BB962C8B-B14F-4D97-AF65-F5344CB8AC3E}">
        <p14:creationId xmlns:p14="http://schemas.microsoft.com/office/powerpoint/2010/main" val="952974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next series of slides will focus on revenue.</a:t>
            </a:r>
          </a:p>
          <a:p>
            <a:endParaRPr lang="en-US" dirty="0" smtClean="0"/>
          </a:p>
          <a:p>
            <a:r>
              <a:rPr lang="en-US" dirty="0" smtClean="0"/>
              <a:t>Federal through state revenue</a:t>
            </a:r>
            <a:r>
              <a:rPr lang="en-US" baseline="0" dirty="0" smtClean="0"/>
              <a:t> is estimated at $ 275,000.  The decrease of $6,114 is the amount of roll-over from the run out of the Southeast Florida Behavioral Health Network Grant.</a:t>
            </a:r>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7</a:t>
            </a:fld>
            <a:endParaRPr lang="en-US" dirty="0"/>
          </a:p>
        </p:txBody>
      </p:sp>
    </p:spTree>
    <p:extLst>
      <p:ext uri="{BB962C8B-B14F-4D97-AF65-F5344CB8AC3E}">
        <p14:creationId xmlns:p14="http://schemas.microsoft.com/office/powerpoint/2010/main" val="2676926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focuses on the State</a:t>
            </a:r>
            <a:r>
              <a:rPr lang="en-US" baseline="0" dirty="0" smtClean="0"/>
              <a:t> FEFP dollars. </a:t>
            </a:r>
          </a:p>
          <a:p>
            <a:endParaRPr lang="en-US" baseline="0" dirty="0" smtClean="0"/>
          </a:p>
          <a:p>
            <a:r>
              <a:rPr lang="en-US" baseline="0" dirty="0" smtClean="0"/>
              <a:t>There are some major shifts in the revenue sources.  FEFP went up $3,455,614. A substantial part of this increase is the increase in the number of students we are projecting next school year as well as the increase to the BSA.</a:t>
            </a:r>
          </a:p>
          <a:p>
            <a:endParaRPr lang="en-US" baseline="0" dirty="0" smtClean="0"/>
          </a:p>
          <a:p>
            <a:r>
              <a:rPr lang="en-US" baseline="0" dirty="0" smtClean="0"/>
              <a:t>Safe schools and Mental health saw small bumps during this last legislative session.</a:t>
            </a:r>
          </a:p>
          <a:p>
            <a:endParaRPr lang="en-US" baseline="0" dirty="0" smtClean="0"/>
          </a:p>
          <a:p>
            <a:r>
              <a:rPr lang="en-US" baseline="0" dirty="0" smtClean="0"/>
              <a:t>The .748 millage compression was increased by about one half million.  These are the matched dollars resulting in the Board’s levying the full amount of this discretionary millage.</a:t>
            </a:r>
          </a:p>
          <a:p>
            <a:endParaRPr lang="en-US" baseline="0" dirty="0" smtClean="0"/>
          </a:p>
          <a:p>
            <a:r>
              <a:rPr lang="en-US" baseline="0" dirty="0" smtClean="0"/>
              <a:t>Our transportation allocation increased, but I don’t think enough to cover in increase in costs.</a:t>
            </a:r>
          </a:p>
          <a:p>
            <a:endParaRPr lang="en-US" baseline="0" dirty="0" smtClean="0"/>
          </a:p>
          <a:p>
            <a:r>
              <a:rPr lang="en-US" baseline="0" dirty="0" smtClean="0"/>
              <a:t>Notably, the digital classroom allocation has been cut in its entirety with the shift of technology being moved to ESSER grants.</a:t>
            </a:r>
          </a:p>
          <a:p>
            <a:endParaRPr lang="en-US" baseline="0" dirty="0" smtClean="0"/>
          </a:p>
          <a:p>
            <a:r>
              <a:rPr lang="en-US" baseline="0" dirty="0" smtClean="0"/>
              <a:t>The teacher Salary Increase will hopefully get us to $47,500 beginning salary plus an increase for our veteran teachers.</a:t>
            </a:r>
          </a:p>
          <a:p>
            <a:endParaRPr lang="en-US" baseline="0" dirty="0" smtClean="0"/>
          </a:p>
          <a:p>
            <a:r>
              <a:rPr lang="en-US" baseline="0" dirty="0" smtClean="0"/>
              <a:t>This brings our total FEFP funds to $32,006,777 an increase of $5,063,331 or 18.8%</a:t>
            </a:r>
          </a:p>
          <a:p>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8</a:t>
            </a:fld>
            <a:endParaRPr lang="en-US" dirty="0"/>
          </a:p>
        </p:txBody>
      </p:sp>
    </p:spTree>
    <p:extLst>
      <p:ext uri="{BB962C8B-B14F-4D97-AF65-F5344CB8AC3E}">
        <p14:creationId xmlns:p14="http://schemas.microsoft.com/office/powerpoint/2010/main" val="4058560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school recognition program was not funded by the legislature this school year and as a result of our move to the new progress monitoring system will not be in place next year either.</a:t>
            </a:r>
          </a:p>
          <a:p>
            <a:endParaRPr lang="en-US" baseline="0" dirty="0" smtClean="0"/>
          </a:p>
          <a:p>
            <a:r>
              <a:rPr lang="en-US" baseline="0" dirty="0" smtClean="0"/>
              <a:t>Class size reduction increased this year because of the shift of students back from virtual.  Remember that we had a pretty significant decrease in the area last year.</a:t>
            </a:r>
          </a:p>
          <a:p>
            <a:endParaRPr lang="en-US" baseline="0" dirty="0" smtClean="0"/>
          </a:p>
          <a:p>
            <a:r>
              <a:rPr lang="en-US" dirty="0" smtClean="0"/>
              <a:t>Total State funds for</a:t>
            </a:r>
            <a:r>
              <a:rPr lang="en-US" baseline="0" dirty="0" smtClean="0"/>
              <a:t> this upcoming year rest at $38,506,827 or an increase of $5,179,399 or $15.5%.</a:t>
            </a:r>
            <a:endParaRPr lang="en-US" dirty="0"/>
          </a:p>
        </p:txBody>
      </p:sp>
      <p:sp>
        <p:nvSpPr>
          <p:cNvPr id="4" name="Slide Number Placeholder 3"/>
          <p:cNvSpPr>
            <a:spLocks noGrp="1"/>
          </p:cNvSpPr>
          <p:nvPr>
            <p:ph type="sldNum" sz="quarter" idx="10"/>
          </p:nvPr>
        </p:nvSpPr>
        <p:spPr/>
        <p:txBody>
          <a:bodyPr/>
          <a:lstStyle/>
          <a:p>
            <a:fld id="{1ECBBE34-1F32-466B-9D91-8500DE9DF0A7}" type="slidenum">
              <a:rPr lang="en-US" smtClean="0"/>
              <a:t>9</a:t>
            </a:fld>
            <a:endParaRPr lang="en-US" dirty="0"/>
          </a:p>
        </p:txBody>
      </p:sp>
    </p:spTree>
    <p:extLst>
      <p:ext uri="{BB962C8B-B14F-4D97-AF65-F5344CB8AC3E}">
        <p14:creationId xmlns:p14="http://schemas.microsoft.com/office/powerpoint/2010/main" val="2957444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2F148C-6D0D-4CCC-9ECB-49374A4C4C7F}" type="datetime1">
              <a:rPr lang="en-US" smtClean="0"/>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BB8309-81F0-49F3-8F31-B3D6AE6D5F5A}" type="slidenum">
              <a:rPr lang="en-US" smtClean="0"/>
              <a:t>‹#›</a:t>
            </a:fld>
            <a:endParaRPr lang="en-US" dirty="0"/>
          </a:p>
        </p:txBody>
      </p:sp>
    </p:spTree>
    <p:extLst>
      <p:ext uri="{BB962C8B-B14F-4D97-AF65-F5344CB8AC3E}">
        <p14:creationId xmlns:p14="http://schemas.microsoft.com/office/powerpoint/2010/main" val="295068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D20AB-74A2-4BC2-A96A-4127F527B669}" type="datetime1">
              <a:rPr lang="en-US" smtClean="0"/>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BB8309-81F0-49F3-8F31-B3D6AE6D5F5A}" type="slidenum">
              <a:rPr lang="en-US" smtClean="0"/>
              <a:t>‹#›</a:t>
            </a:fld>
            <a:endParaRPr lang="en-US" dirty="0"/>
          </a:p>
        </p:txBody>
      </p:sp>
    </p:spTree>
    <p:extLst>
      <p:ext uri="{BB962C8B-B14F-4D97-AF65-F5344CB8AC3E}">
        <p14:creationId xmlns:p14="http://schemas.microsoft.com/office/powerpoint/2010/main" val="2608426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CBB45F-691C-4F59-BDF1-D7D4A4A6C918}" type="datetime1">
              <a:rPr lang="en-US" smtClean="0"/>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BB8309-81F0-49F3-8F31-B3D6AE6D5F5A}" type="slidenum">
              <a:rPr lang="en-US" smtClean="0"/>
              <a:t>‹#›</a:t>
            </a:fld>
            <a:endParaRPr lang="en-US" dirty="0"/>
          </a:p>
        </p:txBody>
      </p:sp>
    </p:spTree>
    <p:extLst>
      <p:ext uri="{BB962C8B-B14F-4D97-AF65-F5344CB8AC3E}">
        <p14:creationId xmlns:p14="http://schemas.microsoft.com/office/powerpoint/2010/main" val="3652290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099E68-1F66-4F1F-8A82-71636CF758B2}" type="datetime1">
              <a:rPr lang="en-US" smtClean="0"/>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BB8309-81F0-49F3-8F31-B3D6AE6D5F5A}" type="slidenum">
              <a:rPr lang="en-US" smtClean="0"/>
              <a:t>‹#›</a:t>
            </a:fld>
            <a:endParaRPr lang="en-US" dirty="0"/>
          </a:p>
        </p:txBody>
      </p:sp>
    </p:spTree>
    <p:extLst>
      <p:ext uri="{BB962C8B-B14F-4D97-AF65-F5344CB8AC3E}">
        <p14:creationId xmlns:p14="http://schemas.microsoft.com/office/powerpoint/2010/main" val="3571100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3E4EF9-8022-41C4-958F-75DA41BEE371}" type="datetime1">
              <a:rPr lang="en-US" smtClean="0"/>
              <a:t>7/22/2022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BB8309-81F0-49F3-8F31-B3D6AE6D5F5A}" type="slidenum">
              <a:rPr lang="en-US" smtClean="0"/>
              <a:t>‹#›</a:t>
            </a:fld>
            <a:endParaRPr lang="en-US" dirty="0"/>
          </a:p>
        </p:txBody>
      </p:sp>
    </p:spTree>
    <p:extLst>
      <p:ext uri="{BB962C8B-B14F-4D97-AF65-F5344CB8AC3E}">
        <p14:creationId xmlns:p14="http://schemas.microsoft.com/office/powerpoint/2010/main" val="3912843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4E33D1-5351-4080-B8E2-56E5E66F3FD3}" type="datetime1">
              <a:rPr lang="en-US" smtClean="0"/>
              <a:t>7/22/2022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BB8309-81F0-49F3-8F31-B3D6AE6D5F5A}" type="slidenum">
              <a:rPr lang="en-US" smtClean="0"/>
              <a:t>‹#›</a:t>
            </a:fld>
            <a:endParaRPr lang="en-US" dirty="0"/>
          </a:p>
        </p:txBody>
      </p:sp>
    </p:spTree>
    <p:extLst>
      <p:ext uri="{BB962C8B-B14F-4D97-AF65-F5344CB8AC3E}">
        <p14:creationId xmlns:p14="http://schemas.microsoft.com/office/powerpoint/2010/main" val="3569676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BB22A9-6E36-4EB5-804F-A68D29647E04}" type="datetime1">
              <a:rPr lang="en-US" smtClean="0"/>
              <a:t>7/22/2022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BB8309-81F0-49F3-8F31-B3D6AE6D5F5A}" type="slidenum">
              <a:rPr lang="en-US" smtClean="0"/>
              <a:t>‹#›</a:t>
            </a:fld>
            <a:endParaRPr lang="en-US" dirty="0"/>
          </a:p>
        </p:txBody>
      </p:sp>
    </p:spTree>
    <p:extLst>
      <p:ext uri="{BB962C8B-B14F-4D97-AF65-F5344CB8AC3E}">
        <p14:creationId xmlns:p14="http://schemas.microsoft.com/office/powerpoint/2010/main" val="1820706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5F183A-877C-499F-BFE0-07E9CE94AE73}" type="datetime1">
              <a:rPr lang="en-US" smtClean="0"/>
              <a:t>7/22/2022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BB8309-81F0-49F3-8F31-B3D6AE6D5F5A}" type="slidenum">
              <a:rPr lang="en-US" smtClean="0"/>
              <a:t>‹#›</a:t>
            </a:fld>
            <a:endParaRPr lang="en-US" dirty="0"/>
          </a:p>
        </p:txBody>
      </p:sp>
    </p:spTree>
    <p:extLst>
      <p:ext uri="{BB962C8B-B14F-4D97-AF65-F5344CB8AC3E}">
        <p14:creationId xmlns:p14="http://schemas.microsoft.com/office/powerpoint/2010/main" val="509793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81AB1-6406-425D-9DD3-FB9DAD498529}" type="datetime1">
              <a:rPr lang="en-US" smtClean="0"/>
              <a:t>7/22/2022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BB8309-81F0-49F3-8F31-B3D6AE6D5F5A}" type="slidenum">
              <a:rPr lang="en-US" smtClean="0"/>
              <a:t>‹#›</a:t>
            </a:fld>
            <a:endParaRPr lang="en-US" dirty="0"/>
          </a:p>
        </p:txBody>
      </p:sp>
    </p:spTree>
    <p:extLst>
      <p:ext uri="{BB962C8B-B14F-4D97-AF65-F5344CB8AC3E}">
        <p14:creationId xmlns:p14="http://schemas.microsoft.com/office/powerpoint/2010/main" val="1992402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E0E96A5C-244A-424A-8103-376B8702A974}" type="datetime1">
              <a:rPr lang="en-US" smtClean="0"/>
              <a:t>7/22/2022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BB8309-81F0-49F3-8F31-B3D6AE6D5F5A}" type="slidenum">
              <a:rPr lang="en-US" smtClean="0"/>
              <a:t>‹#›</a:t>
            </a:fld>
            <a:endParaRPr lang="en-US" dirty="0"/>
          </a:p>
        </p:txBody>
      </p:sp>
    </p:spTree>
    <p:extLst>
      <p:ext uri="{BB962C8B-B14F-4D97-AF65-F5344CB8AC3E}">
        <p14:creationId xmlns:p14="http://schemas.microsoft.com/office/powerpoint/2010/main" val="2459336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A89C2C38-3D61-4EA9-8CF4-6424D7C50553}" type="datetime1">
              <a:rPr lang="en-US" smtClean="0"/>
              <a:t>7/22/2022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BB8309-81F0-49F3-8F31-B3D6AE6D5F5A}" type="slidenum">
              <a:rPr lang="en-US" smtClean="0"/>
              <a:t>‹#›</a:t>
            </a:fld>
            <a:endParaRPr lang="en-US" dirty="0"/>
          </a:p>
        </p:txBody>
      </p:sp>
    </p:spTree>
    <p:extLst>
      <p:ext uri="{BB962C8B-B14F-4D97-AF65-F5344CB8AC3E}">
        <p14:creationId xmlns:p14="http://schemas.microsoft.com/office/powerpoint/2010/main" val="3783330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79D3FC4-CAB5-46B5-8467-4F019DDD2F9E}" type="datetime1">
              <a:rPr lang="en-US" smtClean="0"/>
              <a:t>7/22/2022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BB8309-81F0-49F3-8F31-B3D6AE6D5F5A}" type="slidenum">
              <a:rPr lang="en-US" smtClean="0"/>
              <a:t>‹#›</a:t>
            </a:fld>
            <a:endParaRPr lang="en-US" dirty="0"/>
          </a:p>
        </p:txBody>
      </p:sp>
    </p:spTree>
    <p:extLst>
      <p:ext uri="{BB962C8B-B14F-4D97-AF65-F5344CB8AC3E}">
        <p14:creationId xmlns:p14="http://schemas.microsoft.com/office/powerpoint/2010/main" val="2501649066"/>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57600" y="381001"/>
            <a:ext cx="5271064" cy="2667000"/>
          </a:xfrm>
          <a:solidFill>
            <a:schemeClr val="accent1">
              <a:alpha val="0"/>
            </a:schemeClr>
          </a:solidFill>
        </p:spPr>
        <p:txBody>
          <a:bodyPr>
            <a:noAutofit/>
          </a:bodyPr>
          <a:lstStyle/>
          <a:p>
            <a:pPr algn="ctr"/>
            <a:r>
              <a:rPr lang="en-US" sz="4800" dirty="0">
                <a:latin typeface="Forte" panose="03060902040502070203" pitchFamily="66" charset="0"/>
              </a:rPr>
              <a:t>2</a:t>
            </a:r>
            <a:r>
              <a:rPr lang="en-US" sz="4800" dirty="0" smtClean="0">
                <a:latin typeface="Forte" panose="03060902040502070203" pitchFamily="66" charset="0"/>
              </a:rPr>
              <a:t>022-23</a:t>
            </a:r>
          </a:p>
          <a:p>
            <a:pPr algn="ctr"/>
            <a:r>
              <a:rPr lang="en-US" sz="4800" dirty="0" smtClean="0">
                <a:latin typeface="Forte" panose="03060902040502070203" pitchFamily="66" charset="0"/>
              </a:rPr>
              <a:t>Tentative Millage Rates and Annual Budget</a:t>
            </a:r>
          </a:p>
        </p:txBody>
      </p:sp>
      <p:sp>
        <p:nvSpPr>
          <p:cNvPr id="5" name="Slide Number Placeholder 4"/>
          <p:cNvSpPr>
            <a:spLocks noGrp="1"/>
          </p:cNvSpPr>
          <p:nvPr>
            <p:ph type="sldNum" sz="quarter" idx="12"/>
          </p:nvPr>
        </p:nvSpPr>
        <p:spPr>
          <a:xfrm>
            <a:off x="8242178" y="6189663"/>
            <a:ext cx="680390" cy="498470"/>
          </a:xfrm>
        </p:spPr>
        <p:txBody>
          <a:bodyPr/>
          <a:lstStyle/>
          <a:p>
            <a:fld id="{BCBB8309-81F0-49F3-8F31-B3D6AE6D5F5A}" type="slidenum">
              <a:rPr lang="en-US" smtClean="0">
                <a:solidFill>
                  <a:schemeClr val="bg1"/>
                </a:solidFill>
              </a:rPr>
              <a:t>1</a:t>
            </a:fld>
            <a:endParaRPr lang="en-US" dirty="0">
              <a:solidFill>
                <a:schemeClr val="bg1"/>
              </a:solidFill>
            </a:endParaRPr>
          </a:p>
        </p:txBody>
      </p:sp>
    </p:spTree>
    <p:extLst>
      <p:ext uri="{BB962C8B-B14F-4D97-AF65-F5344CB8AC3E}">
        <p14:creationId xmlns:p14="http://schemas.microsoft.com/office/powerpoint/2010/main" val="1682538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66800" y="304800"/>
            <a:ext cx="7086600" cy="1143000"/>
          </a:xfrm>
          <a:solidFill>
            <a:schemeClr val="accent1">
              <a:lumMod val="60000"/>
              <a:lumOff val="40000"/>
            </a:schemeClr>
          </a:solidFill>
        </p:spPr>
        <p:txBody>
          <a:bodyPr/>
          <a:lstStyle/>
          <a:p>
            <a:r>
              <a:rPr lang="en-US" b="1" dirty="0" smtClean="0"/>
              <a:t>Revenue</a:t>
            </a:r>
            <a:endParaRPr lang="en-US" b="1" dirty="0"/>
          </a:p>
        </p:txBody>
      </p:sp>
      <p:sp>
        <p:nvSpPr>
          <p:cNvPr id="4" name="Slide Number Placeholder 3"/>
          <p:cNvSpPr>
            <a:spLocks noGrp="1"/>
          </p:cNvSpPr>
          <p:nvPr>
            <p:ph type="sldNum" sz="quarter" idx="12"/>
          </p:nvPr>
        </p:nvSpPr>
        <p:spPr>
          <a:xfrm>
            <a:off x="6457950" y="6242051"/>
            <a:ext cx="2057400" cy="365125"/>
          </a:xfrm>
        </p:spPr>
        <p:txBody>
          <a:bodyPr>
            <a:normAutofit/>
          </a:bodyPr>
          <a:lstStyle/>
          <a:p>
            <a:fld id="{BCBB8309-81F0-49F3-8F31-B3D6AE6D5F5A}" type="slidenum">
              <a:rPr lang="en-US" smtClean="0"/>
              <a:t>10</a:t>
            </a:fld>
            <a:endParaRPr lang="en-US" dirty="0"/>
          </a:p>
        </p:txBody>
      </p:sp>
      <p:sp>
        <p:nvSpPr>
          <p:cNvPr id="7" name="Rectangle 6"/>
          <p:cNvSpPr/>
          <p:nvPr/>
        </p:nvSpPr>
        <p:spPr>
          <a:xfrm rot="20248829">
            <a:off x="4106863" y="4886325"/>
            <a:ext cx="184150" cy="1593850"/>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4099307731"/>
              </p:ext>
            </p:extLst>
          </p:nvPr>
        </p:nvGraphicFramePr>
        <p:xfrm>
          <a:off x="533400" y="1676400"/>
          <a:ext cx="7886701" cy="3840480"/>
        </p:xfrm>
        <a:graphic>
          <a:graphicData uri="http://schemas.openxmlformats.org/drawingml/2006/table">
            <a:tbl>
              <a:tblPr/>
              <a:tblGrid>
                <a:gridCol w="421248">
                  <a:extLst>
                    <a:ext uri="{9D8B030D-6E8A-4147-A177-3AD203B41FA5}">
                      <a16:colId xmlns:a16="http://schemas.microsoft.com/office/drawing/2014/main" val="2202129421"/>
                    </a:ext>
                  </a:extLst>
                </a:gridCol>
                <a:gridCol w="3568907">
                  <a:extLst>
                    <a:ext uri="{9D8B030D-6E8A-4147-A177-3AD203B41FA5}">
                      <a16:colId xmlns:a16="http://schemas.microsoft.com/office/drawing/2014/main" val="600165"/>
                    </a:ext>
                  </a:extLst>
                </a:gridCol>
                <a:gridCol w="1205238">
                  <a:extLst>
                    <a:ext uri="{9D8B030D-6E8A-4147-A177-3AD203B41FA5}">
                      <a16:colId xmlns:a16="http://schemas.microsoft.com/office/drawing/2014/main" val="1034257723"/>
                    </a:ext>
                  </a:extLst>
                </a:gridCol>
                <a:gridCol w="1450966">
                  <a:extLst>
                    <a:ext uri="{9D8B030D-6E8A-4147-A177-3AD203B41FA5}">
                      <a16:colId xmlns:a16="http://schemas.microsoft.com/office/drawing/2014/main" val="4131547084"/>
                    </a:ext>
                  </a:extLst>
                </a:gridCol>
                <a:gridCol w="1240342">
                  <a:extLst>
                    <a:ext uri="{9D8B030D-6E8A-4147-A177-3AD203B41FA5}">
                      <a16:colId xmlns:a16="http://schemas.microsoft.com/office/drawing/2014/main" val="2358592720"/>
                    </a:ext>
                  </a:extLst>
                </a:gridCol>
              </a:tblGrid>
              <a:tr h="201848">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2021-22</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2022-23</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26767637"/>
                  </a:ext>
                </a:extLst>
              </a:tr>
              <a:tr h="201848">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AS AMENDED</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PROPOSED</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195320090"/>
                  </a:ext>
                </a:extLst>
              </a:tr>
              <a:tr h="201848">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l" fontAlgn="b"/>
                      <a:r>
                        <a:rPr lang="en-US" sz="1400" b="1" i="0" u="none" strike="noStrike">
                          <a:effectLst/>
                          <a:latin typeface="Arial MT"/>
                        </a:rPr>
                        <a:t>REVENUE SOURCES:</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6/30/22</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BUDGET</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VARIANCE</a:t>
                      </a:r>
                    </a:p>
                  </a:txBody>
                  <a:tcPr marL="0" marR="0" marT="0" marB="0" anchor="b">
                    <a:lnL>
                      <a:noFill/>
                    </a:lnL>
                    <a:lnR>
                      <a:noFill/>
                    </a:lnR>
                    <a:lnT>
                      <a:noFill/>
                    </a:lnT>
                    <a:lnB>
                      <a:noFill/>
                    </a:lnB>
                  </a:tcPr>
                </a:tc>
                <a:extLst>
                  <a:ext uri="{0D108BD9-81ED-4DB2-BD59-A6C34878D82A}">
                    <a16:rowId xmlns:a16="http://schemas.microsoft.com/office/drawing/2014/main" val="4061289965"/>
                  </a:ext>
                </a:extLst>
              </a:tr>
              <a:tr h="201848">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l" fontAlgn="b"/>
                      <a:r>
                        <a:rPr lang="en-US" sz="1400" b="1" i="0" u="none" strike="noStrike">
                          <a:effectLst/>
                          <a:latin typeface="Arial MT"/>
                        </a:rPr>
                        <a:t>LOCAL REVENUES:</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241135518"/>
                  </a:ext>
                </a:extLst>
              </a:tr>
              <a:tr h="201848">
                <a:tc>
                  <a:txBody>
                    <a:bodyPr/>
                    <a:lstStyle/>
                    <a:p>
                      <a:pPr algn="r" fontAlgn="b"/>
                      <a:r>
                        <a:rPr lang="en-US" sz="1400" b="0" i="0" u="none" strike="noStrike">
                          <a:effectLst/>
                          <a:latin typeface="Arial MT"/>
                        </a:rPr>
                        <a:t>3411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Required Local Effort</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12,308,302</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12,479,652</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171,350.00 </a:t>
                      </a:r>
                    </a:p>
                  </a:txBody>
                  <a:tcPr marL="0" marR="0" marT="0" marB="0" anchor="b">
                    <a:lnL>
                      <a:noFill/>
                    </a:lnL>
                    <a:lnR>
                      <a:noFill/>
                    </a:lnR>
                    <a:lnT>
                      <a:noFill/>
                    </a:lnT>
                    <a:lnB>
                      <a:noFill/>
                    </a:lnB>
                  </a:tcPr>
                </a:tc>
                <a:extLst>
                  <a:ext uri="{0D108BD9-81ED-4DB2-BD59-A6C34878D82A}">
                    <a16:rowId xmlns:a16="http://schemas.microsoft.com/office/drawing/2014/main" val="4128387910"/>
                  </a:ext>
                </a:extLst>
              </a:tr>
              <a:tr h="201848">
                <a:tc>
                  <a:txBody>
                    <a:bodyPr/>
                    <a:lstStyle/>
                    <a:p>
                      <a:pPr algn="r" fontAlgn="b"/>
                      <a:r>
                        <a:rPr lang="en-US" sz="1400" b="0" i="0" u="none" strike="noStrike">
                          <a:effectLst/>
                          <a:latin typeface="Arial MT"/>
                        </a:rPr>
                        <a:t>3411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Discretionary Local Effort </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2,560,949</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2,896,301</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335,352.00 </a:t>
                      </a:r>
                    </a:p>
                  </a:txBody>
                  <a:tcPr marL="0" marR="0" marT="0" marB="0" anchor="b">
                    <a:lnL>
                      <a:noFill/>
                    </a:lnL>
                    <a:lnR>
                      <a:noFill/>
                    </a:lnR>
                    <a:lnT>
                      <a:noFill/>
                    </a:lnT>
                    <a:lnB>
                      <a:noFill/>
                    </a:lnB>
                  </a:tcPr>
                </a:tc>
                <a:extLst>
                  <a:ext uri="{0D108BD9-81ED-4DB2-BD59-A6C34878D82A}">
                    <a16:rowId xmlns:a16="http://schemas.microsoft.com/office/drawing/2014/main" val="3177380547"/>
                  </a:ext>
                </a:extLst>
              </a:tr>
              <a:tr h="201848">
                <a:tc>
                  <a:txBody>
                    <a:bodyPr/>
                    <a:lstStyle/>
                    <a:p>
                      <a:pPr algn="r" fontAlgn="b"/>
                      <a:r>
                        <a:rPr lang="en-US" sz="1400" b="0" i="0" u="none" strike="noStrike">
                          <a:effectLst/>
                          <a:latin typeface="Arial MT"/>
                        </a:rPr>
                        <a:t>3423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Delinquent Taxes-Prior Year</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40,000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40,000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3656029587"/>
                  </a:ext>
                </a:extLst>
              </a:tr>
              <a:tr h="201848">
                <a:tc>
                  <a:txBody>
                    <a:bodyPr/>
                    <a:lstStyle/>
                    <a:p>
                      <a:pPr algn="r" fontAlgn="b"/>
                      <a:r>
                        <a:rPr lang="en-US" sz="1400" b="0" i="0" u="none" strike="noStrike">
                          <a:effectLst/>
                          <a:latin typeface="Arial MT"/>
                        </a:rPr>
                        <a:t>3425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Facility Rental</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33,000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25,000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(8,000.00)</a:t>
                      </a:r>
                    </a:p>
                  </a:txBody>
                  <a:tcPr marL="0" marR="0" marT="0" marB="0" anchor="b">
                    <a:lnL>
                      <a:noFill/>
                    </a:lnL>
                    <a:lnR>
                      <a:noFill/>
                    </a:lnR>
                    <a:lnT>
                      <a:noFill/>
                    </a:lnT>
                    <a:lnB>
                      <a:noFill/>
                    </a:lnB>
                  </a:tcPr>
                </a:tc>
                <a:extLst>
                  <a:ext uri="{0D108BD9-81ED-4DB2-BD59-A6C34878D82A}">
                    <a16:rowId xmlns:a16="http://schemas.microsoft.com/office/drawing/2014/main" val="1914934438"/>
                  </a:ext>
                </a:extLst>
              </a:tr>
              <a:tr h="201848">
                <a:tc>
                  <a:txBody>
                    <a:bodyPr/>
                    <a:lstStyle/>
                    <a:p>
                      <a:pPr algn="r" fontAlgn="b"/>
                      <a:r>
                        <a:rPr lang="en-US" sz="1400" b="0" i="0" u="none" strike="noStrike">
                          <a:effectLst/>
                          <a:latin typeface="Arial MT"/>
                        </a:rPr>
                        <a:t>3430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Interest Income</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150,000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150,000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299515233"/>
                  </a:ext>
                </a:extLst>
              </a:tr>
              <a:tr h="201848">
                <a:tc>
                  <a:txBody>
                    <a:bodyPr/>
                    <a:lstStyle/>
                    <a:p>
                      <a:pPr algn="r" fontAlgn="b"/>
                      <a:r>
                        <a:rPr lang="en-US" sz="1400" b="0" i="0" u="none" strike="noStrike">
                          <a:effectLst/>
                          <a:latin typeface="Arial MT"/>
                        </a:rPr>
                        <a:t>3471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Preschool Program Fees</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125,000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125,000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3326068347"/>
                  </a:ext>
                </a:extLst>
              </a:tr>
              <a:tr h="201848">
                <a:tc>
                  <a:txBody>
                    <a:bodyPr/>
                    <a:lstStyle/>
                    <a:p>
                      <a:pPr algn="r" fontAlgn="b"/>
                      <a:r>
                        <a:rPr lang="en-US" sz="1400" b="0" i="0" u="none" strike="noStrike">
                          <a:effectLst/>
                          <a:latin typeface="Arial MT"/>
                        </a:rPr>
                        <a:t>3473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Extended Day Care</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175,000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175,000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3811507447"/>
                  </a:ext>
                </a:extLst>
              </a:tr>
              <a:tr h="201848">
                <a:tc>
                  <a:txBody>
                    <a:bodyPr/>
                    <a:lstStyle/>
                    <a:p>
                      <a:pPr algn="r" fontAlgn="b"/>
                      <a:r>
                        <a:rPr lang="en-US" sz="1400" b="0" i="0" u="none" strike="noStrike">
                          <a:effectLst/>
                          <a:latin typeface="Arial MT"/>
                        </a:rPr>
                        <a:t>3490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Miscellaneous Local Grants &amp; Revenues</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392,942</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278,615</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(114,327.00)</a:t>
                      </a:r>
                    </a:p>
                  </a:txBody>
                  <a:tcPr marL="0" marR="0" marT="0" marB="0" anchor="b">
                    <a:lnL>
                      <a:noFill/>
                    </a:lnL>
                    <a:lnR>
                      <a:noFill/>
                    </a:lnR>
                    <a:lnT>
                      <a:noFill/>
                    </a:lnT>
                    <a:lnB>
                      <a:noFill/>
                    </a:lnB>
                  </a:tcPr>
                </a:tc>
                <a:extLst>
                  <a:ext uri="{0D108BD9-81ED-4DB2-BD59-A6C34878D82A}">
                    <a16:rowId xmlns:a16="http://schemas.microsoft.com/office/drawing/2014/main" val="689888900"/>
                  </a:ext>
                </a:extLst>
              </a:tr>
              <a:tr h="201848">
                <a:tc>
                  <a:txBody>
                    <a:bodyPr/>
                    <a:lstStyle/>
                    <a:p>
                      <a:pPr algn="r" fontAlgn="b"/>
                      <a:r>
                        <a:rPr lang="en-US" sz="1400" b="0" i="0" u="none" strike="noStrike">
                          <a:effectLst/>
                          <a:latin typeface="Arial MT"/>
                        </a:rPr>
                        <a:t>3491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Special Bus Trips</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75,000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75,000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1406517061"/>
                  </a:ext>
                </a:extLst>
              </a:tr>
              <a:tr h="201848">
                <a:tc>
                  <a:txBody>
                    <a:bodyPr/>
                    <a:lstStyle/>
                    <a:p>
                      <a:pPr algn="r" fontAlgn="b"/>
                      <a:r>
                        <a:rPr lang="en-US" sz="1400" b="0" i="0" u="none" strike="noStrike">
                          <a:effectLst/>
                          <a:latin typeface="Arial MT"/>
                        </a:rPr>
                        <a:t>3494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Receipt of Federal Indirect Cost Rate</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275,000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275,000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2383903905"/>
                  </a:ext>
                </a:extLst>
              </a:tr>
              <a:tr h="201848">
                <a:tc>
                  <a:txBody>
                    <a:bodyPr/>
                    <a:lstStyle/>
                    <a:p>
                      <a:pPr algn="r" fontAlgn="b"/>
                      <a:r>
                        <a:rPr lang="en-US" sz="1400" b="0" i="0" u="none" strike="noStrike">
                          <a:effectLst/>
                          <a:latin typeface="Arial MT"/>
                        </a:rPr>
                        <a:t>3495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Certification</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7,000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7,000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2257334018"/>
                  </a:ext>
                </a:extLst>
              </a:tr>
              <a:tr h="201848">
                <a:tc>
                  <a:txBody>
                    <a:bodyPr/>
                    <a:lstStyle/>
                    <a:p>
                      <a:pPr algn="r" fontAlgn="b"/>
                      <a:r>
                        <a:rPr lang="en-US" sz="1400" b="0" i="0" u="none" strike="noStrike">
                          <a:effectLst/>
                          <a:latin typeface="Arial MT"/>
                        </a:rPr>
                        <a:t>3498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Lost/Damaged Textbooks</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500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500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1403095234"/>
                  </a:ext>
                </a:extLst>
              </a:tr>
              <a:tr h="201848">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l" fontAlgn="b"/>
                      <a:r>
                        <a:rPr lang="en-US" sz="1400" b="1" i="0" u="none" strike="noStrike">
                          <a:effectLst/>
                          <a:latin typeface="Arial MT"/>
                        </a:rPr>
                        <a:t>TOTAL LOCAL FUNDS</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16,142,693</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16,527,068</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384,375.00 </a:t>
                      </a:r>
                    </a:p>
                  </a:txBody>
                  <a:tcPr marL="0" marR="0" marT="0" marB="0" anchor="b">
                    <a:lnL>
                      <a:noFill/>
                    </a:lnL>
                    <a:lnR>
                      <a:noFill/>
                    </a:lnR>
                    <a:lnT>
                      <a:noFill/>
                    </a:lnT>
                    <a:lnB>
                      <a:noFill/>
                    </a:lnB>
                  </a:tcPr>
                </a:tc>
                <a:extLst>
                  <a:ext uri="{0D108BD9-81ED-4DB2-BD59-A6C34878D82A}">
                    <a16:rowId xmlns:a16="http://schemas.microsoft.com/office/drawing/2014/main" val="35761998"/>
                  </a:ext>
                </a:extLst>
              </a:tr>
              <a:tr h="201848">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l" fontAlgn="b"/>
                      <a:r>
                        <a:rPr lang="en-US" sz="1400" b="1" i="0" u="none" strike="noStrike">
                          <a:effectLst/>
                          <a:latin typeface="Arial MT"/>
                        </a:rPr>
                        <a:t>TOTAL ALL REVENUE</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49,816,235</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55,373,895</a:t>
                      </a:r>
                    </a:p>
                  </a:txBody>
                  <a:tcPr marL="0" marR="0" marT="0" marB="0" anchor="b">
                    <a:lnL>
                      <a:noFill/>
                    </a:lnL>
                    <a:lnR>
                      <a:noFill/>
                    </a:lnR>
                    <a:lnT>
                      <a:noFill/>
                    </a:lnT>
                    <a:lnB>
                      <a:noFill/>
                    </a:lnB>
                  </a:tcPr>
                </a:tc>
                <a:tc>
                  <a:txBody>
                    <a:bodyPr/>
                    <a:lstStyle/>
                    <a:p>
                      <a:pPr algn="r" fontAlgn="b"/>
                      <a:r>
                        <a:rPr lang="en-US" sz="1400" b="1" i="0" u="none" strike="noStrike" dirty="0">
                          <a:effectLst/>
                          <a:latin typeface="Arial MT"/>
                        </a:rPr>
                        <a:t>5,557,660.00 </a:t>
                      </a:r>
                    </a:p>
                  </a:txBody>
                  <a:tcPr marL="0" marR="0" marT="0" marB="0" anchor="b">
                    <a:lnL>
                      <a:noFill/>
                    </a:lnL>
                    <a:lnR>
                      <a:noFill/>
                    </a:lnR>
                    <a:lnT>
                      <a:noFill/>
                    </a:lnT>
                    <a:lnB>
                      <a:noFill/>
                    </a:lnB>
                  </a:tcPr>
                </a:tc>
                <a:extLst>
                  <a:ext uri="{0D108BD9-81ED-4DB2-BD59-A6C34878D82A}">
                    <a16:rowId xmlns:a16="http://schemas.microsoft.com/office/drawing/2014/main" val="1727415085"/>
                  </a:ext>
                </a:extLst>
              </a:tr>
            </a:tbl>
          </a:graphicData>
        </a:graphic>
      </p:graphicFrame>
    </p:spTree>
    <p:extLst>
      <p:ext uri="{BB962C8B-B14F-4D97-AF65-F5344CB8AC3E}">
        <p14:creationId xmlns:p14="http://schemas.microsoft.com/office/powerpoint/2010/main" val="4003176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66800" y="304800"/>
            <a:ext cx="7086600" cy="1143000"/>
          </a:xfrm>
          <a:solidFill>
            <a:schemeClr val="accent1">
              <a:lumMod val="40000"/>
              <a:lumOff val="60000"/>
            </a:schemeClr>
          </a:solidFill>
        </p:spPr>
        <p:txBody>
          <a:bodyPr/>
          <a:lstStyle/>
          <a:p>
            <a:r>
              <a:rPr lang="en-US" b="1" dirty="0" smtClean="0"/>
              <a:t>Revenue</a:t>
            </a:r>
            <a:endParaRPr lang="en-US" b="1" dirty="0"/>
          </a:p>
        </p:txBody>
      </p:sp>
      <p:sp>
        <p:nvSpPr>
          <p:cNvPr id="4" name="Slide Number Placeholder 3"/>
          <p:cNvSpPr>
            <a:spLocks noGrp="1"/>
          </p:cNvSpPr>
          <p:nvPr>
            <p:ph type="sldNum" sz="quarter" idx="12"/>
          </p:nvPr>
        </p:nvSpPr>
        <p:spPr/>
        <p:txBody>
          <a:bodyPr>
            <a:normAutofit/>
          </a:bodyPr>
          <a:lstStyle/>
          <a:p>
            <a:fld id="{BCBB8309-81F0-49F3-8F31-B3D6AE6D5F5A}" type="slidenum">
              <a:rPr lang="en-US" smtClean="0"/>
              <a:t>11</a:t>
            </a:fld>
            <a:endParaRPr lang="en-US" dirty="0"/>
          </a:p>
        </p:txBody>
      </p:sp>
      <p:sp>
        <p:nvSpPr>
          <p:cNvPr id="6" name="Rectangle 5"/>
          <p:cNvSpPr/>
          <p:nvPr/>
        </p:nvSpPr>
        <p:spPr>
          <a:xfrm rot="20248829">
            <a:off x="5060950" y="3440113"/>
            <a:ext cx="184150" cy="1595437"/>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
        <p:nvSpPr>
          <p:cNvPr id="12" name="Rectangle 11"/>
          <p:cNvSpPr/>
          <p:nvPr/>
        </p:nvSpPr>
        <p:spPr>
          <a:xfrm rot="20248829">
            <a:off x="4106863" y="3251200"/>
            <a:ext cx="184150" cy="1595438"/>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2112611141"/>
              </p:ext>
            </p:extLst>
          </p:nvPr>
        </p:nvGraphicFramePr>
        <p:xfrm>
          <a:off x="533400" y="1929663"/>
          <a:ext cx="8153400" cy="3935948"/>
        </p:xfrm>
        <a:graphic>
          <a:graphicData uri="http://schemas.openxmlformats.org/drawingml/2006/table">
            <a:tbl>
              <a:tblPr/>
              <a:tblGrid>
                <a:gridCol w="4014555">
                  <a:extLst>
                    <a:ext uri="{9D8B030D-6E8A-4147-A177-3AD203B41FA5}">
                      <a16:colId xmlns:a16="http://schemas.microsoft.com/office/drawing/2014/main" val="1175805661"/>
                    </a:ext>
                  </a:extLst>
                </a:gridCol>
                <a:gridCol w="1280183">
                  <a:extLst>
                    <a:ext uri="{9D8B030D-6E8A-4147-A177-3AD203B41FA5}">
                      <a16:colId xmlns:a16="http://schemas.microsoft.com/office/drawing/2014/main" val="3188347747"/>
                    </a:ext>
                  </a:extLst>
                </a:gridCol>
                <a:gridCol w="1541192">
                  <a:extLst>
                    <a:ext uri="{9D8B030D-6E8A-4147-A177-3AD203B41FA5}">
                      <a16:colId xmlns:a16="http://schemas.microsoft.com/office/drawing/2014/main" val="2202010129"/>
                    </a:ext>
                  </a:extLst>
                </a:gridCol>
                <a:gridCol w="1317470">
                  <a:extLst>
                    <a:ext uri="{9D8B030D-6E8A-4147-A177-3AD203B41FA5}">
                      <a16:colId xmlns:a16="http://schemas.microsoft.com/office/drawing/2014/main" val="1265174959"/>
                    </a:ext>
                  </a:extLst>
                </a:gridCol>
              </a:tblGrid>
              <a:tr h="237116">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2021-22</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2022-23</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812095518"/>
                  </a:ext>
                </a:extLst>
              </a:tr>
              <a:tr h="237116">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AS AMENDED</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PROPOSED</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2791316871"/>
                  </a:ext>
                </a:extLst>
              </a:tr>
              <a:tr h="237116">
                <a:tc>
                  <a:txBody>
                    <a:bodyPr/>
                    <a:lstStyle/>
                    <a:p>
                      <a:pPr algn="l" fontAlgn="b"/>
                      <a:r>
                        <a:rPr lang="en-US" sz="1400" b="1" i="0" u="none" strike="noStrike">
                          <a:effectLst/>
                          <a:latin typeface="Arial MT"/>
                        </a:rPr>
                        <a:t>REVENUE SOURCES:</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6/30/22</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BUDGET</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VARIANCE</a:t>
                      </a:r>
                    </a:p>
                  </a:txBody>
                  <a:tcPr marL="0" marR="0" marT="0" marB="0" anchor="b">
                    <a:lnL>
                      <a:noFill/>
                    </a:lnL>
                    <a:lnR>
                      <a:noFill/>
                    </a:lnR>
                    <a:lnT>
                      <a:noFill/>
                    </a:lnT>
                    <a:lnB>
                      <a:noFill/>
                    </a:lnB>
                  </a:tcPr>
                </a:tc>
                <a:extLst>
                  <a:ext uri="{0D108BD9-81ED-4DB2-BD59-A6C34878D82A}">
                    <a16:rowId xmlns:a16="http://schemas.microsoft.com/office/drawing/2014/main" val="568757620"/>
                  </a:ext>
                </a:extLst>
              </a:tr>
              <a:tr h="237116">
                <a:tc>
                  <a:txBody>
                    <a:bodyPr/>
                    <a:lstStyle/>
                    <a:p>
                      <a:pPr algn="l" fontAlgn="b"/>
                      <a:endParaRPr lang="en-US" sz="1400" b="0" i="0" u="none" strike="noStrike">
                        <a:effectLst/>
                        <a:latin typeface="Arial MT"/>
                      </a:endParaRPr>
                    </a:p>
                  </a:txBody>
                  <a:tcPr marL="0" marR="0" marT="0" marB="0">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869368096"/>
                  </a:ext>
                </a:extLst>
              </a:tr>
              <a:tr h="237116">
                <a:tc>
                  <a:txBody>
                    <a:bodyPr/>
                    <a:lstStyle/>
                    <a:p>
                      <a:pPr algn="l" fontAlgn="b"/>
                      <a:r>
                        <a:rPr lang="en-US" sz="1400" b="1" i="0" u="none" strike="noStrike">
                          <a:effectLst/>
                          <a:latin typeface="Arial MT"/>
                        </a:rPr>
                        <a:t>NON-REVENUE SOURCES:</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1813849797"/>
                  </a:ext>
                </a:extLst>
              </a:tr>
              <a:tr h="237116">
                <a:tc>
                  <a:txBody>
                    <a:bodyPr/>
                    <a:lstStyle/>
                    <a:p>
                      <a:pPr algn="l" fontAlgn="b"/>
                      <a:r>
                        <a:rPr lang="en-US" sz="1400" b="0" i="0" u="none" strike="noStrike">
                          <a:effectLst/>
                          <a:latin typeface="Arial MT"/>
                        </a:rPr>
                        <a:t>Transfers from Capital</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700,000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700,000</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3115909834"/>
                  </a:ext>
                </a:extLst>
              </a:tr>
              <a:tr h="237116">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722410536"/>
                  </a:ext>
                </a:extLst>
              </a:tr>
              <a:tr h="237116">
                <a:tc>
                  <a:txBody>
                    <a:bodyPr/>
                    <a:lstStyle/>
                    <a:p>
                      <a:pPr algn="l" fontAlgn="b"/>
                      <a:r>
                        <a:rPr lang="en-US" sz="1400" b="1" i="0" u="none" strike="noStrike">
                          <a:effectLst/>
                          <a:latin typeface="Arial MT"/>
                        </a:rPr>
                        <a:t>TOTAL NON-REVENUE SOURCES</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700,000</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700,000</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2035496803"/>
                  </a:ext>
                </a:extLst>
              </a:tr>
              <a:tr h="237116">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165697481"/>
                  </a:ext>
                </a:extLst>
              </a:tr>
              <a:tr h="237116">
                <a:tc>
                  <a:txBody>
                    <a:bodyPr/>
                    <a:lstStyle/>
                    <a:p>
                      <a:pPr algn="l" fontAlgn="b"/>
                      <a:r>
                        <a:rPr lang="en-US" sz="1400" b="1" i="0" u="none" strike="noStrike">
                          <a:effectLst/>
                          <a:latin typeface="Arial MT"/>
                        </a:rPr>
                        <a:t>TOTAL ALL SOURCES</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50,516,235</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56,073,895</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5,557,660.00 </a:t>
                      </a:r>
                    </a:p>
                  </a:txBody>
                  <a:tcPr marL="0" marR="0" marT="0" marB="0" anchor="b">
                    <a:lnL>
                      <a:noFill/>
                    </a:lnL>
                    <a:lnR>
                      <a:noFill/>
                    </a:lnR>
                    <a:lnT>
                      <a:noFill/>
                    </a:lnT>
                    <a:lnB>
                      <a:noFill/>
                    </a:lnB>
                  </a:tcPr>
                </a:tc>
                <a:extLst>
                  <a:ext uri="{0D108BD9-81ED-4DB2-BD59-A6C34878D82A}">
                    <a16:rowId xmlns:a16="http://schemas.microsoft.com/office/drawing/2014/main" val="1753401694"/>
                  </a:ext>
                </a:extLst>
              </a:tr>
              <a:tr h="237116">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1156145097"/>
                  </a:ext>
                </a:extLst>
              </a:tr>
              <a:tr h="237116">
                <a:tc>
                  <a:txBody>
                    <a:bodyPr/>
                    <a:lstStyle/>
                    <a:p>
                      <a:pPr algn="l" fontAlgn="b"/>
                      <a:r>
                        <a:rPr lang="en-US" sz="1400" b="1" i="0" u="none" strike="noStrike">
                          <a:solidFill>
                            <a:srgbClr val="000000"/>
                          </a:solidFill>
                          <a:effectLst/>
                          <a:latin typeface="Arial" panose="020B0604020202020204" pitchFamily="34" charset="0"/>
                        </a:rPr>
                        <a:t>RESERVE FOR CATEGORICALS/PROJECTS FORWARD</a:t>
                      </a:r>
                    </a:p>
                  </a:txBody>
                  <a:tcPr marL="0" marR="0" marT="0" marB="0" anchor="b">
                    <a:lnL>
                      <a:noFill/>
                    </a:lnL>
                    <a:lnR>
                      <a:noFill/>
                    </a:lnR>
                    <a:lnT>
                      <a:noFill/>
                    </a:lnT>
                    <a:lnB>
                      <a:noFill/>
                    </a:lnB>
                  </a:tcPr>
                </a:tc>
                <a:tc>
                  <a:txBody>
                    <a:bodyPr/>
                    <a:lstStyle/>
                    <a:p>
                      <a:pPr algn="r" fontAlgn="b"/>
                      <a:r>
                        <a:rPr lang="en-US" sz="1400" b="1" i="0" u="none" strike="noStrike">
                          <a:effectLst/>
                          <a:latin typeface="Arial" panose="020B0604020202020204" pitchFamily="34" charset="0"/>
                        </a:rPr>
                        <a:t>927,031</a:t>
                      </a:r>
                    </a:p>
                  </a:txBody>
                  <a:tcPr marL="0" marR="0" marT="0" marB="0" anchor="b">
                    <a:lnL>
                      <a:noFill/>
                    </a:lnL>
                    <a:lnR>
                      <a:noFill/>
                    </a:lnR>
                    <a:lnT>
                      <a:noFill/>
                    </a:lnT>
                    <a:lnB>
                      <a:noFill/>
                    </a:lnB>
                  </a:tcPr>
                </a:tc>
                <a:tc>
                  <a:txBody>
                    <a:bodyPr/>
                    <a:lstStyle/>
                    <a:p>
                      <a:pPr algn="r" fontAlgn="b"/>
                      <a:r>
                        <a:rPr lang="en-US" sz="1400" b="1" i="0" u="none" strike="noStrike">
                          <a:effectLst/>
                          <a:latin typeface="Arial" panose="020B0604020202020204" pitchFamily="34" charset="0"/>
                        </a:rPr>
                        <a:t>1,154,233</a:t>
                      </a:r>
                    </a:p>
                  </a:txBody>
                  <a:tcPr marL="0" marR="0" marT="0" marB="0" anchor="b">
                    <a:lnL>
                      <a:noFill/>
                    </a:lnL>
                    <a:lnR>
                      <a:noFill/>
                    </a:lnR>
                    <a:lnT>
                      <a:noFill/>
                    </a:lnT>
                    <a:lnB>
                      <a:noFill/>
                    </a:lnB>
                  </a:tcPr>
                </a:tc>
                <a:tc>
                  <a:txBody>
                    <a:bodyPr/>
                    <a:lstStyle/>
                    <a:p>
                      <a:pPr algn="r" fontAlgn="b"/>
                      <a:r>
                        <a:rPr lang="en-US" sz="1400" b="1" i="0" u="none" strike="noStrike">
                          <a:solidFill>
                            <a:srgbClr val="000000"/>
                          </a:solidFill>
                          <a:effectLst/>
                          <a:latin typeface="Arial" panose="020B0604020202020204" pitchFamily="34" charset="0"/>
                        </a:rPr>
                        <a:t>227,202.00 </a:t>
                      </a:r>
                    </a:p>
                  </a:txBody>
                  <a:tcPr marL="0" marR="0" marT="0" marB="0" anchor="b">
                    <a:lnL>
                      <a:noFill/>
                    </a:lnL>
                    <a:lnR>
                      <a:noFill/>
                    </a:lnR>
                    <a:lnT>
                      <a:noFill/>
                    </a:lnT>
                    <a:lnB>
                      <a:noFill/>
                    </a:lnB>
                  </a:tcPr>
                </a:tc>
                <a:extLst>
                  <a:ext uri="{0D108BD9-81ED-4DB2-BD59-A6C34878D82A}">
                    <a16:rowId xmlns:a16="http://schemas.microsoft.com/office/drawing/2014/main" val="3886944416"/>
                  </a:ext>
                </a:extLst>
              </a:tr>
              <a:tr h="237116">
                <a:tc>
                  <a:txBody>
                    <a:bodyPr/>
                    <a:lstStyle/>
                    <a:p>
                      <a:pPr algn="l" fontAlgn="b"/>
                      <a:r>
                        <a:rPr lang="en-US" sz="1400" b="1" i="0" u="none" strike="noStrike">
                          <a:solidFill>
                            <a:srgbClr val="000000"/>
                          </a:solidFill>
                          <a:effectLst/>
                          <a:latin typeface="Arial" panose="020B0604020202020204" pitchFamily="34" charset="0"/>
                        </a:rPr>
                        <a:t>RESERVE FOR ENCUMBRANCES </a:t>
                      </a:r>
                    </a:p>
                  </a:txBody>
                  <a:tcPr marL="0" marR="0" marT="0" marB="0" anchor="b">
                    <a:lnL>
                      <a:noFill/>
                    </a:lnL>
                    <a:lnR>
                      <a:noFill/>
                    </a:lnR>
                    <a:lnT>
                      <a:noFill/>
                    </a:lnT>
                    <a:lnB>
                      <a:noFill/>
                    </a:lnB>
                  </a:tcPr>
                </a:tc>
                <a:tc>
                  <a:txBody>
                    <a:bodyPr/>
                    <a:lstStyle/>
                    <a:p>
                      <a:pPr algn="r" fontAlgn="b"/>
                      <a:r>
                        <a:rPr lang="en-US" sz="1400" b="1" i="0" u="none" strike="noStrike">
                          <a:effectLst/>
                          <a:latin typeface="Arial" panose="020B0604020202020204" pitchFamily="34" charset="0"/>
                        </a:rPr>
                        <a:t>62,333</a:t>
                      </a:r>
                    </a:p>
                  </a:txBody>
                  <a:tcPr marL="0" marR="0" marT="0" marB="0" anchor="b">
                    <a:lnL>
                      <a:noFill/>
                    </a:lnL>
                    <a:lnR>
                      <a:noFill/>
                    </a:lnR>
                    <a:lnT>
                      <a:noFill/>
                    </a:lnT>
                    <a:lnB>
                      <a:noFill/>
                    </a:lnB>
                  </a:tcPr>
                </a:tc>
                <a:tc>
                  <a:txBody>
                    <a:bodyPr/>
                    <a:lstStyle/>
                    <a:p>
                      <a:pPr algn="r" fontAlgn="b"/>
                      <a:r>
                        <a:rPr lang="en-US" sz="1400" b="1" i="0" u="none" strike="noStrike">
                          <a:effectLst/>
                          <a:latin typeface="Arial" panose="020B0604020202020204" pitchFamily="34" charset="0"/>
                        </a:rPr>
                        <a:t>3,500</a:t>
                      </a:r>
                    </a:p>
                  </a:txBody>
                  <a:tcPr marL="0" marR="0" marT="0" marB="0" anchor="b">
                    <a:lnL>
                      <a:noFill/>
                    </a:lnL>
                    <a:lnR>
                      <a:noFill/>
                    </a:lnR>
                    <a:lnT>
                      <a:noFill/>
                    </a:lnT>
                    <a:lnB>
                      <a:noFill/>
                    </a:lnB>
                  </a:tcPr>
                </a:tc>
                <a:tc>
                  <a:txBody>
                    <a:bodyPr/>
                    <a:lstStyle/>
                    <a:p>
                      <a:pPr algn="r" fontAlgn="b"/>
                      <a:r>
                        <a:rPr lang="en-US" sz="1400" b="1" i="0" u="none" strike="noStrike">
                          <a:solidFill>
                            <a:srgbClr val="000000"/>
                          </a:solidFill>
                          <a:effectLst/>
                          <a:latin typeface="Arial" panose="020B0604020202020204" pitchFamily="34" charset="0"/>
                        </a:rPr>
                        <a:t>(58,833.00)</a:t>
                      </a:r>
                    </a:p>
                  </a:txBody>
                  <a:tcPr marL="0" marR="0" marT="0" marB="0" anchor="b">
                    <a:lnL>
                      <a:noFill/>
                    </a:lnL>
                    <a:lnR>
                      <a:noFill/>
                    </a:lnR>
                    <a:lnT>
                      <a:noFill/>
                    </a:lnT>
                    <a:lnB>
                      <a:noFill/>
                    </a:lnB>
                  </a:tcPr>
                </a:tc>
                <a:extLst>
                  <a:ext uri="{0D108BD9-81ED-4DB2-BD59-A6C34878D82A}">
                    <a16:rowId xmlns:a16="http://schemas.microsoft.com/office/drawing/2014/main" val="1008152787"/>
                  </a:ext>
                </a:extLst>
              </a:tr>
              <a:tr h="237116">
                <a:tc>
                  <a:txBody>
                    <a:bodyPr/>
                    <a:lstStyle/>
                    <a:p>
                      <a:pPr algn="l" fontAlgn="b"/>
                      <a:r>
                        <a:rPr lang="en-US" sz="1400" b="1" i="0" u="none" strike="noStrike">
                          <a:solidFill>
                            <a:srgbClr val="000000"/>
                          </a:solidFill>
                          <a:effectLst/>
                          <a:latin typeface="Arial" panose="020B0604020202020204" pitchFamily="34" charset="0"/>
                        </a:rPr>
                        <a:t>ESTIMATED UNASSIGNED FUND BALANCE 06/30/22</a:t>
                      </a:r>
                    </a:p>
                  </a:txBody>
                  <a:tcPr marL="0" marR="0" marT="0" marB="0" anchor="b">
                    <a:lnL>
                      <a:noFill/>
                    </a:lnL>
                    <a:lnR>
                      <a:noFill/>
                    </a:lnR>
                    <a:lnT>
                      <a:noFill/>
                    </a:lnT>
                    <a:lnB>
                      <a:noFill/>
                    </a:lnB>
                  </a:tcPr>
                </a:tc>
                <a:tc>
                  <a:txBody>
                    <a:bodyPr/>
                    <a:lstStyle/>
                    <a:p>
                      <a:pPr algn="r" fontAlgn="b"/>
                      <a:r>
                        <a:rPr lang="en-US" sz="1400" b="1" i="0" u="none" strike="noStrike">
                          <a:effectLst/>
                          <a:latin typeface="Arial" panose="020B0604020202020204" pitchFamily="34" charset="0"/>
                        </a:rPr>
                        <a:t>14,493,681</a:t>
                      </a:r>
                    </a:p>
                  </a:txBody>
                  <a:tcPr marL="0" marR="0" marT="0" marB="0" anchor="b">
                    <a:lnL>
                      <a:noFill/>
                    </a:lnL>
                    <a:lnR>
                      <a:noFill/>
                    </a:lnR>
                    <a:lnT>
                      <a:noFill/>
                    </a:lnT>
                    <a:lnB>
                      <a:noFill/>
                    </a:lnB>
                  </a:tcPr>
                </a:tc>
                <a:tc>
                  <a:txBody>
                    <a:bodyPr/>
                    <a:lstStyle/>
                    <a:p>
                      <a:pPr algn="r" fontAlgn="b"/>
                      <a:r>
                        <a:rPr lang="en-US" sz="1400" b="1" i="0" u="none" strike="noStrike">
                          <a:effectLst/>
                          <a:latin typeface="Arial" panose="020B0604020202020204" pitchFamily="34" charset="0"/>
                        </a:rPr>
                        <a:t>13,703,614</a:t>
                      </a:r>
                    </a:p>
                  </a:txBody>
                  <a:tcPr marL="0" marR="0" marT="0" marB="0" anchor="b">
                    <a:lnL>
                      <a:noFill/>
                    </a:lnL>
                    <a:lnR>
                      <a:noFill/>
                    </a:lnR>
                    <a:lnT>
                      <a:noFill/>
                    </a:lnT>
                    <a:lnB>
                      <a:noFill/>
                    </a:lnB>
                  </a:tcPr>
                </a:tc>
                <a:tc>
                  <a:txBody>
                    <a:bodyPr/>
                    <a:lstStyle/>
                    <a:p>
                      <a:pPr algn="r" fontAlgn="b"/>
                      <a:r>
                        <a:rPr lang="en-US" sz="1400" b="1" i="0" u="none" strike="noStrike">
                          <a:solidFill>
                            <a:srgbClr val="000000"/>
                          </a:solidFill>
                          <a:effectLst/>
                          <a:latin typeface="Arial" panose="020B0604020202020204" pitchFamily="34" charset="0"/>
                        </a:rPr>
                        <a:t>(790,067.00)</a:t>
                      </a:r>
                    </a:p>
                  </a:txBody>
                  <a:tcPr marL="0" marR="0" marT="0" marB="0" anchor="b">
                    <a:lnL>
                      <a:noFill/>
                    </a:lnL>
                    <a:lnR>
                      <a:noFill/>
                    </a:lnR>
                    <a:lnT>
                      <a:noFill/>
                    </a:lnT>
                    <a:lnB>
                      <a:noFill/>
                    </a:lnB>
                  </a:tcPr>
                </a:tc>
                <a:extLst>
                  <a:ext uri="{0D108BD9-81ED-4DB2-BD59-A6C34878D82A}">
                    <a16:rowId xmlns:a16="http://schemas.microsoft.com/office/drawing/2014/main" val="3829785759"/>
                  </a:ext>
                </a:extLst>
              </a:tr>
              <a:tr h="237116">
                <a:tc>
                  <a:txBody>
                    <a:bodyPr/>
                    <a:lstStyle/>
                    <a:p>
                      <a:pPr algn="l" fontAlgn="b"/>
                      <a:r>
                        <a:rPr lang="en-US" sz="1400" b="1" i="0" u="none" strike="noStrike">
                          <a:solidFill>
                            <a:srgbClr val="000000"/>
                          </a:solidFill>
                          <a:effectLst/>
                          <a:latin typeface="Arial" panose="020B0604020202020204" pitchFamily="34" charset="0"/>
                        </a:rPr>
                        <a:t>TOTAL REVENUES AND BALANCES</a:t>
                      </a:r>
                    </a:p>
                  </a:txBody>
                  <a:tcPr marL="0" marR="0" marT="0" marB="0" anchor="b">
                    <a:lnL>
                      <a:noFill/>
                    </a:lnL>
                    <a:lnR>
                      <a:noFill/>
                    </a:lnR>
                    <a:lnT>
                      <a:noFill/>
                    </a:lnT>
                    <a:lnB>
                      <a:noFill/>
                    </a:lnB>
                  </a:tcPr>
                </a:tc>
                <a:tc>
                  <a:txBody>
                    <a:bodyPr/>
                    <a:lstStyle/>
                    <a:p>
                      <a:pPr algn="r" fontAlgn="b"/>
                      <a:r>
                        <a:rPr lang="en-US" sz="1400" b="1" i="0" u="none" strike="noStrike">
                          <a:effectLst/>
                          <a:latin typeface="Arial" panose="020B0604020202020204" pitchFamily="34" charset="0"/>
                        </a:rPr>
                        <a:t>65,999,280</a:t>
                      </a:r>
                    </a:p>
                  </a:txBody>
                  <a:tcPr marL="0" marR="0" marT="0" marB="0" anchor="b">
                    <a:lnL>
                      <a:noFill/>
                    </a:lnL>
                    <a:lnR>
                      <a:noFill/>
                    </a:lnR>
                    <a:lnT>
                      <a:noFill/>
                    </a:lnT>
                    <a:lnB>
                      <a:noFill/>
                    </a:lnB>
                  </a:tcPr>
                </a:tc>
                <a:tc>
                  <a:txBody>
                    <a:bodyPr/>
                    <a:lstStyle/>
                    <a:p>
                      <a:pPr algn="r" fontAlgn="b"/>
                      <a:r>
                        <a:rPr lang="en-US" sz="1400" b="1" i="0" u="none" strike="noStrike">
                          <a:effectLst/>
                          <a:latin typeface="Arial" panose="020B0604020202020204" pitchFamily="34" charset="0"/>
                        </a:rPr>
                        <a:t>70,935,242</a:t>
                      </a:r>
                    </a:p>
                  </a:txBody>
                  <a:tcPr marL="0" marR="0" marT="0" marB="0" anchor="b">
                    <a:lnL>
                      <a:noFill/>
                    </a:lnL>
                    <a:lnR>
                      <a:noFill/>
                    </a:lnR>
                    <a:lnT>
                      <a:noFill/>
                    </a:lnT>
                    <a:lnB>
                      <a:noFill/>
                    </a:lnB>
                  </a:tcPr>
                </a:tc>
                <a:tc>
                  <a:txBody>
                    <a:bodyPr/>
                    <a:lstStyle/>
                    <a:p>
                      <a:pPr algn="r" fontAlgn="b"/>
                      <a:r>
                        <a:rPr lang="en-US" sz="1400" b="1" i="0" u="none" strike="noStrike" dirty="0">
                          <a:solidFill>
                            <a:srgbClr val="000000"/>
                          </a:solidFill>
                          <a:effectLst/>
                          <a:latin typeface="Arial" panose="020B0604020202020204" pitchFamily="34" charset="0"/>
                        </a:rPr>
                        <a:t>4,935,962.00 </a:t>
                      </a:r>
                    </a:p>
                  </a:txBody>
                  <a:tcPr marL="0" marR="0" marT="0" marB="0" anchor="b">
                    <a:lnL>
                      <a:noFill/>
                    </a:lnL>
                    <a:lnR>
                      <a:noFill/>
                    </a:lnR>
                    <a:lnT>
                      <a:noFill/>
                    </a:lnT>
                    <a:lnB>
                      <a:noFill/>
                    </a:lnB>
                  </a:tcPr>
                </a:tc>
                <a:extLst>
                  <a:ext uri="{0D108BD9-81ED-4DB2-BD59-A6C34878D82A}">
                    <a16:rowId xmlns:a16="http://schemas.microsoft.com/office/drawing/2014/main" val="380565528"/>
                  </a:ext>
                </a:extLst>
              </a:tr>
            </a:tbl>
          </a:graphicData>
        </a:graphic>
      </p:graphicFrame>
      <p:sp>
        <p:nvSpPr>
          <p:cNvPr id="8" name="Rectangle 7"/>
          <p:cNvSpPr/>
          <p:nvPr/>
        </p:nvSpPr>
        <p:spPr>
          <a:xfrm rot="20248829">
            <a:off x="4103688" y="3094038"/>
            <a:ext cx="184150" cy="1595437"/>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782452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US" b="1" dirty="0" smtClean="0">
                <a:solidFill>
                  <a:schemeClr val="bg1"/>
                </a:solidFill>
              </a:rPr>
              <a:t>Appropriations</a:t>
            </a:r>
            <a:endParaRPr lang="en-US" b="1" dirty="0">
              <a:solidFill>
                <a:schemeClr val="bg1"/>
              </a:solidFill>
            </a:endParaRPr>
          </a:p>
        </p:txBody>
      </p:sp>
      <p:sp>
        <p:nvSpPr>
          <p:cNvPr id="3" name="Text Placeholder 2"/>
          <p:cNvSpPr>
            <a:spLocks noGrp="1"/>
          </p:cNvSpPr>
          <p:nvPr>
            <p:ph type="body" idx="1"/>
          </p:nvPr>
        </p:nvSpPr>
        <p:spPr>
          <a:solidFill>
            <a:srgbClr val="00B050"/>
          </a:solidFill>
        </p:spPr>
        <p:txBody>
          <a:bodyPr/>
          <a:lstStyle/>
          <a:p>
            <a:r>
              <a:rPr lang="en-US" b="1" dirty="0" smtClean="0">
                <a:solidFill>
                  <a:schemeClr val="bg1"/>
                </a:solidFill>
              </a:rPr>
              <a:t>2022-23</a:t>
            </a:r>
            <a:endParaRPr lang="en-US" b="1" dirty="0">
              <a:solidFill>
                <a:schemeClr val="bg1"/>
              </a:solidFill>
            </a:endParaRPr>
          </a:p>
        </p:txBody>
      </p:sp>
      <p:sp>
        <p:nvSpPr>
          <p:cNvPr id="4" name="Slide Number Placeholder 3"/>
          <p:cNvSpPr>
            <a:spLocks noGrp="1"/>
          </p:cNvSpPr>
          <p:nvPr>
            <p:ph type="sldNum" sz="quarter" idx="12"/>
          </p:nvPr>
        </p:nvSpPr>
        <p:spPr/>
        <p:txBody>
          <a:bodyPr/>
          <a:lstStyle/>
          <a:p>
            <a:fld id="{BCBB8309-81F0-49F3-8F31-B3D6AE6D5F5A}" type="slidenum">
              <a:rPr lang="en-US" smtClean="0"/>
              <a:t>12</a:t>
            </a:fld>
            <a:endParaRPr lang="en-US" dirty="0"/>
          </a:p>
        </p:txBody>
      </p:sp>
    </p:spTree>
    <p:extLst>
      <p:ext uri="{BB962C8B-B14F-4D97-AF65-F5344CB8AC3E}">
        <p14:creationId xmlns:p14="http://schemas.microsoft.com/office/powerpoint/2010/main" val="372737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638299" y="136524"/>
            <a:ext cx="5867402" cy="990602"/>
          </a:xfrm>
          <a:solidFill>
            <a:schemeClr val="accent1">
              <a:lumMod val="40000"/>
              <a:lumOff val="60000"/>
            </a:schemeClr>
          </a:solidFill>
        </p:spPr>
        <p:txBody>
          <a:bodyPr/>
          <a:lstStyle/>
          <a:p>
            <a:r>
              <a:rPr lang="en-US" dirty="0" smtClean="0"/>
              <a:t>Appropriations</a:t>
            </a:r>
            <a:endParaRPr lang="en-US" dirty="0"/>
          </a:p>
        </p:txBody>
      </p:sp>
      <p:sp>
        <p:nvSpPr>
          <p:cNvPr id="4" name="Slide Number Placeholder 3"/>
          <p:cNvSpPr>
            <a:spLocks noGrp="1"/>
          </p:cNvSpPr>
          <p:nvPr>
            <p:ph type="sldNum" sz="quarter" idx="12"/>
          </p:nvPr>
        </p:nvSpPr>
        <p:spPr>
          <a:xfrm>
            <a:off x="6616826" y="6456780"/>
            <a:ext cx="2057400" cy="365125"/>
          </a:xfrm>
        </p:spPr>
        <p:txBody>
          <a:bodyPr/>
          <a:lstStyle/>
          <a:p>
            <a:fld id="{BCBB8309-81F0-49F3-8F31-B3D6AE6D5F5A}" type="slidenum">
              <a:rPr lang="en-US" smtClean="0"/>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16612184"/>
              </p:ext>
            </p:extLst>
          </p:nvPr>
        </p:nvGraphicFramePr>
        <p:xfrm>
          <a:off x="609599" y="914400"/>
          <a:ext cx="8064627" cy="5745480"/>
        </p:xfrm>
        <a:graphic>
          <a:graphicData uri="http://schemas.openxmlformats.org/drawingml/2006/table">
            <a:tbl>
              <a:tblPr/>
              <a:tblGrid>
                <a:gridCol w="647710">
                  <a:extLst>
                    <a:ext uri="{9D8B030D-6E8A-4147-A177-3AD203B41FA5}">
                      <a16:colId xmlns:a16="http://schemas.microsoft.com/office/drawing/2014/main" val="3614500787"/>
                    </a:ext>
                  </a:extLst>
                </a:gridCol>
                <a:gridCol w="2819443">
                  <a:extLst>
                    <a:ext uri="{9D8B030D-6E8A-4147-A177-3AD203B41FA5}">
                      <a16:colId xmlns:a16="http://schemas.microsoft.com/office/drawing/2014/main" val="1274838696"/>
                    </a:ext>
                  </a:extLst>
                </a:gridCol>
                <a:gridCol w="787413">
                  <a:extLst>
                    <a:ext uri="{9D8B030D-6E8A-4147-A177-3AD203B41FA5}">
                      <a16:colId xmlns:a16="http://schemas.microsoft.com/office/drawing/2014/main" val="2972246499"/>
                    </a:ext>
                  </a:extLst>
                </a:gridCol>
                <a:gridCol w="990616">
                  <a:extLst>
                    <a:ext uri="{9D8B030D-6E8A-4147-A177-3AD203B41FA5}">
                      <a16:colId xmlns:a16="http://schemas.microsoft.com/office/drawing/2014/main" val="2038620351"/>
                    </a:ext>
                  </a:extLst>
                </a:gridCol>
                <a:gridCol w="1295420">
                  <a:extLst>
                    <a:ext uri="{9D8B030D-6E8A-4147-A177-3AD203B41FA5}">
                      <a16:colId xmlns:a16="http://schemas.microsoft.com/office/drawing/2014/main" val="4178203984"/>
                    </a:ext>
                  </a:extLst>
                </a:gridCol>
                <a:gridCol w="215904">
                  <a:extLst>
                    <a:ext uri="{9D8B030D-6E8A-4147-A177-3AD203B41FA5}">
                      <a16:colId xmlns:a16="http://schemas.microsoft.com/office/drawing/2014/main" val="3697878552"/>
                    </a:ext>
                  </a:extLst>
                </a:gridCol>
                <a:gridCol w="1308121">
                  <a:extLst>
                    <a:ext uri="{9D8B030D-6E8A-4147-A177-3AD203B41FA5}">
                      <a16:colId xmlns:a16="http://schemas.microsoft.com/office/drawing/2014/main" val="3922709137"/>
                    </a:ext>
                  </a:extLst>
                </a:gridCol>
              </a:tblGrid>
              <a:tr h="183781">
                <a:tc>
                  <a:txBody>
                    <a:bodyPr/>
                    <a:lstStyle/>
                    <a:p>
                      <a:pPr algn="l"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1" i="0" u="none" strike="noStrike">
                          <a:solidFill>
                            <a:srgbClr val="000000"/>
                          </a:solidFill>
                          <a:effectLst/>
                          <a:latin typeface="Arial MT"/>
                        </a:rPr>
                        <a:t>2021-22</a:t>
                      </a:r>
                    </a:p>
                  </a:txBody>
                  <a:tcPr marL="0" marR="0" marT="0" marB="0" anchor="b">
                    <a:lnL>
                      <a:noFill/>
                    </a:lnL>
                    <a:lnR>
                      <a:noFill/>
                    </a:lnR>
                    <a:lnT>
                      <a:noFill/>
                    </a:lnT>
                    <a:lnB>
                      <a:noFill/>
                    </a:lnB>
                  </a:tcPr>
                </a:tc>
                <a:tc>
                  <a:txBody>
                    <a:bodyPr/>
                    <a:lstStyle/>
                    <a:p>
                      <a:pPr algn="l"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1" i="0" u="none" strike="noStrike">
                          <a:solidFill>
                            <a:srgbClr val="000000"/>
                          </a:solidFill>
                          <a:effectLst/>
                          <a:latin typeface="Arial MT"/>
                        </a:rPr>
                        <a:t>2022-23</a:t>
                      </a:r>
                    </a:p>
                  </a:txBody>
                  <a:tcPr marL="0" marR="0" marT="0" marB="0" anchor="b">
                    <a:lnL>
                      <a:noFill/>
                    </a:lnL>
                    <a:lnR>
                      <a:noFill/>
                    </a:lnR>
                    <a:lnT>
                      <a:noFill/>
                    </a:lnT>
                    <a:lnB>
                      <a:noFill/>
                    </a:lnB>
                  </a:tcPr>
                </a:tc>
                <a:extLst>
                  <a:ext uri="{0D108BD9-81ED-4DB2-BD59-A6C34878D82A}">
                    <a16:rowId xmlns:a16="http://schemas.microsoft.com/office/drawing/2014/main" val="4012462256"/>
                  </a:ext>
                </a:extLst>
              </a:tr>
              <a:tr h="183781">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1" i="0" u="none" strike="noStrike">
                          <a:solidFill>
                            <a:srgbClr val="000000"/>
                          </a:solidFill>
                          <a:effectLst/>
                          <a:latin typeface="Arial MT"/>
                        </a:rPr>
                        <a:t>AS AMENDED</a:t>
                      </a:r>
                    </a:p>
                  </a:txBody>
                  <a:tcPr marL="0" marR="0" marT="0" marB="0" anchor="b">
                    <a:lnL>
                      <a:noFill/>
                    </a:lnL>
                    <a:lnR>
                      <a:noFill/>
                    </a:lnR>
                    <a:lnT>
                      <a:noFill/>
                    </a:lnT>
                    <a:lnB>
                      <a:noFill/>
                    </a:lnB>
                  </a:tcPr>
                </a:tc>
                <a:tc>
                  <a:txBody>
                    <a:bodyPr/>
                    <a:lstStyle/>
                    <a:p>
                      <a:pPr algn="ctr"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1" i="0" u="none" strike="noStrike">
                          <a:solidFill>
                            <a:srgbClr val="000000"/>
                          </a:solidFill>
                          <a:effectLst/>
                          <a:latin typeface="Arial MT"/>
                        </a:rPr>
                        <a:t>PROPOSED</a:t>
                      </a:r>
                    </a:p>
                  </a:txBody>
                  <a:tcPr marL="0" marR="0" marT="0" marB="0" anchor="b">
                    <a:lnL>
                      <a:noFill/>
                    </a:lnL>
                    <a:lnR>
                      <a:noFill/>
                    </a:lnR>
                    <a:lnT>
                      <a:noFill/>
                    </a:lnT>
                    <a:lnB>
                      <a:noFill/>
                    </a:lnB>
                  </a:tcPr>
                </a:tc>
                <a:extLst>
                  <a:ext uri="{0D108BD9-81ED-4DB2-BD59-A6C34878D82A}">
                    <a16:rowId xmlns:a16="http://schemas.microsoft.com/office/drawing/2014/main" val="3272312057"/>
                  </a:ext>
                </a:extLst>
              </a:tr>
              <a:tr h="183781">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r>
                        <a:rPr lang="en-US" sz="1300" b="1" i="0" u="none" strike="noStrike">
                          <a:solidFill>
                            <a:srgbClr val="000000"/>
                          </a:solidFill>
                          <a:effectLst/>
                          <a:latin typeface="Arial MT"/>
                        </a:rPr>
                        <a:t>COST CENTER</a:t>
                      </a:r>
                    </a:p>
                  </a:txBody>
                  <a:tcPr marL="0" marR="0" marT="0" marB="0" anchor="b">
                    <a:lnL>
                      <a:noFill/>
                    </a:lnL>
                    <a:lnR>
                      <a:noFill/>
                    </a:lnR>
                    <a:lnT>
                      <a:noFill/>
                    </a:lnT>
                    <a:lnB>
                      <a:noFill/>
                    </a:lnB>
                  </a:tcPr>
                </a:tc>
                <a:tc>
                  <a:txBody>
                    <a:bodyPr/>
                    <a:lstStyle/>
                    <a:p>
                      <a:pPr algn="r" fontAlgn="b"/>
                      <a:r>
                        <a:rPr lang="en-US" sz="1300" b="1" i="0" u="none" strike="noStrike">
                          <a:solidFill>
                            <a:srgbClr val="000000"/>
                          </a:solidFill>
                          <a:effectLst/>
                          <a:latin typeface="Arial MT"/>
                        </a:rPr>
                        <a:t>WFTE</a:t>
                      </a:r>
                    </a:p>
                  </a:txBody>
                  <a:tcPr marL="0" marR="0" marT="0" marB="0" anchor="b">
                    <a:lnL>
                      <a:noFill/>
                    </a:lnL>
                    <a:lnR>
                      <a:noFill/>
                    </a:lnR>
                    <a:lnT>
                      <a:noFill/>
                    </a:lnT>
                    <a:lnB>
                      <a:noFill/>
                    </a:lnB>
                  </a:tcPr>
                </a:tc>
                <a:tc>
                  <a:txBody>
                    <a:bodyPr/>
                    <a:lstStyle/>
                    <a:p>
                      <a:pPr algn="r" fontAlgn="b"/>
                      <a:r>
                        <a:rPr lang="en-US" sz="1300" b="1" i="0" u="none" strike="noStrike">
                          <a:solidFill>
                            <a:srgbClr val="000000"/>
                          </a:solidFill>
                          <a:effectLst/>
                          <a:latin typeface="Arial MT"/>
                        </a:rPr>
                        <a:t>POSITIONS</a:t>
                      </a:r>
                    </a:p>
                  </a:txBody>
                  <a:tcPr marL="0" marR="0" marT="0" marB="0" anchor="b">
                    <a:lnL>
                      <a:noFill/>
                    </a:lnL>
                    <a:lnR>
                      <a:noFill/>
                    </a:lnR>
                    <a:lnT>
                      <a:noFill/>
                    </a:lnT>
                    <a:lnB>
                      <a:noFill/>
                    </a:lnB>
                  </a:tcPr>
                </a:tc>
                <a:tc>
                  <a:txBody>
                    <a:bodyPr/>
                    <a:lstStyle/>
                    <a:p>
                      <a:pPr algn="r"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ctr"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ctr"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207240863"/>
                  </a:ext>
                </a:extLst>
              </a:tr>
              <a:tr h="183781">
                <a:tc>
                  <a:txBody>
                    <a:bodyPr/>
                    <a:lstStyle/>
                    <a:p>
                      <a:pPr algn="l" fontAlgn="b"/>
                      <a:r>
                        <a:rPr lang="en-US" sz="1300" b="0" i="0" u="none" strike="noStrike">
                          <a:solidFill>
                            <a:srgbClr val="000000"/>
                          </a:solidFill>
                          <a:effectLst/>
                          <a:latin typeface="Arial mt"/>
                        </a:rPr>
                        <a:t>0031</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Central Elementary</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561.19</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50.40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3,294,853</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3,419,066</a:t>
                      </a:r>
                    </a:p>
                  </a:txBody>
                  <a:tcPr marL="0" marR="0" marT="0" marB="0" anchor="b">
                    <a:lnL>
                      <a:noFill/>
                    </a:lnL>
                    <a:lnR>
                      <a:noFill/>
                    </a:lnR>
                    <a:lnT>
                      <a:noFill/>
                    </a:lnT>
                    <a:lnB>
                      <a:noFill/>
                    </a:lnB>
                  </a:tcPr>
                </a:tc>
                <a:extLst>
                  <a:ext uri="{0D108BD9-81ED-4DB2-BD59-A6C34878D82A}">
                    <a16:rowId xmlns:a16="http://schemas.microsoft.com/office/drawing/2014/main" val="615349632"/>
                  </a:ext>
                </a:extLst>
              </a:tr>
              <a:tr h="183781">
                <a:tc>
                  <a:txBody>
                    <a:bodyPr/>
                    <a:lstStyle/>
                    <a:p>
                      <a:pPr algn="l" fontAlgn="b"/>
                      <a:r>
                        <a:rPr lang="en-US" sz="1300" b="0" i="0" u="none" strike="noStrike">
                          <a:solidFill>
                            <a:srgbClr val="000000"/>
                          </a:solidFill>
                          <a:effectLst/>
                          <a:latin typeface="Arial mt"/>
                        </a:rPr>
                        <a:t>0101</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Okeechobee High/Freshman Campus</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1729.29</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139.41</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9,478,503</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10,024,532</a:t>
                      </a:r>
                    </a:p>
                  </a:txBody>
                  <a:tcPr marL="0" marR="0" marT="0" marB="0" anchor="b">
                    <a:lnL>
                      <a:noFill/>
                    </a:lnL>
                    <a:lnR>
                      <a:noFill/>
                    </a:lnR>
                    <a:lnT>
                      <a:noFill/>
                    </a:lnT>
                    <a:lnB>
                      <a:noFill/>
                    </a:lnB>
                  </a:tcPr>
                </a:tc>
                <a:extLst>
                  <a:ext uri="{0D108BD9-81ED-4DB2-BD59-A6C34878D82A}">
                    <a16:rowId xmlns:a16="http://schemas.microsoft.com/office/drawing/2014/main" val="2050628269"/>
                  </a:ext>
                </a:extLst>
              </a:tr>
              <a:tr h="183781">
                <a:tc>
                  <a:txBody>
                    <a:bodyPr/>
                    <a:lstStyle/>
                    <a:p>
                      <a:pPr algn="l" fontAlgn="b"/>
                      <a:r>
                        <a:rPr lang="en-US" sz="1300" b="0" i="0" u="none" strike="noStrike">
                          <a:solidFill>
                            <a:srgbClr val="000000"/>
                          </a:solidFill>
                          <a:effectLst/>
                          <a:latin typeface="Arial mt"/>
                        </a:rPr>
                        <a:t>0102</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Career/Tech</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1.10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5,590</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105,024</a:t>
                      </a:r>
                    </a:p>
                  </a:txBody>
                  <a:tcPr marL="0" marR="0" marT="0" marB="0" anchor="b">
                    <a:lnL>
                      <a:noFill/>
                    </a:lnL>
                    <a:lnR>
                      <a:noFill/>
                    </a:lnR>
                    <a:lnT>
                      <a:noFill/>
                    </a:lnT>
                    <a:lnB>
                      <a:noFill/>
                    </a:lnB>
                  </a:tcPr>
                </a:tc>
                <a:extLst>
                  <a:ext uri="{0D108BD9-81ED-4DB2-BD59-A6C34878D82A}">
                    <a16:rowId xmlns:a16="http://schemas.microsoft.com/office/drawing/2014/main" val="1166619540"/>
                  </a:ext>
                </a:extLst>
              </a:tr>
              <a:tr h="183781">
                <a:tc>
                  <a:txBody>
                    <a:bodyPr/>
                    <a:lstStyle/>
                    <a:p>
                      <a:pPr algn="l" fontAlgn="b"/>
                      <a:r>
                        <a:rPr lang="en-US" sz="1300" b="0" i="0" u="none" strike="noStrike">
                          <a:solidFill>
                            <a:srgbClr val="000000"/>
                          </a:solidFill>
                          <a:effectLst/>
                          <a:latin typeface="Arial mt"/>
                        </a:rPr>
                        <a:t>0112</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South Elementary</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597.02</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61.65</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3,819,216</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4,077,438</a:t>
                      </a:r>
                    </a:p>
                  </a:txBody>
                  <a:tcPr marL="0" marR="0" marT="0" marB="0" anchor="b">
                    <a:lnL>
                      <a:noFill/>
                    </a:lnL>
                    <a:lnR>
                      <a:noFill/>
                    </a:lnR>
                    <a:lnT>
                      <a:noFill/>
                    </a:lnT>
                    <a:lnB>
                      <a:noFill/>
                    </a:lnB>
                  </a:tcPr>
                </a:tc>
                <a:extLst>
                  <a:ext uri="{0D108BD9-81ED-4DB2-BD59-A6C34878D82A}">
                    <a16:rowId xmlns:a16="http://schemas.microsoft.com/office/drawing/2014/main" val="2416696657"/>
                  </a:ext>
                </a:extLst>
              </a:tr>
              <a:tr h="183781">
                <a:tc>
                  <a:txBody>
                    <a:bodyPr/>
                    <a:lstStyle/>
                    <a:p>
                      <a:pPr algn="l" fontAlgn="b"/>
                      <a:r>
                        <a:rPr lang="en-US" sz="1300" b="0" i="0" u="none" strike="noStrike">
                          <a:solidFill>
                            <a:srgbClr val="000000"/>
                          </a:solidFill>
                          <a:effectLst/>
                          <a:latin typeface="Arial mt"/>
                        </a:rPr>
                        <a:t>0113</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Okeechobee Achievement Academy</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154.35</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22.45</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1,379,245</a:t>
                      </a:r>
                    </a:p>
                  </a:txBody>
                  <a:tcPr marL="0" marR="0" marT="0" marB="0" anchor="b">
                    <a:lnL>
                      <a:noFill/>
                    </a:lnL>
                    <a:lnR>
                      <a:noFill/>
                    </a:lnR>
                    <a:lnT>
                      <a:noFill/>
                    </a:lnT>
                    <a:lnB>
                      <a:noFill/>
                    </a:lnB>
                  </a:tcPr>
                </a:tc>
                <a:tc>
                  <a:txBody>
                    <a:bodyPr/>
                    <a:lstStyle/>
                    <a:p>
                      <a:pPr algn="r"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1,374,649</a:t>
                      </a:r>
                    </a:p>
                  </a:txBody>
                  <a:tcPr marL="0" marR="0" marT="0" marB="0" anchor="b">
                    <a:lnL>
                      <a:noFill/>
                    </a:lnL>
                    <a:lnR>
                      <a:noFill/>
                    </a:lnR>
                    <a:lnT>
                      <a:noFill/>
                    </a:lnT>
                    <a:lnB>
                      <a:noFill/>
                    </a:lnB>
                  </a:tcPr>
                </a:tc>
                <a:extLst>
                  <a:ext uri="{0D108BD9-81ED-4DB2-BD59-A6C34878D82A}">
                    <a16:rowId xmlns:a16="http://schemas.microsoft.com/office/drawing/2014/main" val="3158717786"/>
                  </a:ext>
                </a:extLst>
              </a:tr>
              <a:tr h="183781">
                <a:tc>
                  <a:txBody>
                    <a:bodyPr/>
                    <a:lstStyle/>
                    <a:p>
                      <a:pPr algn="l" fontAlgn="b"/>
                      <a:r>
                        <a:rPr lang="en-US" sz="1300" b="0" i="0" u="none" strike="noStrike">
                          <a:solidFill>
                            <a:srgbClr val="000000"/>
                          </a:solidFill>
                          <a:effectLst/>
                          <a:latin typeface="Arial mt"/>
                        </a:rPr>
                        <a:t>0121</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Yearling Middle School</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697.75</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65.20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4,459,144</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4,469,564</a:t>
                      </a:r>
                    </a:p>
                  </a:txBody>
                  <a:tcPr marL="0" marR="0" marT="0" marB="0" anchor="b">
                    <a:lnL>
                      <a:noFill/>
                    </a:lnL>
                    <a:lnR>
                      <a:noFill/>
                    </a:lnR>
                    <a:lnT>
                      <a:noFill/>
                    </a:lnT>
                    <a:lnB>
                      <a:noFill/>
                    </a:lnB>
                  </a:tcPr>
                </a:tc>
                <a:extLst>
                  <a:ext uri="{0D108BD9-81ED-4DB2-BD59-A6C34878D82A}">
                    <a16:rowId xmlns:a16="http://schemas.microsoft.com/office/drawing/2014/main" val="3614981369"/>
                  </a:ext>
                </a:extLst>
              </a:tr>
              <a:tr h="183781">
                <a:tc>
                  <a:txBody>
                    <a:bodyPr/>
                    <a:lstStyle/>
                    <a:p>
                      <a:pPr algn="l" fontAlgn="b"/>
                      <a:r>
                        <a:rPr lang="en-US" sz="1300" b="0" i="0" u="none" strike="noStrike">
                          <a:solidFill>
                            <a:srgbClr val="000000"/>
                          </a:solidFill>
                          <a:effectLst/>
                          <a:latin typeface="Arial mt"/>
                        </a:rPr>
                        <a:t>0161</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North Elementary</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606.67</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54.40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3,581,034</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3,716,077</a:t>
                      </a:r>
                    </a:p>
                  </a:txBody>
                  <a:tcPr marL="0" marR="0" marT="0" marB="0" anchor="b">
                    <a:lnL>
                      <a:noFill/>
                    </a:lnL>
                    <a:lnR>
                      <a:noFill/>
                    </a:lnR>
                    <a:lnT>
                      <a:noFill/>
                    </a:lnT>
                    <a:lnB>
                      <a:noFill/>
                    </a:lnB>
                  </a:tcPr>
                </a:tc>
                <a:extLst>
                  <a:ext uri="{0D108BD9-81ED-4DB2-BD59-A6C34878D82A}">
                    <a16:rowId xmlns:a16="http://schemas.microsoft.com/office/drawing/2014/main" val="341345003"/>
                  </a:ext>
                </a:extLst>
              </a:tr>
              <a:tr h="183781">
                <a:tc>
                  <a:txBody>
                    <a:bodyPr/>
                    <a:lstStyle/>
                    <a:p>
                      <a:pPr algn="l" fontAlgn="b"/>
                      <a:r>
                        <a:rPr lang="en-US" sz="1300" b="0" i="0" u="none" strike="noStrike">
                          <a:solidFill>
                            <a:srgbClr val="000000"/>
                          </a:solidFill>
                          <a:effectLst/>
                          <a:latin typeface="Arial mt"/>
                        </a:rPr>
                        <a:t>0171</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Everglades Elementary</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648.72</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60.65</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3,975,567</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4,190,574</a:t>
                      </a:r>
                    </a:p>
                  </a:txBody>
                  <a:tcPr marL="0" marR="0" marT="0" marB="0" anchor="b">
                    <a:lnL>
                      <a:noFill/>
                    </a:lnL>
                    <a:lnR>
                      <a:noFill/>
                    </a:lnR>
                    <a:lnT>
                      <a:noFill/>
                    </a:lnT>
                    <a:lnB>
                      <a:noFill/>
                    </a:lnB>
                  </a:tcPr>
                </a:tc>
                <a:extLst>
                  <a:ext uri="{0D108BD9-81ED-4DB2-BD59-A6C34878D82A}">
                    <a16:rowId xmlns:a16="http://schemas.microsoft.com/office/drawing/2014/main" val="67044388"/>
                  </a:ext>
                </a:extLst>
              </a:tr>
              <a:tr h="183781">
                <a:tc>
                  <a:txBody>
                    <a:bodyPr/>
                    <a:lstStyle/>
                    <a:p>
                      <a:pPr algn="l" fontAlgn="b"/>
                      <a:r>
                        <a:rPr lang="en-US" sz="1300" b="0" i="0" u="none" strike="noStrike">
                          <a:solidFill>
                            <a:srgbClr val="000000"/>
                          </a:solidFill>
                          <a:effectLst/>
                          <a:latin typeface="Arial mt"/>
                        </a:rPr>
                        <a:t>0181</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Seminole Elementary</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490.93</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55.65</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3,390,975</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3,738,016</a:t>
                      </a:r>
                    </a:p>
                  </a:txBody>
                  <a:tcPr marL="0" marR="0" marT="0" marB="0" anchor="b">
                    <a:lnL>
                      <a:noFill/>
                    </a:lnL>
                    <a:lnR>
                      <a:noFill/>
                    </a:lnR>
                    <a:lnT>
                      <a:noFill/>
                    </a:lnT>
                    <a:lnB>
                      <a:noFill/>
                    </a:lnB>
                  </a:tcPr>
                </a:tc>
                <a:extLst>
                  <a:ext uri="{0D108BD9-81ED-4DB2-BD59-A6C34878D82A}">
                    <a16:rowId xmlns:a16="http://schemas.microsoft.com/office/drawing/2014/main" val="1924550908"/>
                  </a:ext>
                </a:extLst>
              </a:tr>
              <a:tr h="183781">
                <a:tc>
                  <a:txBody>
                    <a:bodyPr/>
                    <a:lstStyle/>
                    <a:p>
                      <a:pPr algn="l" fontAlgn="b"/>
                      <a:r>
                        <a:rPr lang="en-US" sz="1300" b="0" i="0" u="none" strike="noStrike">
                          <a:solidFill>
                            <a:srgbClr val="000000"/>
                          </a:solidFill>
                          <a:effectLst/>
                          <a:latin typeface="Arial mt"/>
                        </a:rPr>
                        <a:t>0201</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Osceola Middle School</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703.41</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63.45</a:t>
                      </a:r>
                    </a:p>
                  </a:txBody>
                  <a:tcPr marL="0" marR="0" marT="0" marB="0" anchor="b">
                    <a:lnL>
                      <a:noFill/>
                    </a:lnL>
                    <a:lnR>
                      <a:noFill/>
                    </a:lnR>
                    <a:lnT>
                      <a:noFill/>
                    </a:lnT>
                    <a:lnB>
                      <a:noFill/>
                    </a:lnB>
                  </a:tcPr>
                </a:tc>
                <a:tc>
                  <a:txBody>
                    <a:bodyPr/>
                    <a:lstStyle/>
                    <a:p>
                      <a:pPr algn="r" fontAlgn="b"/>
                      <a:r>
                        <a:rPr lang="en-US" sz="1300" b="0" i="0" u="none" strike="noStrike">
                          <a:effectLst/>
                          <a:latin typeface="Arial MT"/>
                        </a:rPr>
                        <a:t>4,263,828</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effectLst/>
                          <a:latin typeface="Arial MT"/>
                        </a:rPr>
                        <a:t>4,423,672</a:t>
                      </a:r>
                    </a:p>
                  </a:txBody>
                  <a:tcPr marL="0" marR="0" marT="0" marB="0" anchor="b">
                    <a:lnL>
                      <a:noFill/>
                    </a:lnL>
                    <a:lnR>
                      <a:noFill/>
                    </a:lnR>
                    <a:lnT>
                      <a:noFill/>
                    </a:lnT>
                    <a:lnB>
                      <a:noFill/>
                    </a:lnB>
                  </a:tcPr>
                </a:tc>
                <a:extLst>
                  <a:ext uri="{0D108BD9-81ED-4DB2-BD59-A6C34878D82A}">
                    <a16:rowId xmlns:a16="http://schemas.microsoft.com/office/drawing/2014/main" val="4039393613"/>
                  </a:ext>
                </a:extLst>
              </a:tr>
              <a:tr h="183781">
                <a:tc>
                  <a:txBody>
                    <a:bodyPr/>
                    <a:lstStyle/>
                    <a:p>
                      <a:pPr algn="l" fontAlgn="b"/>
                      <a:r>
                        <a:rPr lang="en-US" sz="1300" b="0" i="0" u="none" strike="noStrike">
                          <a:solidFill>
                            <a:srgbClr val="000000"/>
                          </a:solidFill>
                          <a:effectLst/>
                          <a:latin typeface="Arial mt"/>
                        </a:rPr>
                        <a:t>6911</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Okeechobee Youth Treatment Center</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8,000</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279336570"/>
                  </a:ext>
                </a:extLst>
              </a:tr>
              <a:tr h="183781">
                <a:tc>
                  <a:txBody>
                    <a:bodyPr/>
                    <a:lstStyle/>
                    <a:p>
                      <a:pPr algn="l" fontAlgn="b"/>
                      <a:r>
                        <a:rPr lang="en-US" sz="1300" b="0" i="0" u="none" strike="noStrike">
                          <a:solidFill>
                            <a:srgbClr val="000000"/>
                          </a:solidFill>
                          <a:effectLst/>
                          <a:latin typeface="Arial mt"/>
                        </a:rPr>
                        <a:t>7004</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Okeechobee Virtual School</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2.50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922,640</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211,195</a:t>
                      </a:r>
                    </a:p>
                  </a:txBody>
                  <a:tcPr marL="0" marR="0" marT="0" marB="0" anchor="b">
                    <a:lnL>
                      <a:noFill/>
                    </a:lnL>
                    <a:lnR>
                      <a:noFill/>
                    </a:lnR>
                    <a:lnT>
                      <a:noFill/>
                    </a:lnT>
                    <a:lnB>
                      <a:noFill/>
                    </a:lnB>
                  </a:tcPr>
                </a:tc>
                <a:extLst>
                  <a:ext uri="{0D108BD9-81ED-4DB2-BD59-A6C34878D82A}">
                    <a16:rowId xmlns:a16="http://schemas.microsoft.com/office/drawing/2014/main" val="3394910171"/>
                  </a:ext>
                </a:extLst>
              </a:tr>
              <a:tr h="183781">
                <a:tc>
                  <a:txBody>
                    <a:bodyPr/>
                    <a:lstStyle/>
                    <a:p>
                      <a:pPr algn="l" fontAlgn="b"/>
                      <a:r>
                        <a:rPr lang="en-US" sz="1300" b="0" i="0" u="none" strike="noStrike">
                          <a:solidFill>
                            <a:srgbClr val="000000"/>
                          </a:solidFill>
                          <a:effectLst/>
                          <a:latin typeface="Arial mt"/>
                        </a:rPr>
                        <a:t>9000</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District Office</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23.45</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3,020,948</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3,406,969</a:t>
                      </a:r>
                    </a:p>
                  </a:txBody>
                  <a:tcPr marL="0" marR="0" marT="0" marB="0" anchor="b">
                    <a:lnL>
                      <a:noFill/>
                    </a:lnL>
                    <a:lnR>
                      <a:noFill/>
                    </a:lnR>
                    <a:lnT>
                      <a:noFill/>
                    </a:lnT>
                    <a:lnB>
                      <a:noFill/>
                    </a:lnB>
                  </a:tcPr>
                </a:tc>
                <a:extLst>
                  <a:ext uri="{0D108BD9-81ED-4DB2-BD59-A6C34878D82A}">
                    <a16:rowId xmlns:a16="http://schemas.microsoft.com/office/drawing/2014/main" val="3420850589"/>
                  </a:ext>
                </a:extLst>
              </a:tr>
              <a:tr h="183781">
                <a:tc>
                  <a:txBody>
                    <a:bodyPr/>
                    <a:lstStyle/>
                    <a:p>
                      <a:pPr algn="l" fontAlgn="b"/>
                      <a:r>
                        <a:rPr lang="en-US" sz="1300" b="0" i="0" u="none" strike="noStrike">
                          <a:solidFill>
                            <a:srgbClr val="000000"/>
                          </a:solidFill>
                          <a:effectLst/>
                          <a:latin typeface="Arial mt"/>
                        </a:rPr>
                        <a:t>9001</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Grants and Special Programs</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0.22</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17,304</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18,159</a:t>
                      </a:r>
                    </a:p>
                  </a:txBody>
                  <a:tcPr marL="0" marR="0" marT="0" marB="0" anchor="b">
                    <a:lnL>
                      <a:noFill/>
                    </a:lnL>
                    <a:lnR>
                      <a:noFill/>
                    </a:lnR>
                    <a:lnT>
                      <a:noFill/>
                    </a:lnT>
                    <a:lnB>
                      <a:noFill/>
                    </a:lnB>
                  </a:tcPr>
                </a:tc>
                <a:extLst>
                  <a:ext uri="{0D108BD9-81ED-4DB2-BD59-A6C34878D82A}">
                    <a16:rowId xmlns:a16="http://schemas.microsoft.com/office/drawing/2014/main" val="1965924794"/>
                  </a:ext>
                </a:extLst>
              </a:tr>
              <a:tr h="183781">
                <a:tc>
                  <a:txBody>
                    <a:bodyPr/>
                    <a:lstStyle/>
                    <a:p>
                      <a:pPr algn="l" fontAlgn="b"/>
                      <a:r>
                        <a:rPr lang="en-US" sz="1300" b="0" i="0" u="none" strike="noStrike">
                          <a:solidFill>
                            <a:srgbClr val="000000"/>
                          </a:solidFill>
                          <a:effectLst/>
                          <a:latin typeface="Arial mt"/>
                        </a:rPr>
                        <a:t>9002</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Maintenance</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10.50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1,184,574</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1,210,880</a:t>
                      </a:r>
                    </a:p>
                  </a:txBody>
                  <a:tcPr marL="0" marR="0" marT="0" marB="0" anchor="b">
                    <a:lnL>
                      <a:noFill/>
                    </a:lnL>
                    <a:lnR>
                      <a:noFill/>
                    </a:lnR>
                    <a:lnT>
                      <a:noFill/>
                    </a:lnT>
                    <a:lnB>
                      <a:noFill/>
                    </a:lnB>
                  </a:tcPr>
                </a:tc>
                <a:extLst>
                  <a:ext uri="{0D108BD9-81ED-4DB2-BD59-A6C34878D82A}">
                    <a16:rowId xmlns:a16="http://schemas.microsoft.com/office/drawing/2014/main" val="55226512"/>
                  </a:ext>
                </a:extLst>
              </a:tr>
              <a:tr h="183781">
                <a:tc>
                  <a:txBody>
                    <a:bodyPr/>
                    <a:lstStyle/>
                    <a:p>
                      <a:pPr algn="l" fontAlgn="b"/>
                      <a:r>
                        <a:rPr lang="en-US" sz="1300" b="0" i="0" u="none" strike="noStrike">
                          <a:solidFill>
                            <a:srgbClr val="000000"/>
                          </a:solidFill>
                          <a:effectLst/>
                          <a:latin typeface="Arial mt"/>
                        </a:rPr>
                        <a:t>9003</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Transportation</a:t>
                      </a:r>
                      <a:endParaRPr lang="en-US" sz="1300" b="0" i="0" u="none" strike="noStrike">
                        <a:effectLst/>
                        <a:latin typeface="Arial" panose="020B0604020202020204" pitchFamily="34" charset="0"/>
                      </a:endParaRPr>
                    </a:p>
                  </a:txBody>
                  <a:tcPr marL="0" marR="0" marT="0" marB="0">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61.00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3,133,442</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3,481,558</a:t>
                      </a:r>
                    </a:p>
                  </a:txBody>
                  <a:tcPr marL="0" marR="0" marT="0" marB="0" anchor="b">
                    <a:lnL>
                      <a:noFill/>
                    </a:lnL>
                    <a:lnR>
                      <a:noFill/>
                    </a:lnR>
                    <a:lnT>
                      <a:noFill/>
                    </a:lnT>
                    <a:lnB>
                      <a:noFill/>
                    </a:lnB>
                  </a:tcPr>
                </a:tc>
                <a:extLst>
                  <a:ext uri="{0D108BD9-81ED-4DB2-BD59-A6C34878D82A}">
                    <a16:rowId xmlns:a16="http://schemas.microsoft.com/office/drawing/2014/main" val="3338291409"/>
                  </a:ext>
                </a:extLst>
              </a:tr>
              <a:tr h="183781">
                <a:tc>
                  <a:txBody>
                    <a:bodyPr/>
                    <a:lstStyle/>
                    <a:p>
                      <a:pPr algn="l" fontAlgn="b"/>
                      <a:r>
                        <a:rPr lang="en-US" sz="1300" b="0" i="0" u="none" strike="noStrike">
                          <a:solidFill>
                            <a:srgbClr val="000000"/>
                          </a:solidFill>
                          <a:effectLst/>
                          <a:latin typeface="Arial mt"/>
                        </a:rPr>
                        <a:t>9004</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TAP Program</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2.11</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1.14</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54,813</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64,161</a:t>
                      </a:r>
                    </a:p>
                  </a:txBody>
                  <a:tcPr marL="0" marR="0" marT="0" marB="0" anchor="b">
                    <a:lnL>
                      <a:noFill/>
                    </a:lnL>
                    <a:lnR>
                      <a:noFill/>
                    </a:lnR>
                    <a:lnT>
                      <a:noFill/>
                    </a:lnT>
                    <a:lnB>
                      <a:noFill/>
                    </a:lnB>
                  </a:tcPr>
                </a:tc>
                <a:extLst>
                  <a:ext uri="{0D108BD9-81ED-4DB2-BD59-A6C34878D82A}">
                    <a16:rowId xmlns:a16="http://schemas.microsoft.com/office/drawing/2014/main" val="1539476216"/>
                  </a:ext>
                </a:extLst>
              </a:tr>
              <a:tr h="183781">
                <a:tc>
                  <a:txBody>
                    <a:bodyPr/>
                    <a:lstStyle/>
                    <a:p>
                      <a:pPr algn="l" fontAlgn="b"/>
                      <a:r>
                        <a:rPr lang="en-US" sz="1300" b="0" i="0" u="none" strike="noStrike">
                          <a:solidFill>
                            <a:srgbClr val="000000"/>
                          </a:solidFill>
                          <a:effectLst/>
                          <a:latin typeface="Arial mt"/>
                        </a:rPr>
                        <a:t>9010</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Instructional Services</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5,426</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118,557</a:t>
                      </a:r>
                    </a:p>
                  </a:txBody>
                  <a:tcPr marL="0" marR="0" marT="0" marB="0" anchor="b">
                    <a:lnL>
                      <a:noFill/>
                    </a:lnL>
                    <a:lnR>
                      <a:noFill/>
                    </a:lnR>
                    <a:lnT>
                      <a:noFill/>
                    </a:lnT>
                    <a:lnB>
                      <a:noFill/>
                    </a:lnB>
                  </a:tcPr>
                </a:tc>
                <a:extLst>
                  <a:ext uri="{0D108BD9-81ED-4DB2-BD59-A6C34878D82A}">
                    <a16:rowId xmlns:a16="http://schemas.microsoft.com/office/drawing/2014/main" val="1620624248"/>
                  </a:ext>
                </a:extLst>
              </a:tr>
              <a:tr h="183781">
                <a:tc>
                  <a:txBody>
                    <a:bodyPr/>
                    <a:lstStyle/>
                    <a:p>
                      <a:pPr algn="l" fontAlgn="b"/>
                      <a:r>
                        <a:rPr lang="en-US" sz="1300" b="0" i="0" u="none" strike="noStrike">
                          <a:solidFill>
                            <a:srgbClr val="000000"/>
                          </a:solidFill>
                          <a:effectLst/>
                          <a:latin typeface="Arial mt"/>
                        </a:rPr>
                        <a:t>9014</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Informational Technology</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5.00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1,206,124</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1,170,293</a:t>
                      </a:r>
                    </a:p>
                  </a:txBody>
                  <a:tcPr marL="0" marR="0" marT="0" marB="0" anchor="b">
                    <a:lnL>
                      <a:noFill/>
                    </a:lnL>
                    <a:lnR>
                      <a:noFill/>
                    </a:lnR>
                    <a:lnT>
                      <a:noFill/>
                    </a:lnT>
                    <a:lnB>
                      <a:noFill/>
                    </a:lnB>
                  </a:tcPr>
                </a:tc>
                <a:extLst>
                  <a:ext uri="{0D108BD9-81ED-4DB2-BD59-A6C34878D82A}">
                    <a16:rowId xmlns:a16="http://schemas.microsoft.com/office/drawing/2014/main" val="1441066397"/>
                  </a:ext>
                </a:extLst>
              </a:tr>
              <a:tr h="183781">
                <a:tc>
                  <a:txBody>
                    <a:bodyPr/>
                    <a:lstStyle/>
                    <a:p>
                      <a:pPr algn="l" fontAlgn="b"/>
                      <a:r>
                        <a:rPr lang="en-US" sz="1300" b="0" i="0" u="none" strike="noStrike">
                          <a:solidFill>
                            <a:srgbClr val="000000"/>
                          </a:solidFill>
                          <a:effectLst/>
                          <a:latin typeface="Arial mt"/>
                        </a:rPr>
                        <a:t>9015</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Operations/Facilities</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1.50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140,562</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143,883</a:t>
                      </a:r>
                    </a:p>
                  </a:txBody>
                  <a:tcPr marL="0" marR="0" marT="0" marB="0" anchor="b">
                    <a:lnL>
                      <a:noFill/>
                    </a:lnL>
                    <a:lnR>
                      <a:noFill/>
                    </a:lnR>
                    <a:lnT>
                      <a:noFill/>
                    </a:lnT>
                    <a:lnB>
                      <a:noFill/>
                    </a:lnB>
                  </a:tcPr>
                </a:tc>
                <a:extLst>
                  <a:ext uri="{0D108BD9-81ED-4DB2-BD59-A6C34878D82A}">
                    <a16:rowId xmlns:a16="http://schemas.microsoft.com/office/drawing/2014/main" val="3436080777"/>
                  </a:ext>
                </a:extLst>
              </a:tr>
              <a:tr h="183781">
                <a:tc>
                  <a:txBody>
                    <a:bodyPr/>
                    <a:lstStyle/>
                    <a:p>
                      <a:pPr algn="l" fontAlgn="b"/>
                      <a:r>
                        <a:rPr lang="en-US" sz="1300" b="0" i="0" u="none" strike="noStrike">
                          <a:solidFill>
                            <a:srgbClr val="000000"/>
                          </a:solidFill>
                          <a:effectLst/>
                          <a:latin typeface="Arial mt"/>
                        </a:rPr>
                        <a:t>9019</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K-12 Accountability/Assessment</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1.10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192,059</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198,298</a:t>
                      </a:r>
                    </a:p>
                  </a:txBody>
                  <a:tcPr marL="0" marR="0" marT="0" marB="0" anchor="b">
                    <a:lnL>
                      <a:noFill/>
                    </a:lnL>
                    <a:lnR>
                      <a:noFill/>
                    </a:lnR>
                    <a:lnT>
                      <a:noFill/>
                    </a:lnT>
                    <a:lnB>
                      <a:noFill/>
                    </a:lnB>
                  </a:tcPr>
                </a:tc>
                <a:extLst>
                  <a:ext uri="{0D108BD9-81ED-4DB2-BD59-A6C34878D82A}">
                    <a16:rowId xmlns:a16="http://schemas.microsoft.com/office/drawing/2014/main" val="2365558441"/>
                  </a:ext>
                </a:extLst>
              </a:tr>
              <a:tr h="183781">
                <a:tc>
                  <a:txBody>
                    <a:bodyPr/>
                    <a:lstStyle/>
                    <a:p>
                      <a:pPr algn="l" fontAlgn="b"/>
                      <a:r>
                        <a:rPr lang="en-US" sz="1300" b="0" i="0" u="none" strike="noStrike">
                          <a:solidFill>
                            <a:srgbClr val="000000"/>
                          </a:solidFill>
                          <a:effectLst/>
                          <a:latin typeface="Arial mt"/>
                        </a:rPr>
                        <a:t>9020</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Student Services</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1.90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174,936</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175,898</a:t>
                      </a:r>
                    </a:p>
                  </a:txBody>
                  <a:tcPr marL="0" marR="0" marT="0" marB="0" anchor="b">
                    <a:lnL>
                      <a:noFill/>
                    </a:lnL>
                    <a:lnR>
                      <a:noFill/>
                    </a:lnR>
                    <a:lnT>
                      <a:noFill/>
                    </a:lnT>
                    <a:lnB>
                      <a:noFill/>
                    </a:lnB>
                  </a:tcPr>
                </a:tc>
                <a:extLst>
                  <a:ext uri="{0D108BD9-81ED-4DB2-BD59-A6C34878D82A}">
                    <a16:rowId xmlns:a16="http://schemas.microsoft.com/office/drawing/2014/main" val="1719679189"/>
                  </a:ext>
                </a:extLst>
              </a:tr>
              <a:tr h="183781">
                <a:tc>
                  <a:txBody>
                    <a:bodyPr/>
                    <a:lstStyle/>
                    <a:p>
                      <a:pPr algn="l" fontAlgn="b"/>
                      <a:r>
                        <a:rPr lang="en-US" sz="1300" b="0" i="0" u="none" strike="noStrike">
                          <a:solidFill>
                            <a:srgbClr val="000000"/>
                          </a:solidFill>
                          <a:effectLst/>
                          <a:latin typeface="Arial mt"/>
                        </a:rPr>
                        <a:t>9022</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Mental Health</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3.37</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247,741</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250,527</a:t>
                      </a:r>
                    </a:p>
                  </a:txBody>
                  <a:tcPr marL="0" marR="0" marT="0" marB="0" anchor="b">
                    <a:lnL>
                      <a:noFill/>
                    </a:lnL>
                    <a:lnR>
                      <a:noFill/>
                    </a:lnR>
                    <a:lnT>
                      <a:noFill/>
                    </a:lnT>
                    <a:lnB>
                      <a:noFill/>
                    </a:lnB>
                  </a:tcPr>
                </a:tc>
                <a:extLst>
                  <a:ext uri="{0D108BD9-81ED-4DB2-BD59-A6C34878D82A}">
                    <a16:rowId xmlns:a16="http://schemas.microsoft.com/office/drawing/2014/main" val="4292257945"/>
                  </a:ext>
                </a:extLst>
              </a:tr>
              <a:tr h="183781">
                <a:tc>
                  <a:txBody>
                    <a:bodyPr/>
                    <a:lstStyle/>
                    <a:p>
                      <a:pPr algn="l" fontAlgn="b"/>
                      <a:r>
                        <a:rPr lang="en-US" sz="1300" b="0" i="0" u="none" strike="noStrike">
                          <a:solidFill>
                            <a:srgbClr val="000000"/>
                          </a:solidFill>
                          <a:effectLst/>
                          <a:latin typeface="Arial mt"/>
                        </a:rPr>
                        <a:t>9102</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Exceptional Student Education</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4.34</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2,189,909</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2,416,690</a:t>
                      </a:r>
                    </a:p>
                  </a:txBody>
                  <a:tcPr marL="0" marR="0" marT="0" marB="0" anchor="b">
                    <a:lnL>
                      <a:noFill/>
                    </a:lnL>
                    <a:lnR>
                      <a:noFill/>
                    </a:lnR>
                    <a:lnT>
                      <a:noFill/>
                    </a:lnT>
                    <a:lnB>
                      <a:noFill/>
                    </a:lnB>
                  </a:tcPr>
                </a:tc>
                <a:extLst>
                  <a:ext uri="{0D108BD9-81ED-4DB2-BD59-A6C34878D82A}">
                    <a16:rowId xmlns:a16="http://schemas.microsoft.com/office/drawing/2014/main" val="469823645"/>
                  </a:ext>
                </a:extLst>
              </a:tr>
              <a:tr h="183781">
                <a:tc>
                  <a:txBody>
                    <a:bodyPr/>
                    <a:lstStyle/>
                    <a:p>
                      <a:pPr algn="l" fontAlgn="b"/>
                      <a:r>
                        <a:rPr lang="en-US" sz="1300" b="0" i="0" u="none" strike="noStrike">
                          <a:solidFill>
                            <a:srgbClr val="000000"/>
                          </a:solidFill>
                          <a:effectLst/>
                          <a:latin typeface="Arial mt"/>
                        </a:rPr>
                        <a:t>9103</a:t>
                      </a:r>
                    </a:p>
                  </a:txBody>
                  <a:tcPr marL="0" marR="0" marT="0" marB="0" anchor="b">
                    <a:lnL>
                      <a:noFill/>
                    </a:lnL>
                    <a:lnR>
                      <a:noFill/>
                    </a:lnR>
                    <a:lnT>
                      <a:noFill/>
                    </a:lnT>
                    <a:lnB>
                      <a:noFill/>
                    </a:lnB>
                  </a:tcPr>
                </a:tc>
                <a:tc>
                  <a:txBody>
                    <a:bodyPr/>
                    <a:lstStyle/>
                    <a:p>
                      <a:pPr algn="l" fontAlgn="b"/>
                      <a:r>
                        <a:rPr lang="en-US" sz="1300" b="0" i="0" u="none" strike="noStrike">
                          <a:solidFill>
                            <a:srgbClr val="000000"/>
                          </a:solidFill>
                          <a:effectLst/>
                          <a:latin typeface="Arial mt"/>
                        </a:rPr>
                        <a:t>Tantie (new) Juvenile Facility</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91.02</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0.00</a:t>
                      </a: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472,291</a:t>
                      </a:r>
                    </a:p>
                  </a:txBody>
                  <a:tcPr marL="0" marR="0" marT="0" marB="0" anchor="b">
                    <a:lnL>
                      <a:noFill/>
                    </a:lnL>
                    <a:lnR>
                      <a:noFill/>
                    </a:lnR>
                    <a:lnT>
                      <a:noFill/>
                    </a:lnT>
                    <a:lnB>
                      <a:noFill/>
                    </a:lnB>
                  </a:tcPr>
                </a:tc>
                <a:tc>
                  <a:txBody>
                    <a:bodyPr/>
                    <a:lstStyle/>
                    <a:p>
                      <a:pPr algn="l" fontAlgn="b"/>
                      <a:endParaRPr lang="en-US" sz="13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0" i="0" u="none" strike="noStrike">
                          <a:solidFill>
                            <a:srgbClr val="000000"/>
                          </a:solidFill>
                          <a:effectLst/>
                          <a:latin typeface="Arial mt"/>
                        </a:rPr>
                        <a:t>573,206</a:t>
                      </a:r>
                    </a:p>
                  </a:txBody>
                  <a:tcPr marL="0" marR="0" marT="0" marB="0" anchor="b">
                    <a:lnL>
                      <a:noFill/>
                    </a:lnL>
                    <a:lnR>
                      <a:noFill/>
                    </a:lnR>
                    <a:lnT>
                      <a:noFill/>
                    </a:lnT>
                    <a:lnB>
                      <a:noFill/>
                    </a:lnB>
                  </a:tcPr>
                </a:tc>
                <a:extLst>
                  <a:ext uri="{0D108BD9-81ED-4DB2-BD59-A6C34878D82A}">
                    <a16:rowId xmlns:a16="http://schemas.microsoft.com/office/drawing/2014/main" val="2353285429"/>
                  </a:ext>
                </a:extLst>
              </a:tr>
              <a:tr h="183781">
                <a:tc>
                  <a:txBody>
                    <a:bodyPr/>
                    <a:lstStyle/>
                    <a:p>
                      <a:pPr algn="l"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r>
                        <a:rPr lang="en-US" sz="1300" b="1" i="0" u="none" strike="noStrike" dirty="0">
                          <a:solidFill>
                            <a:srgbClr val="000000"/>
                          </a:solidFill>
                          <a:effectLst/>
                          <a:latin typeface="Arial MT"/>
                        </a:rPr>
                        <a:t>Cost Center Totals</a:t>
                      </a:r>
                    </a:p>
                  </a:txBody>
                  <a:tcPr marL="0" marR="0" marT="0" marB="0" anchor="b">
                    <a:lnL>
                      <a:noFill/>
                    </a:lnL>
                    <a:lnR>
                      <a:noFill/>
                    </a:lnR>
                    <a:lnT>
                      <a:noFill/>
                    </a:lnT>
                    <a:lnB>
                      <a:noFill/>
                    </a:lnB>
                  </a:tcPr>
                </a:tc>
                <a:tc>
                  <a:txBody>
                    <a:bodyPr/>
                    <a:lstStyle/>
                    <a:p>
                      <a:pPr algn="r" fontAlgn="b"/>
                      <a:r>
                        <a:rPr lang="en-US" sz="1300" b="1" i="0" u="none" strike="noStrike">
                          <a:solidFill>
                            <a:srgbClr val="000000"/>
                          </a:solidFill>
                          <a:effectLst/>
                          <a:latin typeface="Arial MT"/>
                        </a:rPr>
                        <a:t>6,282.46</a:t>
                      </a:r>
                    </a:p>
                  </a:txBody>
                  <a:tcPr marL="0" marR="0" marT="0" marB="0" anchor="b">
                    <a:lnL>
                      <a:noFill/>
                    </a:lnL>
                    <a:lnR>
                      <a:noFill/>
                    </a:lnR>
                    <a:lnT>
                      <a:noFill/>
                    </a:lnT>
                    <a:lnB>
                      <a:noFill/>
                    </a:lnB>
                  </a:tcPr>
                </a:tc>
                <a:tc>
                  <a:txBody>
                    <a:bodyPr/>
                    <a:lstStyle/>
                    <a:p>
                      <a:pPr algn="r" fontAlgn="b"/>
                      <a:r>
                        <a:rPr lang="en-US" sz="1300" b="1" i="0" u="none" strike="noStrike">
                          <a:solidFill>
                            <a:srgbClr val="000000"/>
                          </a:solidFill>
                          <a:effectLst/>
                          <a:latin typeface="Arial MT"/>
                        </a:rPr>
                        <a:t>691.38</a:t>
                      </a:r>
                    </a:p>
                  </a:txBody>
                  <a:tcPr marL="0" marR="0" marT="0" marB="0" anchor="b">
                    <a:lnL>
                      <a:noFill/>
                    </a:lnL>
                    <a:lnR>
                      <a:noFill/>
                    </a:lnR>
                    <a:lnT>
                      <a:noFill/>
                    </a:lnT>
                    <a:lnB>
                      <a:noFill/>
                    </a:lnB>
                  </a:tcPr>
                </a:tc>
                <a:tc>
                  <a:txBody>
                    <a:bodyPr/>
                    <a:lstStyle/>
                    <a:p>
                      <a:pPr algn="r" fontAlgn="b"/>
                      <a:r>
                        <a:rPr lang="en-US" sz="1300" b="1" i="0" u="none" strike="noStrike">
                          <a:solidFill>
                            <a:srgbClr val="000000"/>
                          </a:solidFill>
                          <a:effectLst/>
                          <a:latin typeface="Arial MT"/>
                        </a:rPr>
                        <a:t>50,618,724</a:t>
                      </a:r>
                    </a:p>
                  </a:txBody>
                  <a:tcPr marL="0" marR="0" marT="0" marB="0" anchor="b">
                    <a:lnL>
                      <a:noFill/>
                    </a:lnL>
                    <a:lnR>
                      <a:noFill/>
                    </a:lnR>
                    <a:lnT>
                      <a:noFill/>
                    </a:lnT>
                    <a:lnB>
                      <a:noFill/>
                    </a:lnB>
                  </a:tcPr>
                </a:tc>
                <a:tc>
                  <a:txBody>
                    <a:bodyPr/>
                    <a:lstStyle/>
                    <a:p>
                      <a:pPr algn="l" fontAlgn="b"/>
                      <a:endParaRPr lang="en-US" sz="13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300" b="1" i="0" u="none" strike="noStrike" dirty="0">
                          <a:solidFill>
                            <a:srgbClr val="000000"/>
                          </a:solidFill>
                          <a:effectLst/>
                          <a:latin typeface="Arial MT"/>
                        </a:rPr>
                        <a:t>52,978,886</a:t>
                      </a:r>
                    </a:p>
                  </a:txBody>
                  <a:tcPr marL="0" marR="0" marT="0" marB="0" anchor="b">
                    <a:lnL>
                      <a:noFill/>
                    </a:lnL>
                    <a:lnR>
                      <a:noFill/>
                    </a:lnR>
                    <a:lnT>
                      <a:noFill/>
                    </a:lnT>
                    <a:lnB>
                      <a:noFill/>
                    </a:lnB>
                  </a:tcPr>
                </a:tc>
                <a:extLst>
                  <a:ext uri="{0D108BD9-81ED-4DB2-BD59-A6C34878D82A}">
                    <a16:rowId xmlns:a16="http://schemas.microsoft.com/office/drawing/2014/main" val="2981409692"/>
                  </a:ext>
                </a:extLst>
              </a:tr>
            </a:tbl>
          </a:graphicData>
        </a:graphic>
      </p:graphicFrame>
      <p:sp>
        <p:nvSpPr>
          <p:cNvPr id="6" name="Rectangle 5">
            <a:extLst>
              <a:ext uri="{FF2B5EF4-FFF2-40B4-BE49-F238E27FC236}">
                <a16:creationId xmlns:a16="http://schemas.microsoft.com/office/drawing/2014/main" id="{00000000-0008-0000-0000-000002000000}"/>
              </a:ext>
            </a:extLst>
          </p:cNvPr>
          <p:cNvSpPr/>
          <p:nvPr/>
        </p:nvSpPr>
        <p:spPr>
          <a:xfrm rot="19810649">
            <a:off x="4094163" y="5383213"/>
            <a:ext cx="184150" cy="1595437"/>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045158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974685" y="152400"/>
            <a:ext cx="7086600" cy="914400"/>
          </a:xfrm>
          <a:solidFill>
            <a:schemeClr val="accent1">
              <a:lumMod val="40000"/>
              <a:lumOff val="60000"/>
            </a:schemeClr>
          </a:solidFill>
        </p:spPr>
        <p:txBody>
          <a:bodyPr/>
          <a:lstStyle/>
          <a:p>
            <a:r>
              <a:rPr lang="en-US" b="1" dirty="0" smtClean="0"/>
              <a:t>Appropriations</a:t>
            </a:r>
            <a:endParaRPr lang="en-US" b="1" dirty="0"/>
          </a:p>
        </p:txBody>
      </p:sp>
      <p:sp>
        <p:nvSpPr>
          <p:cNvPr id="4" name="Slide Number Placeholder 3"/>
          <p:cNvSpPr>
            <a:spLocks noGrp="1"/>
          </p:cNvSpPr>
          <p:nvPr>
            <p:ph type="sldNum" sz="quarter" idx="12"/>
          </p:nvPr>
        </p:nvSpPr>
        <p:spPr/>
        <p:txBody>
          <a:bodyPr/>
          <a:lstStyle/>
          <a:p>
            <a:fld id="{BCBB8309-81F0-49F3-8F31-B3D6AE6D5F5A}" type="slidenum">
              <a:rPr lang="en-US" smtClean="0"/>
              <a:t>14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00444209"/>
              </p:ext>
            </p:extLst>
          </p:nvPr>
        </p:nvGraphicFramePr>
        <p:xfrm>
          <a:off x="681789" y="315612"/>
          <a:ext cx="7829550" cy="6048760"/>
        </p:xfrm>
        <a:graphic>
          <a:graphicData uri="http://schemas.openxmlformats.org/drawingml/2006/table">
            <a:tbl>
              <a:tblPr/>
              <a:tblGrid>
                <a:gridCol w="628830">
                  <a:extLst>
                    <a:ext uri="{9D8B030D-6E8A-4147-A177-3AD203B41FA5}">
                      <a16:colId xmlns:a16="http://schemas.microsoft.com/office/drawing/2014/main" val="3569401155"/>
                    </a:ext>
                  </a:extLst>
                </a:gridCol>
                <a:gridCol w="2419170">
                  <a:extLst>
                    <a:ext uri="{9D8B030D-6E8A-4147-A177-3AD203B41FA5}">
                      <a16:colId xmlns:a16="http://schemas.microsoft.com/office/drawing/2014/main" val="88622868"/>
                    </a:ext>
                  </a:extLst>
                </a:gridCol>
                <a:gridCol w="318090">
                  <a:extLst>
                    <a:ext uri="{9D8B030D-6E8A-4147-A177-3AD203B41FA5}">
                      <a16:colId xmlns:a16="http://schemas.microsoft.com/office/drawing/2014/main" val="2932340739"/>
                    </a:ext>
                  </a:extLst>
                </a:gridCol>
                <a:gridCol w="1053510">
                  <a:extLst>
                    <a:ext uri="{9D8B030D-6E8A-4147-A177-3AD203B41FA5}">
                      <a16:colId xmlns:a16="http://schemas.microsoft.com/office/drawing/2014/main" val="1599530173"/>
                    </a:ext>
                  </a:extLst>
                </a:gridCol>
                <a:gridCol w="672690">
                  <a:extLst>
                    <a:ext uri="{9D8B030D-6E8A-4147-A177-3AD203B41FA5}">
                      <a16:colId xmlns:a16="http://schemas.microsoft.com/office/drawing/2014/main" val="3781601319"/>
                    </a:ext>
                  </a:extLst>
                </a:gridCol>
                <a:gridCol w="1257660">
                  <a:extLst>
                    <a:ext uri="{9D8B030D-6E8A-4147-A177-3AD203B41FA5}">
                      <a16:colId xmlns:a16="http://schemas.microsoft.com/office/drawing/2014/main" val="1424272116"/>
                    </a:ext>
                  </a:extLst>
                </a:gridCol>
                <a:gridCol w="209610">
                  <a:extLst>
                    <a:ext uri="{9D8B030D-6E8A-4147-A177-3AD203B41FA5}">
                      <a16:colId xmlns:a16="http://schemas.microsoft.com/office/drawing/2014/main" val="1580864680"/>
                    </a:ext>
                  </a:extLst>
                </a:gridCol>
                <a:gridCol w="1269990">
                  <a:extLst>
                    <a:ext uri="{9D8B030D-6E8A-4147-A177-3AD203B41FA5}">
                      <a16:colId xmlns:a16="http://schemas.microsoft.com/office/drawing/2014/main" val="2751458267"/>
                    </a:ext>
                  </a:extLst>
                </a:gridCol>
              </a:tblGrid>
              <a:tr h="199804">
                <a:tc gridSpan="2">
                  <a:txBody>
                    <a:bodyPr/>
                    <a:lstStyle/>
                    <a:p>
                      <a:pPr algn="l" fontAlgn="b"/>
                      <a:endParaRPr lang="en-US" sz="1100" b="0" i="0" u="none" strike="noStrike">
                        <a:solidFill>
                          <a:srgbClr val="000000"/>
                        </a:solidFill>
                        <a:effectLst/>
                        <a:latin typeface="Courier"/>
                      </a:endParaRPr>
                    </a:p>
                  </a:txBody>
                  <a:tcPr marL="0" marR="0" marT="0" marB="0" anchor="b">
                    <a:lnL>
                      <a:noFill/>
                    </a:lnL>
                    <a:lnR>
                      <a:noFill/>
                    </a:lnR>
                    <a:lnT>
                      <a:noFill/>
                    </a:lnT>
                    <a:lnB>
                      <a:noFill/>
                    </a:lnB>
                  </a:tcPr>
                </a:tc>
                <a:tc hMerge="1">
                  <a:txBody>
                    <a:bodyPr/>
                    <a:lstStyle/>
                    <a:p>
                      <a:pPr algn="l"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endParaRPr lang="en-US" dirty="0"/>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effectLst/>
                          <a:latin typeface="Arial MT"/>
                        </a:rPr>
                        <a:t>2021-22</a:t>
                      </a:r>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effectLst/>
                          <a:latin typeface="Arial MT"/>
                        </a:rPr>
                        <a:t>2022-23</a:t>
                      </a:r>
                    </a:p>
                  </a:txBody>
                  <a:tcPr marL="0" marR="0" marT="0" marB="0" anchor="b">
                    <a:lnL>
                      <a:noFill/>
                    </a:lnL>
                    <a:lnR>
                      <a:noFill/>
                    </a:lnR>
                    <a:lnT>
                      <a:noFill/>
                    </a:lnT>
                    <a:lnB>
                      <a:noFill/>
                    </a:lnB>
                  </a:tcPr>
                </a:tc>
                <a:extLst>
                  <a:ext uri="{0D108BD9-81ED-4DB2-BD59-A6C34878D82A}">
                    <a16:rowId xmlns:a16="http://schemas.microsoft.com/office/drawing/2014/main" val="750329215"/>
                  </a:ext>
                </a:extLst>
              </a:tr>
              <a:tr h="199804">
                <a:tc gridSpan="2">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hMerge="1">
                  <a:txBody>
                    <a:bodyPr/>
                    <a:lstStyle/>
                    <a:p>
                      <a:pPr algn="l"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effectLst/>
                          <a:latin typeface="Arial MT"/>
                        </a:rPr>
                        <a:t>AS AMENDED</a:t>
                      </a:r>
                    </a:p>
                  </a:txBody>
                  <a:tcPr marL="0" marR="0" marT="0" marB="0" anchor="b">
                    <a:lnL>
                      <a:noFill/>
                    </a:lnL>
                    <a:lnR>
                      <a:noFill/>
                    </a:lnR>
                    <a:lnT>
                      <a:noFill/>
                    </a:lnT>
                    <a:lnB>
                      <a:noFill/>
                    </a:lnB>
                  </a:tcPr>
                </a:tc>
                <a:tc>
                  <a:txBody>
                    <a:bodyPr/>
                    <a:lstStyle/>
                    <a:p>
                      <a:pPr algn="ct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effectLst/>
                          <a:latin typeface="Arial MT"/>
                        </a:rPr>
                        <a:t>PROPOSED</a:t>
                      </a:r>
                    </a:p>
                  </a:txBody>
                  <a:tcPr marL="0" marR="0" marT="0" marB="0" anchor="b">
                    <a:lnL>
                      <a:noFill/>
                    </a:lnL>
                    <a:lnR>
                      <a:noFill/>
                    </a:lnR>
                    <a:lnT>
                      <a:noFill/>
                    </a:lnT>
                    <a:lnB>
                      <a:noFill/>
                    </a:lnB>
                  </a:tcPr>
                </a:tc>
                <a:extLst>
                  <a:ext uri="{0D108BD9-81ED-4DB2-BD59-A6C34878D82A}">
                    <a16:rowId xmlns:a16="http://schemas.microsoft.com/office/drawing/2014/main" val="3347678301"/>
                  </a:ext>
                </a:extLst>
              </a:tr>
              <a:tr h="928120">
                <a:tc gridSpan="2">
                  <a:txBody>
                    <a:bodyPr/>
                    <a:lstStyle/>
                    <a:p>
                      <a:pPr algn="l" fontAlgn="b"/>
                      <a:r>
                        <a:rPr lang="en-US" sz="1600" b="1" i="0" u="none" strike="noStrike" dirty="0">
                          <a:solidFill>
                            <a:srgbClr val="000000"/>
                          </a:solidFill>
                          <a:effectLst/>
                          <a:latin typeface="Arial MT"/>
                        </a:rPr>
                        <a:t>LOCAL AND STATE PROJECTS:</a:t>
                      </a:r>
                    </a:p>
                  </a:txBody>
                  <a:tcPr marL="0" marR="0" marT="0" marB="0" anchor="b">
                    <a:lnL>
                      <a:noFill/>
                    </a:lnL>
                    <a:lnR>
                      <a:noFill/>
                    </a:lnR>
                    <a:lnT>
                      <a:noFill/>
                    </a:lnT>
                    <a:lnB>
                      <a:noFill/>
                    </a:lnB>
                  </a:tcPr>
                </a:tc>
                <a:tc hMerge="1">
                  <a:txBody>
                    <a:bodyPr/>
                    <a:lstStyle/>
                    <a:p>
                      <a:pPr algn="l" fontAlgn="b"/>
                      <a:endParaRPr lang="en-US" sz="1100" b="0" i="0" u="none" strike="noStrike" dirty="0">
                        <a:effectLst/>
                        <a:latin typeface="Arial" panose="020B0604020202020204" pitchFamily="34" charset="0"/>
                      </a:endParaRPr>
                    </a:p>
                  </a:txBody>
                  <a:tcPr marL="0" marR="0" marT="0" marB="0">
                    <a:lnL>
                      <a:noFill/>
                    </a:lnL>
                    <a:lnR>
                      <a:noFill/>
                    </a:lnR>
                    <a:lnT>
                      <a:noFill/>
                    </a:lnT>
                    <a:lnB>
                      <a:noFill/>
                    </a:lnB>
                  </a:tcPr>
                </a:tc>
                <a:tc>
                  <a:txBody>
                    <a:bodyPr/>
                    <a:lstStyle/>
                    <a:p>
                      <a:endParaRPr lang="en-US"/>
                    </a:p>
                  </a:txBody>
                  <a:tcPr marL="0" marR="0" marT="0" marB="0">
                    <a:lnL>
                      <a:noFill/>
                    </a:lnL>
                    <a:lnR>
                      <a:noFill/>
                    </a:lnR>
                    <a:lnT>
                      <a:noFill/>
                    </a:lnT>
                    <a:lnB>
                      <a:noFill/>
                    </a:lnB>
                  </a:tcPr>
                </a:tc>
                <a:tc>
                  <a:txBody>
                    <a:bodyPr/>
                    <a:lstStyle/>
                    <a:p>
                      <a:pPr algn="r" fontAlgn="b"/>
                      <a:r>
                        <a:rPr lang="en-US" sz="1600" b="1" i="0" u="none" strike="noStrike">
                          <a:solidFill>
                            <a:srgbClr val="000000"/>
                          </a:solidFill>
                          <a:effectLst/>
                          <a:latin typeface="Arial MT"/>
                        </a:rPr>
                        <a:t>PROJECT</a:t>
                      </a:r>
                    </a:p>
                  </a:txBody>
                  <a:tcPr marL="0" marR="0" marT="0" marB="0" anchor="b">
                    <a:lnL>
                      <a:noFill/>
                    </a:lnL>
                    <a:lnR>
                      <a:noFill/>
                    </a:lnR>
                    <a:lnT>
                      <a:noFill/>
                    </a:lnT>
                    <a:lnB>
                      <a:noFill/>
                    </a:lnB>
                  </a:tcPr>
                </a:tc>
                <a:tc>
                  <a:txBody>
                    <a:bodyPr/>
                    <a:lstStyle/>
                    <a:p>
                      <a:pPr algn="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ct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600" b="1" i="0" u="none" strike="noStrike" dirty="0">
                        <a:solidFill>
                          <a:srgbClr val="000000"/>
                        </a:solidFill>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1843909448"/>
                  </a:ext>
                </a:extLst>
              </a:tr>
              <a:tr h="199804">
                <a:tc gridSpan="3">
                  <a:txBody>
                    <a:bodyPr/>
                    <a:lstStyle/>
                    <a:p>
                      <a:pPr algn="l" fontAlgn="b"/>
                      <a:r>
                        <a:rPr lang="en-US" sz="1600" b="0" i="0" u="none" strike="noStrike">
                          <a:solidFill>
                            <a:srgbClr val="000000"/>
                          </a:solidFill>
                          <a:effectLst/>
                          <a:latin typeface="Arial mt"/>
                        </a:rPr>
                        <a:t>Reading Allocation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1303 </a:t>
                      </a:r>
                    </a:p>
                  </a:txBody>
                  <a:tcPr marL="0" marR="0" marT="0" marB="0" anchor="b">
                    <a:lnL>
                      <a:noFill/>
                    </a:lnL>
                    <a:lnR>
                      <a:noFill/>
                    </a:lnR>
                    <a:lnT>
                      <a:noFill/>
                    </a:lnT>
                    <a:lnB>
                      <a:noFill/>
                    </a:lnB>
                  </a:tcPr>
                </a:tc>
                <a:tc>
                  <a:txBody>
                    <a:bodyPr/>
                    <a:lstStyle/>
                    <a:p>
                      <a:pPr algn="r"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365,745</a:t>
                      </a:r>
                    </a:p>
                  </a:txBody>
                  <a:tcPr marL="0" marR="0" marT="0" marB="0" anchor="b">
                    <a:lnL>
                      <a:noFill/>
                    </a:lnL>
                    <a:lnR>
                      <a:noFill/>
                    </a:lnR>
                    <a:lnT>
                      <a:noFill/>
                    </a:lnT>
                    <a:lnB>
                      <a:noFill/>
                    </a:lnB>
                  </a:tcPr>
                </a:tc>
                <a:tc>
                  <a:txBody>
                    <a:bodyPr/>
                    <a:lstStyle/>
                    <a:p>
                      <a:pPr algn="ctr"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446,864</a:t>
                      </a:r>
                    </a:p>
                  </a:txBody>
                  <a:tcPr marL="0" marR="0" marT="0" marB="0" anchor="b">
                    <a:lnL>
                      <a:noFill/>
                    </a:lnL>
                    <a:lnR>
                      <a:noFill/>
                    </a:lnR>
                    <a:lnT>
                      <a:noFill/>
                    </a:lnT>
                    <a:lnB>
                      <a:noFill/>
                    </a:lnB>
                  </a:tcPr>
                </a:tc>
                <a:extLst>
                  <a:ext uri="{0D108BD9-81ED-4DB2-BD59-A6C34878D82A}">
                    <a16:rowId xmlns:a16="http://schemas.microsoft.com/office/drawing/2014/main" val="23027430"/>
                  </a:ext>
                </a:extLst>
              </a:tr>
              <a:tr h="199804">
                <a:tc gridSpan="3">
                  <a:txBody>
                    <a:bodyPr/>
                    <a:lstStyle/>
                    <a:p>
                      <a:pPr algn="l" fontAlgn="b"/>
                      <a:r>
                        <a:rPr lang="en-US" sz="1600" b="0" i="0" u="none" strike="noStrike">
                          <a:solidFill>
                            <a:srgbClr val="000000"/>
                          </a:solidFill>
                          <a:effectLst/>
                          <a:latin typeface="Arial mt"/>
                        </a:rPr>
                        <a:t>Community Educ Fee Supp</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1305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5,000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5,000</a:t>
                      </a:r>
                    </a:p>
                  </a:txBody>
                  <a:tcPr marL="0" marR="0" marT="0" marB="0" anchor="b">
                    <a:lnL>
                      <a:noFill/>
                    </a:lnL>
                    <a:lnR>
                      <a:noFill/>
                    </a:lnR>
                    <a:lnT>
                      <a:noFill/>
                    </a:lnT>
                    <a:lnB>
                      <a:noFill/>
                    </a:lnB>
                  </a:tcPr>
                </a:tc>
                <a:extLst>
                  <a:ext uri="{0D108BD9-81ED-4DB2-BD59-A6C34878D82A}">
                    <a16:rowId xmlns:a16="http://schemas.microsoft.com/office/drawing/2014/main" val="559863866"/>
                  </a:ext>
                </a:extLst>
              </a:tr>
              <a:tr h="199804">
                <a:tc gridSpan="3">
                  <a:txBody>
                    <a:bodyPr/>
                    <a:lstStyle/>
                    <a:p>
                      <a:pPr algn="l" fontAlgn="b"/>
                      <a:r>
                        <a:rPr lang="en-US" sz="1600" b="0" i="0" u="none" strike="noStrike">
                          <a:solidFill>
                            <a:srgbClr val="000000"/>
                          </a:solidFill>
                          <a:effectLst/>
                          <a:latin typeface="Arial mt"/>
                        </a:rPr>
                        <a:t>Vocational Replacement Equipment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1307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5,000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5,000</a:t>
                      </a:r>
                    </a:p>
                  </a:txBody>
                  <a:tcPr marL="0" marR="0" marT="0" marB="0" anchor="b">
                    <a:lnL>
                      <a:noFill/>
                    </a:lnL>
                    <a:lnR>
                      <a:noFill/>
                    </a:lnR>
                    <a:lnT>
                      <a:noFill/>
                    </a:lnT>
                    <a:lnB>
                      <a:noFill/>
                    </a:lnB>
                  </a:tcPr>
                </a:tc>
                <a:extLst>
                  <a:ext uri="{0D108BD9-81ED-4DB2-BD59-A6C34878D82A}">
                    <a16:rowId xmlns:a16="http://schemas.microsoft.com/office/drawing/2014/main" val="54285246"/>
                  </a:ext>
                </a:extLst>
              </a:tr>
              <a:tr h="199804">
                <a:tc gridSpan="3">
                  <a:txBody>
                    <a:bodyPr/>
                    <a:lstStyle/>
                    <a:p>
                      <a:pPr algn="l" fontAlgn="b"/>
                      <a:r>
                        <a:rPr lang="en-US" sz="1600" b="0" i="0" u="none" strike="noStrike">
                          <a:solidFill>
                            <a:srgbClr val="000000"/>
                          </a:solidFill>
                          <a:effectLst/>
                          <a:latin typeface="Arial mt"/>
                        </a:rPr>
                        <a:t>Industry Certification Program</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1308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200,882</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207,273</a:t>
                      </a:r>
                    </a:p>
                  </a:txBody>
                  <a:tcPr marL="0" marR="0" marT="0" marB="0" anchor="b">
                    <a:lnL>
                      <a:noFill/>
                    </a:lnL>
                    <a:lnR>
                      <a:noFill/>
                    </a:lnR>
                    <a:lnT>
                      <a:noFill/>
                    </a:lnT>
                    <a:lnB>
                      <a:noFill/>
                    </a:lnB>
                  </a:tcPr>
                </a:tc>
                <a:extLst>
                  <a:ext uri="{0D108BD9-81ED-4DB2-BD59-A6C34878D82A}">
                    <a16:rowId xmlns:a16="http://schemas.microsoft.com/office/drawing/2014/main" val="4015557328"/>
                  </a:ext>
                </a:extLst>
              </a:tr>
              <a:tr h="199804">
                <a:tc gridSpan="3">
                  <a:txBody>
                    <a:bodyPr/>
                    <a:lstStyle/>
                    <a:p>
                      <a:pPr algn="l" fontAlgn="b"/>
                      <a:r>
                        <a:rPr lang="en-US" sz="1600" b="0" i="0" u="none" strike="noStrike">
                          <a:solidFill>
                            <a:srgbClr val="000000"/>
                          </a:solidFill>
                          <a:effectLst/>
                          <a:latin typeface="Arial mt"/>
                        </a:rPr>
                        <a:t>Drug Testing</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1310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10,000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10,000</a:t>
                      </a:r>
                    </a:p>
                  </a:txBody>
                  <a:tcPr marL="0" marR="0" marT="0" marB="0" anchor="b">
                    <a:lnL>
                      <a:noFill/>
                    </a:lnL>
                    <a:lnR>
                      <a:noFill/>
                    </a:lnR>
                    <a:lnT>
                      <a:noFill/>
                    </a:lnT>
                    <a:lnB>
                      <a:noFill/>
                    </a:lnB>
                  </a:tcPr>
                </a:tc>
                <a:extLst>
                  <a:ext uri="{0D108BD9-81ED-4DB2-BD59-A6C34878D82A}">
                    <a16:rowId xmlns:a16="http://schemas.microsoft.com/office/drawing/2014/main" val="1476128146"/>
                  </a:ext>
                </a:extLst>
              </a:tr>
              <a:tr h="199804">
                <a:tc gridSpan="3">
                  <a:txBody>
                    <a:bodyPr/>
                    <a:lstStyle/>
                    <a:p>
                      <a:pPr algn="l" fontAlgn="b"/>
                      <a:r>
                        <a:rPr lang="en-US" sz="1600" b="0" i="0" u="none" strike="noStrike">
                          <a:solidFill>
                            <a:srgbClr val="000000"/>
                          </a:solidFill>
                          <a:effectLst/>
                          <a:latin typeface="Arial mt"/>
                        </a:rPr>
                        <a:t>Check &amp; Connect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1311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5,000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3142966734"/>
                  </a:ext>
                </a:extLst>
              </a:tr>
              <a:tr h="199804">
                <a:tc gridSpan="3">
                  <a:txBody>
                    <a:bodyPr/>
                    <a:lstStyle/>
                    <a:p>
                      <a:pPr algn="l" fontAlgn="b"/>
                      <a:r>
                        <a:rPr lang="en-US" sz="1600" b="0" i="0" u="none" strike="noStrike">
                          <a:solidFill>
                            <a:srgbClr val="000000"/>
                          </a:solidFill>
                          <a:effectLst/>
                          <a:latin typeface="Arial mt"/>
                        </a:rPr>
                        <a:t>Dual Enrollment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1312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150,000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150,000</a:t>
                      </a:r>
                    </a:p>
                  </a:txBody>
                  <a:tcPr marL="0" marR="0" marT="0" marB="0" anchor="b">
                    <a:lnL>
                      <a:noFill/>
                    </a:lnL>
                    <a:lnR>
                      <a:noFill/>
                    </a:lnR>
                    <a:lnT>
                      <a:noFill/>
                    </a:lnT>
                    <a:lnB>
                      <a:noFill/>
                    </a:lnB>
                  </a:tcPr>
                </a:tc>
                <a:extLst>
                  <a:ext uri="{0D108BD9-81ED-4DB2-BD59-A6C34878D82A}">
                    <a16:rowId xmlns:a16="http://schemas.microsoft.com/office/drawing/2014/main" val="2554366032"/>
                  </a:ext>
                </a:extLst>
              </a:tr>
              <a:tr h="199804">
                <a:tc>
                  <a:txBody>
                    <a:bodyPr/>
                    <a:lstStyle/>
                    <a:p>
                      <a:pPr algn="l" fontAlgn="b"/>
                      <a:r>
                        <a:rPr lang="en-US" sz="1600" b="0" i="0" u="none" strike="noStrike">
                          <a:solidFill>
                            <a:srgbClr val="000000"/>
                          </a:solidFill>
                          <a:effectLst/>
                          <a:latin typeface="Arial mt"/>
                        </a:rPr>
                        <a:t>YMHAT</a:t>
                      </a:r>
                    </a:p>
                  </a:txBody>
                  <a:tcPr marL="0" marR="0" marT="0" marB="0" anchor="b">
                    <a:lnL>
                      <a:noFill/>
                    </a:lnL>
                    <a:lnR>
                      <a:noFill/>
                    </a:lnR>
                    <a:lnT>
                      <a:noFill/>
                    </a:lnT>
                    <a:lnB>
                      <a:noFill/>
                    </a:lnB>
                  </a:tcPr>
                </a:tc>
                <a:tc gridSpan="2">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1314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8,906</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2304566199"/>
                  </a:ext>
                </a:extLst>
              </a:tr>
              <a:tr h="199804">
                <a:tc gridSpan="3">
                  <a:txBody>
                    <a:bodyPr/>
                    <a:lstStyle/>
                    <a:p>
                      <a:pPr algn="l" fontAlgn="b"/>
                      <a:r>
                        <a:rPr lang="en-US" sz="1600" b="0" i="0" u="none" strike="noStrike">
                          <a:solidFill>
                            <a:srgbClr val="000000"/>
                          </a:solidFill>
                          <a:effectLst/>
                          <a:latin typeface="Arial mt"/>
                        </a:rPr>
                        <a:t>DJJ Supplement-FEFP</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1315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106,660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91,341</a:t>
                      </a:r>
                    </a:p>
                  </a:txBody>
                  <a:tcPr marL="0" marR="0" marT="0" marB="0" anchor="b">
                    <a:lnL>
                      <a:noFill/>
                    </a:lnL>
                    <a:lnR>
                      <a:noFill/>
                    </a:lnR>
                    <a:lnT>
                      <a:noFill/>
                    </a:lnT>
                    <a:lnB>
                      <a:noFill/>
                    </a:lnB>
                  </a:tcPr>
                </a:tc>
                <a:extLst>
                  <a:ext uri="{0D108BD9-81ED-4DB2-BD59-A6C34878D82A}">
                    <a16:rowId xmlns:a16="http://schemas.microsoft.com/office/drawing/2014/main" val="834476620"/>
                  </a:ext>
                </a:extLst>
              </a:tr>
              <a:tr h="199804">
                <a:tc gridSpan="3">
                  <a:txBody>
                    <a:bodyPr/>
                    <a:lstStyle/>
                    <a:p>
                      <a:pPr algn="l" fontAlgn="b"/>
                      <a:r>
                        <a:rPr lang="en-US" sz="1600" b="0" i="0" u="none" strike="noStrike">
                          <a:solidFill>
                            <a:srgbClr val="000000"/>
                          </a:solidFill>
                          <a:effectLst/>
                          <a:latin typeface="Arial mt"/>
                        </a:rPr>
                        <a:t>Differentiated Pay Supplement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1317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200,000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216,000</a:t>
                      </a:r>
                    </a:p>
                  </a:txBody>
                  <a:tcPr marL="0" marR="0" marT="0" marB="0" anchor="b">
                    <a:lnL>
                      <a:noFill/>
                    </a:lnL>
                    <a:lnR>
                      <a:noFill/>
                    </a:lnR>
                    <a:lnT>
                      <a:noFill/>
                    </a:lnT>
                    <a:lnB>
                      <a:noFill/>
                    </a:lnB>
                  </a:tcPr>
                </a:tc>
                <a:extLst>
                  <a:ext uri="{0D108BD9-81ED-4DB2-BD59-A6C34878D82A}">
                    <a16:rowId xmlns:a16="http://schemas.microsoft.com/office/drawing/2014/main" val="2002889379"/>
                  </a:ext>
                </a:extLst>
              </a:tr>
              <a:tr h="199804">
                <a:tc gridSpan="3">
                  <a:txBody>
                    <a:bodyPr/>
                    <a:lstStyle/>
                    <a:p>
                      <a:pPr algn="l" fontAlgn="b"/>
                      <a:r>
                        <a:rPr lang="en-US" sz="1600" b="0" i="0" u="none" strike="noStrike">
                          <a:solidFill>
                            <a:srgbClr val="000000"/>
                          </a:solidFill>
                          <a:effectLst/>
                          <a:latin typeface="Arial mt"/>
                        </a:rPr>
                        <a:t>Chromebooks R&amp;M</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1318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37,561</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557670029"/>
                  </a:ext>
                </a:extLst>
              </a:tr>
              <a:tr h="199804">
                <a:tc gridSpan="3">
                  <a:txBody>
                    <a:bodyPr/>
                    <a:lstStyle/>
                    <a:p>
                      <a:pPr algn="l" fontAlgn="b"/>
                      <a:r>
                        <a:rPr lang="en-US" sz="1600" b="0" i="0" u="none" strike="noStrike">
                          <a:solidFill>
                            <a:srgbClr val="000000"/>
                          </a:solidFill>
                          <a:effectLst/>
                          <a:latin typeface="Arial mt"/>
                        </a:rPr>
                        <a:t>Mini Grants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1320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3,000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4230406091"/>
                  </a:ext>
                </a:extLst>
              </a:tr>
              <a:tr h="199804">
                <a:tc gridSpan="3">
                  <a:txBody>
                    <a:bodyPr/>
                    <a:lstStyle/>
                    <a:p>
                      <a:pPr algn="l" fontAlgn="b"/>
                      <a:r>
                        <a:rPr lang="en-US" sz="1600" b="0" i="0" u="none" strike="noStrike">
                          <a:solidFill>
                            <a:srgbClr val="000000"/>
                          </a:solidFill>
                          <a:effectLst/>
                          <a:latin typeface="Arial mt"/>
                        </a:rPr>
                        <a:t>Instructional Staff Training</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1322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8,000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8,000</a:t>
                      </a:r>
                    </a:p>
                  </a:txBody>
                  <a:tcPr marL="0" marR="0" marT="0" marB="0" anchor="b">
                    <a:lnL>
                      <a:noFill/>
                    </a:lnL>
                    <a:lnR>
                      <a:noFill/>
                    </a:lnR>
                    <a:lnT>
                      <a:noFill/>
                    </a:lnT>
                    <a:lnB>
                      <a:noFill/>
                    </a:lnB>
                  </a:tcPr>
                </a:tc>
                <a:extLst>
                  <a:ext uri="{0D108BD9-81ED-4DB2-BD59-A6C34878D82A}">
                    <a16:rowId xmlns:a16="http://schemas.microsoft.com/office/drawing/2014/main" val="3117972702"/>
                  </a:ext>
                </a:extLst>
              </a:tr>
              <a:tr h="199804">
                <a:tc gridSpan="3">
                  <a:txBody>
                    <a:bodyPr/>
                    <a:lstStyle/>
                    <a:p>
                      <a:pPr algn="l" fontAlgn="b"/>
                      <a:r>
                        <a:rPr lang="en-US" sz="1600" b="0" i="0" u="none" strike="noStrike">
                          <a:solidFill>
                            <a:srgbClr val="000000"/>
                          </a:solidFill>
                          <a:effectLst/>
                          <a:latin typeface="Arial mt"/>
                        </a:rPr>
                        <a:t>Special Needs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1323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527,700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150,000</a:t>
                      </a:r>
                    </a:p>
                  </a:txBody>
                  <a:tcPr marL="0" marR="0" marT="0" marB="0" anchor="b">
                    <a:lnL>
                      <a:noFill/>
                    </a:lnL>
                    <a:lnR>
                      <a:noFill/>
                    </a:lnR>
                    <a:lnT>
                      <a:noFill/>
                    </a:lnT>
                    <a:lnB>
                      <a:noFill/>
                    </a:lnB>
                  </a:tcPr>
                </a:tc>
                <a:extLst>
                  <a:ext uri="{0D108BD9-81ED-4DB2-BD59-A6C34878D82A}">
                    <a16:rowId xmlns:a16="http://schemas.microsoft.com/office/drawing/2014/main" val="2607107503"/>
                  </a:ext>
                </a:extLst>
              </a:tr>
              <a:tr h="199804">
                <a:tc gridSpan="3">
                  <a:txBody>
                    <a:bodyPr/>
                    <a:lstStyle/>
                    <a:p>
                      <a:pPr algn="l" fontAlgn="b"/>
                      <a:r>
                        <a:rPr lang="en-US" sz="1600" b="0" i="0" u="none" strike="noStrike">
                          <a:solidFill>
                            <a:srgbClr val="000000"/>
                          </a:solidFill>
                          <a:effectLst/>
                          <a:latin typeface="Arial mt"/>
                        </a:rPr>
                        <a:t>CPI Training</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1324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1,114</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4011560224"/>
                  </a:ext>
                </a:extLst>
              </a:tr>
              <a:tr h="199804">
                <a:tc gridSpan="3">
                  <a:txBody>
                    <a:bodyPr/>
                    <a:lstStyle/>
                    <a:p>
                      <a:pPr algn="l" fontAlgn="b"/>
                      <a:r>
                        <a:rPr lang="en-US" sz="1600" b="0" i="0" u="none" strike="noStrike">
                          <a:solidFill>
                            <a:srgbClr val="000000"/>
                          </a:solidFill>
                          <a:effectLst/>
                          <a:latin typeface="Arial mt"/>
                        </a:rPr>
                        <a:t>Family Empowerment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1327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2,000,000</a:t>
                      </a:r>
                    </a:p>
                  </a:txBody>
                  <a:tcPr marL="0" marR="0" marT="0" marB="0" anchor="b">
                    <a:lnL>
                      <a:noFill/>
                    </a:lnL>
                    <a:lnR>
                      <a:noFill/>
                    </a:lnR>
                    <a:lnT>
                      <a:noFill/>
                    </a:lnT>
                    <a:lnB>
                      <a:noFill/>
                    </a:lnB>
                  </a:tcPr>
                </a:tc>
                <a:extLst>
                  <a:ext uri="{0D108BD9-81ED-4DB2-BD59-A6C34878D82A}">
                    <a16:rowId xmlns:a16="http://schemas.microsoft.com/office/drawing/2014/main" val="739766979"/>
                  </a:ext>
                </a:extLst>
              </a:tr>
              <a:tr h="199804">
                <a:tc gridSpan="3">
                  <a:txBody>
                    <a:bodyPr/>
                    <a:lstStyle/>
                    <a:p>
                      <a:pPr algn="l" fontAlgn="b"/>
                      <a:r>
                        <a:rPr lang="en-US" sz="1600" b="0" i="0" u="none" strike="noStrike">
                          <a:solidFill>
                            <a:srgbClr val="000000"/>
                          </a:solidFill>
                          <a:effectLst/>
                          <a:latin typeface="Arial mt"/>
                        </a:rPr>
                        <a:t>ESE Applications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1329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10,510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mt"/>
                        </a:rPr>
                        <a:t>10,720</a:t>
                      </a:r>
                    </a:p>
                  </a:txBody>
                  <a:tcPr marL="0" marR="0" marT="0" marB="0" anchor="b">
                    <a:lnL>
                      <a:noFill/>
                    </a:lnL>
                    <a:lnR>
                      <a:noFill/>
                    </a:lnR>
                    <a:lnT>
                      <a:noFill/>
                    </a:lnT>
                    <a:lnB>
                      <a:noFill/>
                    </a:lnB>
                  </a:tcPr>
                </a:tc>
                <a:extLst>
                  <a:ext uri="{0D108BD9-81ED-4DB2-BD59-A6C34878D82A}">
                    <a16:rowId xmlns:a16="http://schemas.microsoft.com/office/drawing/2014/main" val="220505954"/>
                  </a:ext>
                </a:extLst>
              </a:tr>
            </a:tbl>
          </a:graphicData>
        </a:graphic>
      </p:graphicFrame>
      <p:sp>
        <p:nvSpPr>
          <p:cNvPr id="7" name="Rectangle 6">
            <a:extLst>
              <a:ext uri="{FF2B5EF4-FFF2-40B4-BE49-F238E27FC236}">
                <a16:creationId xmlns:a16="http://schemas.microsoft.com/office/drawing/2014/main" id="{00000000-0008-0000-0000-000002000000}"/>
              </a:ext>
            </a:extLst>
          </p:cNvPr>
          <p:cNvSpPr/>
          <p:nvPr/>
        </p:nvSpPr>
        <p:spPr>
          <a:xfrm rot="19810649">
            <a:off x="3307221" y="1684896"/>
            <a:ext cx="191243" cy="170428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54810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371600" y="215898"/>
            <a:ext cx="5867402" cy="914402"/>
          </a:xfrm>
          <a:solidFill>
            <a:schemeClr val="accent1">
              <a:lumMod val="40000"/>
              <a:lumOff val="60000"/>
            </a:schemeClr>
          </a:solidFill>
        </p:spPr>
        <p:txBody>
          <a:bodyPr/>
          <a:lstStyle/>
          <a:p>
            <a:r>
              <a:rPr lang="en-US" b="1" dirty="0" smtClean="0"/>
              <a:t>Appropriations</a:t>
            </a:r>
            <a:endParaRPr lang="en-US" b="1" dirty="0"/>
          </a:p>
        </p:txBody>
      </p:sp>
      <p:sp>
        <p:nvSpPr>
          <p:cNvPr id="4" name="Slide Number Placeholder 3"/>
          <p:cNvSpPr>
            <a:spLocks noGrp="1"/>
          </p:cNvSpPr>
          <p:nvPr>
            <p:ph type="sldNum" sz="quarter" idx="12"/>
          </p:nvPr>
        </p:nvSpPr>
        <p:spPr/>
        <p:txBody>
          <a:bodyPr/>
          <a:lstStyle/>
          <a:p>
            <a:fld id="{BCBB8309-81F0-49F3-8F31-B3D6AE6D5F5A}" type="slidenum">
              <a:rPr lang="en-US" smtClean="0"/>
              <a:t>15</a:t>
            </a:fld>
            <a:endParaRPr lang="en-US" dirty="0"/>
          </a:p>
        </p:txBody>
      </p:sp>
      <p:sp>
        <p:nvSpPr>
          <p:cNvPr id="7" name="Rectangle 6"/>
          <p:cNvSpPr/>
          <p:nvPr/>
        </p:nvSpPr>
        <p:spPr>
          <a:xfrm rot="19810649">
            <a:off x="3559537" y="2145459"/>
            <a:ext cx="253622" cy="2000744"/>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
        <p:nvSpPr>
          <p:cNvPr id="8" name="Rectangle 7"/>
          <p:cNvSpPr/>
          <p:nvPr/>
        </p:nvSpPr>
        <p:spPr>
          <a:xfrm rot="20508574">
            <a:off x="4917608" y="3526223"/>
            <a:ext cx="253622" cy="1998753"/>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398221791"/>
              </p:ext>
            </p:extLst>
          </p:nvPr>
        </p:nvGraphicFramePr>
        <p:xfrm>
          <a:off x="585525" y="260033"/>
          <a:ext cx="7924801" cy="6278880"/>
        </p:xfrm>
        <a:graphic>
          <a:graphicData uri="http://schemas.openxmlformats.org/drawingml/2006/table">
            <a:tbl>
              <a:tblPr/>
              <a:tblGrid>
                <a:gridCol w="636480">
                  <a:extLst>
                    <a:ext uri="{9D8B030D-6E8A-4147-A177-3AD203B41FA5}">
                      <a16:colId xmlns:a16="http://schemas.microsoft.com/office/drawing/2014/main" val="2201834349"/>
                    </a:ext>
                  </a:extLst>
                </a:gridCol>
                <a:gridCol w="1649520">
                  <a:extLst>
                    <a:ext uri="{9D8B030D-6E8A-4147-A177-3AD203B41FA5}">
                      <a16:colId xmlns:a16="http://schemas.microsoft.com/office/drawing/2014/main" val="3642195742"/>
                    </a:ext>
                  </a:extLst>
                </a:gridCol>
                <a:gridCol w="1121041">
                  <a:extLst>
                    <a:ext uri="{9D8B030D-6E8A-4147-A177-3AD203B41FA5}">
                      <a16:colId xmlns:a16="http://schemas.microsoft.com/office/drawing/2014/main" val="3764200222"/>
                    </a:ext>
                  </a:extLst>
                </a:gridCol>
                <a:gridCol w="773760">
                  <a:extLst>
                    <a:ext uri="{9D8B030D-6E8A-4147-A177-3AD203B41FA5}">
                      <a16:colId xmlns:a16="http://schemas.microsoft.com/office/drawing/2014/main" val="1570408690"/>
                    </a:ext>
                  </a:extLst>
                </a:gridCol>
                <a:gridCol w="973440">
                  <a:extLst>
                    <a:ext uri="{9D8B030D-6E8A-4147-A177-3AD203B41FA5}">
                      <a16:colId xmlns:a16="http://schemas.microsoft.com/office/drawing/2014/main" val="568272140"/>
                    </a:ext>
                  </a:extLst>
                </a:gridCol>
                <a:gridCol w="1272960">
                  <a:extLst>
                    <a:ext uri="{9D8B030D-6E8A-4147-A177-3AD203B41FA5}">
                      <a16:colId xmlns:a16="http://schemas.microsoft.com/office/drawing/2014/main" val="2421307242"/>
                    </a:ext>
                  </a:extLst>
                </a:gridCol>
                <a:gridCol w="212160">
                  <a:extLst>
                    <a:ext uri="{9D8B030D-6E8A-4147-A177-3AD203B41FA5}">
                      <a16:colId xmlns:a16="http://schemas.microsoft.com/office/drawing/2014/main" val="3437628451"/>
                    </a:ext>
                  </a:extLst>
                </a:gridCol>
                <a:gridCol w="1285440">
                  <a:extLst>
                    <a:ext uri="{9D8B030D-6E8A-4147-A177-3AD203B41FA5}">
                      <a16:colId xmlns:a16="http://schemas.microsoft.com/office/drawing/2014/main" val="1730560365"/>
                    </a:ext>
                  </a:extLst>
                </a:gridCol>
              </a:tblGrid>
              <a:tr h="173426">
                <a:tc gridSpan="2">
                  <a:txBody>
                    <a:bodyPr/>
                    <a:lstStyle/>
                    <a:p>
                      <a:pPr algn="l" fontAlgn="b"/>
                      <a:endParaRPr lang="en-US" sz="1100" b="0" i="0" u="none" strike="noStrike">
                        <a:solidFill>
                          <a:srgbClr val="000000"/>
                        </a:solidFill>
                        <a:effectLst/>
                        <a:latin typeface="Courier"/>
                      </a:endParaRPr>
                    </a:p>
                  </a:txBody>
                  <a:tcPr marL="0" marR="0" marT="0" marB="0" anchor="b">
                    <a:lnL>
                      <a:noFill/>
                    </a:lnL>
                    <a:lnR>
                      <a:noFill/>
                    </a:lnR>
                    <a:lnT>
                      <a:noFill/>
                    </a:lnT>
                    <a:lnB>
                      <a:noFill/>
                    </a:lnB>
                  </a:tcPr>
                </a:tc>
                <a:tc hMerge="1">
                  <a:txBody>
                    <a:bodyPr/>
                    <a:lstStyle/>
                    <a:p>
                      <a:pPr algn="l" fontAlgn="b"/>
                      <a:endParaRPr lang="en-US" sz="9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endParaRPr lang="en-US" sz="2400" dirty="0"/>
                    </a:p>
                  </a:txBody>
                  <a:tcPr marL="0" marR="0" marT="0" marB="0" anchor="b">
                    <a:lnL>
                      <a:noFill/>
                    </a:lnL>
                    <a:lnR>
                      <a:noFill/>
                    </a:lnR>
                    <a:lnT>
                      <a:noFill/>
                    </a:lnT>
                    <a:lnB>
                      <a:noFill/>
                    </a:lnB>
                  </a:tcPr>
                </a:tc>
                <a:tc>
                  <a:txBody>
                    <a:bodyPr/>
                    <a:lstStyle/>
                    <a:p>
                      <a:pPr algn="l" fontAlgn="b"/>
                      <a:endParaRPr lang="en-US" sz="14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solidFill>
                            <a:srgbClr val="000000"/>
                          </a:solidFill>
                          <a:effectLst/>
                          <a:latin typeface="Arial MT"/>
                        </a:rPr>
                        <a:t>2021-22</a:t>
                      </a:r>
                    </a:p>
                  </a:txBody>
                  <a:tcPr marL="0" marR="0" marT="0" marB="0" anchor="b">
                    <a:lnL>
                      <a:noFill/>
                    </a:lnL>
                    <a:lnR>
                      <a:noFill/>
                    </a:lnR>
                    <a:lnT>
                      <a:noFill/>
                    </a:lnT>
                    <a:lnB>
                      <a:noFill/>
                    </a:lnB>
                  </a:tcPr>
                </a:tc>
                <a:tc>
                  <a:txBody>
                    <a:bodyPr/>
                    <a:lstStyle/>
                    <a:p>
                      <a:pPr algn="l" fontAlgn="b"/>
                      <a:endParaRPr lang="en-US" sz="14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solidFill>
                            <a:srgbClr val="000000"/>
                          </a:solidFill>
                          <a:effectLst/>
                          <a:latin typeface="Arial MT"/>
                        </a:rPr>
                        <a:t>2022-23</a:t>
                      </a:r>
                    </a:p>
                  </a:txBody>
                  <a:tcPr marL="0" marR="0" marT="0" marB="0" anchor="b">
                    <a:lnL>
                      <a:noFill/>
                    </a:lnL>
                    <a:lnR>
                      <a:noFill/>
                    </a:lnR>
                    <a:lnT>
                      <a:noFill/>
                    </a:lnT>
                    <a:lnB>
                      <a:noFill/>
                    </a:lnB>
                  </a:tcPr>
                </a:tc>
                <a:extLst>
                  <a:ext uri="{0D108BD9-81ED-4DB2-BD59-A6C34878D82A}">
                    <a16:rowId xmlns:a16="http://schemas.microsoft.com/office/drawing/2014/main" val="610290746"/>
                  </a:ext>
                </a:extLst>
              </a:tr>
              <a:tr h="173426">
                <a:tc gridSpan="2">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hMerge="1">
                  <a:txBody>
                    <a:bodyPr/>
                    <a:lstStyle/>
                    <a:p>
                      <a:pPr algn="l" fontAlgn="b"/>
                      <a:endParaRPr lang="en-US" sz="9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endParaRPr lang="en-US" sz="2400"/>
                    </a:p>
                  </a:txBody>
                  <a:tcPr marL="0" marR="0" marT="0" marB="0" anchor="b">
                    <a:lnL>
                      <a:noFill/>
                    </a:lnL>
                    <a:lnR>
                      <a:noFill/>
                    </a:lnR>
                    <a:lnT>
                      <a:noFill/>
                    </a:lnT>
                    <a:lnB>
                      <a:noFill/>
                    </a:lnB>
                  </a:tcPr>
                </a:tc>
                <a:tc>
                  <a:txBody>
                    <a:bodyPr/>
                    <a:lstStyle/>
                    <a:p>
                      <a:pPr algn="r" fontAlgn="b"/>
                      <a:endParaRPr lang="en-US" sz="14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4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solidFill>
                            <a:srgbClr val="000000"/>
                          </a:solidFill>
                          <a:effectLst/>
                          <a:latin typeface="Arial MT"/>
                        </a:rPr>
                        <a:t>AS AMENDED</a:t>
                      </a:r>
                    </a:p>
                  </a:txBody>
                  <a:tcPr marL="0" marR="0" marT="0" marB="0" anchor="b">
                    <a:lnL>
                      <a:noFill/>
                    </a:lnL>
                    <a:lnR>
                      <a:noFill/>
                    </a:lnR>
                    <a:lnT>
                      <a:noFill/>
                    </a:lnT>
                    <a:lnB>
                      <a:noFill/>
                    </a:lnB>
                  </a:tcPr>
                </a:tc>
                <a:tc>
                  <a:txBody>
                    <a:bodyPr/>
                    <a:lstStyle/>
                    <a:p>
                      <a:pPr algn="ctr" fontAlgn="b"/>
                      <a:endParaRPr lang="en-US" sz="14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solidFill>
                            <a:srgbClr val="000000"/>
                          </a:solidFill>
                          <a:effectLst/>
                          <a:latin typeface="Arial MT"/>
                        </a:rPr>
                        <a:t>PROPOSED</a:t>
                      </a:r>
                    </a:p>
                  </a:txBody>
                  <a:tcPr marL="0" marR="0" marT="0" marB="0" anchor="b">
                    <a:lnL>
                      <a:noFill/>
                    </a:lnL>
                    <a:lnR>
                      <a:noFill/>
                    </a:lnR>
                    <a:lnT>
                      <a:noFill/>
                    </a:lnT>
                    <a:lnB>
                      <a:noFill/>
                    </a:lnB>
                  </a:tcPr>
                </a:tc>
                <a:extLst>
                  <a:ext uri="{0D108BD9-81ED-4DB2-BD59-A6C34878D82A}">
                    <a16:rowId xmlns:a16="http://schemas.microsoft.com/office/drawing/2014/main" val="1494540368"/>
                  </a:ext>
                </a:extLst>
              </a:tr>
              <a:tr h="363220">
                <a:tc gridSpan="2">
                  <a:txBody>
                    <a:bodyPr/>
                    <a:lstStyle/>
                    <a:p>
                      <a:pPr algn="l" fontAlgn="b"/>
                      <a:r>
                        <a:rPr lang="en-US" sz="1400" b="1" i="0" u="none" strike="noStrike" dirty="0">
                          <a:solidFill>
                            <a:srgbClr val="000000"/>
                          </a:solidFill>
                          <a:effectLst/>
                          <a:latin typeface="Arial MT"/>
                        </a:rPr>
                        <a:t>LOCAL AND STATE PROJECTS:</a:t>
                      </a:r>
                    </a:p>
                  </a:txBody>
                  <a:tcPr marL="0" marR="0" marT="0" marB="0" anchor="b">
                    <a:lnL>
                      <a:noFill/>
                    </a:lnL>
                    <a:lnR>
                      <a:noFill/>
                    </a:lnR>
                    <a:lnT>
                      <a:noFill/>
                    </a:lnT>
                    <a:lnB>
                      <a:noFill/>
                    </a:lnB>
                  </a:tcPr>
                </a:tc>
                <a:tc hMerge="1">
                  <a:txBody>
                    <a:bodyPr/>
                    <a:lstStyle/>
                    <a:p>
                      <a:pPr algn="l" fontAlgn="b"/>
                      <a:endParaRPr lang="en-US" sz="700" b="0" i="0" u="none" strike="noStrike" dirty="0">
                        <a:effectLst/>
                        <a:latin typeface="Arial" panose="020B0604020202020204" pitchFamily="34" charset="0"/>
                      </a:endParaRPr>
                    </a:p>
                  </a:txBody>
                  <a:tcPr marL="0" marR="0" marT="0" marB="0">
                    <a:lnL>
                      <a:noFill/>
                    </a:lnL>
                    <a:lnR>
                      <a:noFill/>
                    </a:lnR>
                    <a:lnT>
                      <a:noFill/>
                    </a:lnT>
                    <a:lnB>
                      <a:noFill/>
                    </a:lnB>
                  </a:tcPr>
                </a:tc>
                <a:tc>
                  <a:txBody>
                    <a:bodyPr/>
                    <a:lstStyle/>
                    <a:p>
                      <a:endParaRPr lang="en-US" sz="2400"/>
                    </a:p>
                  </a:txBody>
                  <a:tcPr marL="0" marR="0" marT="0" marB="0">
                    <a:lnL>
                      <a:noFill/>
                    </a:lnL>
                    <a:lnR>
                      <a:noFill/>
                    </a:lnR>
                    <a:lnT>
                      <a:noFill/>
                    </a:lnT>
                    <a:lnB>
                      <a:noFill/>
                    </a:lnB>
                  </a:tcPr>
                </a:tc>
                <a:tc>
                  <a:txBody>
                    <a:bodyPr/>
                    <a:lstStyle/>
                    <a:p>
                      <a:pPr algn="r" fontAlgn="b"/>
                      <a:r>
                        <a:rPr lang="en-US" sz="1400" b="1" i="0" u="none" strike="noStrike">
                          <a:solidFill>
                            <a:srgbClr val="000000"/>
                          </a:solidFill>
                          <a:effectLst/>
                          <a:latin typeface="Arial MT"/>
                        </a:rPr>
                        <a:t>PROJECT</a:t>
                      </a:r>
                    </a:p>
                  </a:txBody>
                  <a:tcPr marL="0" marR="0" marT="0" marB="0" anchor="b">
                    <a:lnL>
                      <a:noFill/>
                    </a:lnL>
                    <a:lnR>
                      <a:noFill/>
                    </a:lnR>
                    <a:lnT>
                      <a:noFill/>
                    </a:lnT>
                    <a:lnB>
                      <a:noFill/>
                    </a:lnB>
                  </a:tcPr>
                </a:tc>
                <a:tc>
                  <a:txBody>
                    <a:bodyPr/>
                    <a:lstStyle/>
                    <a:p>
                      <a:pPr algn="r" fontAlgn="b"/>
                      <a:endParaRPr lang="en-US" sz="14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4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ctr" fontAlgn="b"/>
                      <a:endParaRPr lang="en-US" sz="14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400" b="1" i="0" u="none" strike="noStrike">
                        <a:solidFill>
                          <a:srgbClr val="000000"/>
                        </a:solidFill>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2074480796"/>
                  </a:ext>
                </a:extLst>
              </a:tr>
              <a:tr h="173426">
                <a:tc gridSpan="3">
                  <a:txBody>
                    <a:bodyPr/>
                    <a:lstStyle/>
                    <a:p>
                      <a:pPr algn="l" fontAlgn="b"/>
                      <a:r>
                        <a:rPr lang="en-US" sz="1400" b="0" i="0" u="none" strike="noStrike" dirty="0">
                          <a:solidFill>
                            <a:srgbClr val="000000"/>
                          </a:solidFill>
                          <a:effectLst/>
                          <a:latin typeface="Arial mt"/>
                        </a:rPr>
                        <a:t>Instructional Materials-Textbook</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1330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506,866</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491,655</a:t>
                      </a:r>
                    </a:p>
                  </a:txBody>
                  <a:tcPr marL="0" marR="0" marT="0" marB="0" anchor="b">
                    <a:lnL>
                      <a:noFill/>
                    </a:lnL>
                    <a:lnR>
                      <a:noFill/>
                    </a:lnR>
                    <a:lnT>
                      <a:noFill/>
                    </a:lnT>
                    <a:lnB>
                      <a:noFill/>
                    </a:lnB>
                  </a:tcPr>
                </a:tc>
                <a:extLst>
                  <a:ext uri="{0D108BD9-81ED-4DB2-BD59-A6C34878D82A}">
                    <a16:rowId xmlns:a16="http://schemas.microsoft.com/office/drawing/2014/main" val="3125038997"/>
                  </a:ext>
                </a:extLst>
              </a:tr>
              <a:tr h="173426">
                <a:tc gridSpan="3">
                  <a:txBody>
                    <a:bodyPr/>
                    <a:lstStyle/>
                    <a:p>
                      <a:pPr algn="l" fontAlgn="b"/>
                      <a:r>
                        <a:rPr lang="en-US" sz="1400" b="0" i="0" u="none" strike="noStrike" dirty="0">
                          <a:solidFill>
                            <a:srgbClr val="000000"/>
                          </a:solidFill>
                          <a:effectLst/>
                          <a:latin typeface="Arial mt"/>
                        </a:rPr>
                        <a:t>Instructional Media</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1331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31,272</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30,577</a:t>
                      </a:r>
                    </a:p>
                  </a:txBody>
                  <a:tcPr marL="0" marR="0" marT="0" marB="0" anchor="b">
                    <a:lnL>
                      <a:noFill/>
                    </a:lnL>
                    <a:lnR>
                      <a:noFill/>
                    </a:lnR>
                    <a:lnT>
                      <a:noFill/>
                    </a:lnT>
                    <a:lnB>
                      <a:noFill/>
                    </a:lnB>
                  </a:tcPr>
                </a:tc>
                <a:extLst>
                  <a:ext uri="{0D108BD9-81ED-4DB2-BD59-A6C34878D82A}">
                    <a16:rowId xmlns:a16="http://schemas.microsoft.com/office/drawing/2014/main" val="1145854496"/>
                  </a:ext>
                </a:extLst>
              </a:tr>
              <a:tr h="173426">
                <a:tc gridSpan="3">
                  <a:txBody>
                    <a:bodyPr/>
                    <a:lstStyle/>
                    <a:p>
                      <a:pPr algn="l" fontAlgn="b"/>
                      <a:r>
                        <a:rPr lang="en-US" sz="1400" b="0" i="0" u="none" strike="noStrike" dirty="0">
                          <a:solidFill>
                            <a:srgbClr val="000000"/>
                          </a:solidFill>
                          <a:effectLst/>
                          <a:latin typeface="Arial mt"/>
                        </a:rPr>
                        <a:t>Science Lab Materials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1332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8,548</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8,358</a:t>
                      </a:r>
                    </a:p>
                  </a:txBody>
                  <a:tcPr marL="0" marR="0" marT="0" marB="0" anchor="b">
                    <a:lnL>
                      <a:noFill/>
                    </a:lnL>
                    <a:lnR>
                      <a:noFill/>
                    </a:lnR>
                    <a:lnT>
                      <a:noFill/>
                    </a:lnT>
                    <a:lnB>
                      <a:noFill/>
                    </a:lnB>
                  </a:tcPr>
                </a:tc>
                <a:extLst>
                  <a:ext uri="{0D108BD9-81ED-4DB2-BD59-A6C34878D82A}">
                    <a16:rowId xmlns:a16="http://schemas.microsoft.com/office/drawing/2014/main" val="3896657696"/>
                  </a:ext>
                </a:extLst>
              </a:tr>
              <a:tr h="173426">
                <a:tc gridSpan="3">
                  <a:txBody>
                    <a:bodyPr/>
                    <a:lstStyle/>
                    <a:p>
                      <a:pPr algn="l" fontAlgn="b"/>
                      <a:r>
                        <a:rPr lang="en-US" sz="1400" b="0" i="0" u="none" strike="noStrike" dirty="0">
                          <a:solidFill>
                            <a:srgbClr val="000000"/>
                          </a:solidFill>
                          <a:effectLst/>
                          <a:latin typeface="Arial mt"/>
                        </a:rPr>
                        <a:t>Employee Leave Payments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1333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300,000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300,000</a:t>
                      </a:r>
                    </a:p>
                  </a:txBody>
                  <a:tcPr marL="0" marR="0" marT="0" marB="0" anchor="b">
                    <a:lnL>
                      <a:noFill/>
                    </a:lnL>
                    <a:lnR>
                      <a:noFill/>
                    </a:lnR>
                    <a:lnT>
                      <a:noFill/>
                    </a:lnT>
                    <a:lnB>
                      <a:noFill/>
                    </a:lnB>
                  </a:tcPr>
                </a:tc>
                <a:extLst>
                  <a:ext uri="{0D108BD9-81ED-4DB2-BD59-A6C34878D82A}">
                    <a16:rowId xmlns:a16="http://schemas.microsoft.com/office/drawing/2014/main" val="2206157216"/>
                  </a:ext>
                </a:extLst>
              </a:tr>
              <a:tr h="173426">
                <a:tc gridSpan="3">
                  <a:txBody>
                    <a:bodyPr/>
                    <a:lstStyle/>
                    <a:p>
                      <a:pPr algn="l" fontAlgn="b"/>
                      <a:r>
                        <a:rPr lang="en-US" sz="1400" b="0" i="0" u="none" strike="noStrike" dirty="0">
                          <a:solidFill>
                            <a:srgbClr val="000000"/>
                          </a:solidFill>
                          <a:effectLst/>
                          <a:latin typeface="Arial mt"/>
                        </a:rPr>
                        <a:t>Certification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1334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6,000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6,000</a:t>
                      </a:r>
                    </a:p>
                  </a:txBody>
                  <a:tcPr marL="0" marR="0" marT="0" marB="0" anchor="b">
                    <a:lnL>
                      <a:noFill/>
                    </a:lnL>
                    <a:lnR>
                      <a:noFill/>
                    </a:lnR>
                    <a:lnT>
                      <a:noFill/>
                    </a:lnT>
                    <a:lnB>
                      <a:noFill/>
                    </a:lnB>
                  </a:tcPr>
                </a:tc>
                <a:extLst>
                  <a:ext uri="{0D108BD9-81ED-4DB2-BD59-A6C34878D82A}">
                    <a16:rowId xmlns:a16="http://schemas.microsoft.com/office/drawing/2014/main" val="201867727"/>
                  </a:ext>
                </a:extLst>
              </a:tr>
              <a:tr h="173426">
                <a:tc gridSpan="3">
                  <a:txBody>
                    <a:bodyPr/>
                    <a:lstStyle/>
                    <a:p>
                      <a:pPr algn="l" fontAlgn="b"/>
                      <a:r>
                        <a:rPr lang="en-US" sz="1400" b="0" i="0" u="none" strike="noStrike" dirty="0" err="1">
                          <a:solidFill>
                            <a:srgbClr val="000000"/>
                          </a:solidFill>
                          <a:effectLst/>
                          <a:latin typeface="Arial mt"/>
                        </a:rPr>
                        <a:t>Equip'd</a:t>
                      </a:r>
                      <a:r>
                        <a:rPr lang="en-US" sz="1400" b="0" i="0" u="none" strike="noStrike" dirty="0">
                          <a:solidFill>
                            <a:srgbClr val="000000"/>
                          </a:solidFill>
                          <a:effectLst/>
                          <a:latin typeface="Arial mt"/>
                        </a:rPr>
                        <a:t> Stipends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1335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15,405</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313133082"/>
                  </a:ext>
                </a:extLst>
              </a:tr>
              <a:tr h="173426">
                <a:tc gridSpan="3">
                  <a:txBody>
                    <a:bodyPr/>
                    <a:lstStyle/>
                    <a:p>
                      <a:pPr algn="l" fontAlgn="b"/>
                      <a:r>
                        <a:rPr lang="en-US" sz="1400" b="0" i="0" u="none" strike="noStrike" dirty="0">
                          <a:solidFill>
                            <a:srgbClr val="000000"/>
                          </a:solidFill>
                          <a:effectLst/>
                          <a:latin typeface="Arial mt"/>
                        </a:rPr>
                        <a:t>District Expenses-Recruitment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400" b="0" i="0" u="none" strike="noStrike" dirty="0" smtClean="0">
                          <a:solidFill>
                            <a:srgbClr val="000000"/>
                          </a:solidFill>
                          <a:effectLst/>
                          <a:latin typeface="Arial mt"/>
                        </a:rPr>
                        <a:t>       1336</a:t>
                      </a:r>
                      <a:endParaRPr lang="en-US" sz="1100" b="0" i="0" u="none" strike="noStrike" dirty="0">
                        <a:effectLst/>
                        <a:latin typeface="Arial" panose="020B0604020202020204" pitchFamily="34" charset="0"/>
                      </a:endParaRPr>
                    </a:p>
                  </a:txBody>
                  <a:tcPr marL="0" marR="0" marT="0" marB="0">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25,000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25,000</a:t>
                      </a:r>
                    </a:p>
                  </a:txBody>
                  <a:tcPr marL="0" marR="0" marT="0" marB="0" anchor="b">
                    <a:lnL>
                      <a:noFill/>
                    </a:lnL>
                    <a:lnR>
                      <a:noFill/>
                    </a:lnR>
                    <a:lnT>
                      <a:noFill/>
                    </a:lnT>
                    <a:lnB>
                      <a:noFill/>
                    </a:lnB>
                  </a:tcPr>
                </a:tc>
                <a:extLst>
                  <a:ext uri="{0D108BD9-81ED-4DB2-BD59-A6C34878D82A}">
                    <a16:rowId xmlns:a16="http://schemas.microsoft.com/office/drawing/2014/main" val="1162344867"/>
                  </a:ext>
                </a:extLst>
              </a:tr>
              <a:tr h="173426">
                <a:tc gridSpan="3">
                  <a:txBody>
                    <a:bodyPr/>
                    <a:lstStyle/>
                    <a:p>
                      <a:pPr algn="l" fontAlgn="b"/>
                      <a:r>
                        <a:rPr lang="en-US" sz="1400" b="0" i="0" u="none" strike="noStrike">
                          <a:solidFill>
                            <a:srgbClr val="000000"/>
                          </a:solidFill>
                          <a:effectLst/>
                          <a:latin typeface="Arial mt"/>
                        </a:rPr>
                        <a:t>ESOL Training</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1337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20,000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20,000</a:t>
                      </a:r>
                    </a:p>
                  </a:txBody>
                  <a:tcPr marL="0" marR="0" marT="0" marB="0" anchor="b">
                    <a:lnL>
                      <a:noFill/>
                    </a:lnL>
                    <a:lnR>
                      <a:noFill/>
                    </a:lnR>
                    <a:lnT>
                      <a:noFill/>
                    </a:lnT>
                    <a:lnB>
                      <a:noFill/>
                    </a:lnB>
                  </a:tcPr>
                </a:tc>
                <a:extLst>
                  <a:ext uri="{0D108BD9-81ED-4DB2-BD59-A6C34878D82A}">
                    <a16:rowId xmlns:a16="http://schemas.microsoft.com/office/drawing/2014/main" val="3565408984"/>
                  </a:ext>
                </a:extLst>
              </a:tr>
              <a:tr h="173426">
                <a:tc gridSpan="3">
                  <a:txBody>
                    <a:bodyPr/>
                    <a:lstStyle/>
                    <a:p>
                      <a:pPr algn="l" fontAlgn="b"/>
                      <a:r>
                        <a:rPr lang="en-US" sz="1400" b="0" i="0" u="none" strike="noStrike">
                          <a:solidFill>
                            <a:srgbClr val="000000"/>
                          </a:solidFill>
                          <a:effectLst/>
                          <a:latin typeface="Arial mt"/>
                        </a:rPr>
                        <a:t>Dual Enrollment Textbooks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1338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25,850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26,682</a:t>
                      </a:r>
                    </a:p>
                  </a:txBody>
                  <a:tcPr marL="0" marR="0" marT="0" marB="0" anchor="b">
                    <a:lnL>
                      <a:noFill/>
                    </a:lnL>
                    <a:lnR>
                      <a:noFill/>
                    </a:lnR>
                    <a:lnT>
                      <a:noFill/>
                    </a:lnT>
                    <a:lnB>
                      <a:noFill/>
                    </a:lnB>
                  </a:tcPr>
                </a:tc>
                <a:extLst>
                  <a:ext uri="{0D108BD9-81ED-4DB2-BD59-A6C34878D82A}">
                    <a16:rowId xmlns:a16="http://schemas.microsoft.com/office/drawing/2014/main" val="3122752616"/>
                  </a:ext>
                </a:extLst>
              </a:tr>
              <a:tr h="173426">
                <a:tc gridSpan="3">
                  <a:txBody>
                    <a:bodyPr/>
                    <a:lstStyle/>
                    <a:p>
                      <a:pPr algn="l" fontAlgn="b"/>
                      <a:r>
                        <a:rPr lang="en-US" sz="1400" b="0" i="0" u="none" strike="noStrike">
                          <a:solidFill>
                            <a:srgbClr val="000000"/>
                          </a:solidFill>
                          <a:effectLst/>
                          <a:latin typeface="Arial mt"/>
                        </a:rPr>
                        <a:t>Reading Endorsement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1339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50,000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50,000</a:t>
                      </a:r>
                    </a:p>
                  </a:txBody>
                  <a:tcPr marL="0" marR="0" marT="0" marB="0" anchor="b">
                    <a:lnL>
                      <a:noFill/>
                    </a:lnL>
                    <a:lnR>
                      <a:noFill/>
                    </a:lnR>
                    <a:lnT>
                      <a:noFill/>
                    </a:lnT>
                    <a:lnB>
                      <a:noFill/>
                    </a:lnB>
                  </a:tcPr>
                </a:tc>
                <a:extLst>
                  <a:ext uri="{0D108BD9-81ED-4DB2-BD59-A6C34878D82A}">
                    <a16:rowId xmlns:a16="http://schemas.microsoft.com/office/drawing/2014/main" val="725530911"/>
                  </a:ext>
                </a:extLst>
              </a:tr>
              <a:tr h="173426">
                <a:tc gridSpan="3">
                  <a:txBody>
                    <a:bodyPr/>
                    <a:lstStyle/>
                    <a:p>
                      <a:pPr algn="l" fontAlgn="b"/>
                      <a:r>
                        <a:rPr lang="en-US" sz="1400" b="0" i="0" u="none" strike="noStrike">
                          <a:solidFill>
                            <a:srgbClr val="000000"/>
                          </a:solidFill>
                          <a:effectLst/>
                          <a:latin typeface="Arial mt"/>
                        </a:rPr>
                        <a:t>OMS Facility Usage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1340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2,000</a:t>
                      </a:r>
                    </a:p>
                  </a:txBody>
                  <a:tcPr marL="0" marR="0" marT="0" marB="0" anchor="b">
                    <a:lnL>
                      <a:noFill/>
                    </a:lnL>
                    <a:lnR>
                      <a:noFill/>
                    </a:lnR>
                    <a:lnT>
                      <a:noFill/>
                    </a:lnT>
                    <a:lnB>
                      <a:noFill/>
                    </a:lnB>
                  </a:tcPr>
                </a:tc>
                <a:extLst>
                  <a:ext uri="{0D108BD9-81ED-4DB2-BD59-A6C34878D82A}">
                    <a16:rowId xmlns:a16="http://schemas.microsoft.com/office/drawing/2014/main" val="1642238082"/>
                  </a:ext>
                </a:extLst>
              </a:tr>
              <a:tr h="173426">
                <a:tc gridSpan="3">
                  <a:txBody>
                    <a:bodyPr/>
                    <a:lstStyle/>
                    <a:p>
                      <a:pPr algn="l" fontAlgn="b"/>
                      <a:r>
                        <a:rPr lang="en-US" sz="1400" b="0" i="0" u="none" strike="noStrike">
                          <a:solidFill>
                            <a:srgbClr val="000000"/>
                          </a:solidFill>
                          <a:effectLst/>
                          <a:latin typeface="Arial mt"/>
                        </a:rPr>
                        <a:t>Fingerprint Services/Drug Testing</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1342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45,000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35,000</a:t>
                      </a:r>
                    </a:p>
                  </a:txBody>
                  <a:tcPr marL="0" marR="0" marT="0" marB="0" anchor="b">
                    <a:lnL>
                      <a:noFill/>
                    </a:lnL>
                    <a:lnR>
                      <a:noFill/>
                    </a:lnR>
                    <a:lnT>
                      <a:noFill/>
                    </a:lnT>
                    <a:lnB>
                      <a:noFill/>
                    </a:lnB>
                  </a:tcPr>
                </a:tc>
                <a:extLst>
                  <a:ext uri="{0D108BD9-81ED-4DB2-BD59-A6C34878D82A}">
                    <a16:rowId xmlns:a16="http://schemas.microsoft.com/office/drawing/2014/main" val="458954877"/>
                  </a:ext>
                </a:extLst>
              </a:tr>
              <a:tr h="173426">
                <a:tc gridSpan="3">
                  <a:txBody>
                    <a:bodyPr/>
                    <a:lstStyle/>
                    <a:p>
                      <a:pPr algn="l" fontAlgn="b"/>
                      <a:r>
                        <a:rPr lang="en-US" sz="1400" b="0" i="0" u="none" strike="noStrike">
                          <a:solidFill>
                            <a:srgbClr val="000000"/>
                          </a:solidFill>
                          <a:effectLst/>
                          <a:latin typeface="Arial mt"/>
                        </a:rPr>
                        <a:t>Heartland Regional Science Fair</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1346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14,000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3,500</a:t>
                      </a:r>
                    </a:p>
                  </a:txBody>
                  <a:tcPr marL="0" marR="0" marT="0" marB="0" anchor="b">
                    <a:lnL>
                      <a:noFill/>
                    </a:lnL>
                    <a:lnR>
                      <a:noFill/>
                    </a:lnR>
                    <a:lnT>
                      <a:noFill/>
                    </a:lnT>
                    <a:lnB>
                      <a:noFill/>
                    </a:lnB>
                  </a:tcPr>
                </a:tc>
                <a:extLst>
                  <a:ext uri="{0D108BD9-81ED-4DB2-BD59-A6C34878D82A}">
                    <a16:rowId xmlns:a16="http://schemas.microsoft.com/office/drawing/2014/main" val="590937916"/>
                  </a:ext>
                </a:extLst>
              </a:tr>
              <a:tr h="173426">
                <a:tc gridSpan="3">
                  <a:txBody>
                    <a:bodyPr/>
                    <a:lstStyle/>
                    <a:p>
                      <a:pPr algn="l" fontAlgn="b"/>
                      <a:r>
                        <a:rPr lang="en-US" sz="1400" b="0" i="0" u="none" strike="noStrike">
                          <a:solidFill>
                            <a:srgbClr val="000000"/>
                          </a:solidFill>
                          <a:effectLst/>
                          <a:latin typeface="Arial mt"/>
                        </a:rPr>
                        <a:t>Okeechobee Science Fair</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1347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1,000</a:t>
                      </a:r>
                    </a:p>
                  </a:txBody>
                  <a:tcPr marL="0" marR="0" marT="0" marB="0" anchor="b">
                    <a:lnL>
                      <a:noFill/>
                    </a:lnL>
                    <a:lnR>
                      <a:noFill/>
                    </a:lnR>
                    <a:lnT>
                      <a:noFill/>
                    </a:lnT>
                    <a:lnB>
                      <a:noFill/>
                    </a:lnB>
                  </a:tcPr>
                </a:tc>
                <a:extLst>
                  <a:ext uri="{0D108BD9-81ED-4DB2-BD59-A6C34878D82A}">
                    <a16:rowId xmlns:a16="http://schemas.microsoft.com/office/drawing/2014/main" val="1583139256"/>
                  </a:ext>
                </a:extLst>
              </a:tr>
              <a:tr h="173426">
                <a:tc gridSpan="3">
                  <a:txBody>
                    <a:bodyPr/>
                    <a:lstStyle/>
                    <a:p>
                      <a:pPr algn="l" fontAlgn="b"/>
                      <a:r>
                        <a:rPr lang="en-US" sz="1400" b="0" i="0" u="none" strike="noStrike">
                          <a:solidFill>
                            <a:srgbClr val="000000"/>
                          </a:solidFill>
                          <a:effectLst/>
                          <a:latin typeface="Arial mt"/>
                        </a:rPr>
                        <a:t>PERT Testing</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1348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2,500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2,500</a:t>
                      </a:r>
                    </a:p>
                  </a:txBody>
                  <a:tcPr marL="0" marR="0" marT="0" marB="0" anchor="b">
                    <a:lnL>
                      <a:noFill/>
                    </a:lnL>
                    <a:lnR>
                      <a:noFill/>
                    </a:lnR>
                    <a:lnT>
                      <a:noFill/>
                    </a:lnT>
                    <a:lnB>
                      <a:noFill/>
                    </a:lnB>
                  </a:tcPr>
                </a:tc>
                <a:extLst>
                  <a:ext uri="{0D108BD9-81ED-4DB2-BD59-A6C34878D82A}">
                    <a16:rowId xmlns:a16="http://schemas.microsoft.com/office/drawing/2014/main" val="3880297189"/>
                  </a:ext>
                </a:extLst>
              </a:tr>
              <a:tr h="173426">
                <a:tc gridSpan="3">
                  <a:txBody>
                    <a:bodyPr/>
                    <a:lstStyle/>
                    <a:p>
                      <a:pPr algn="l" fontAlgn="b"/>
                      <a:r>
                        <a:rPr lang="en-US" sz="1400" b="0" i="0" u="none" strike="noStrike">
                          <a:solidFill>
                            <a:srgbClr val="000000"/>
                          </a:solidFill>
                          <a:effectLst/>
                          <a:latin typeface="Arial mt"/>
                        </a:rPr>
                        <a:t>Teachers Classroom Supply Assistance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1349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120,833</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120,652</a:t>
                      </a:r>
                    </a:p>
                  </a:txBody>
                  <a:tcPr marL="0" marR="0" marT="0" marB="0" anchor="b">
                    <a:lnL>
                      <a:noFill/>
                    </a:lnL>
                    <a:lnR>
                      <a:noFill/>
                    </a:lnR>
                    <a:lnT>
                      <a:noFill/>
                    </a:lnT>
                    <a:lnB>
                      <a:noFill/>
                    </a:lnB>
                  </a:tcPr>
                </a:tc>
                <a:extLst>
                  <a:ext uri="{0D108BD9-81ED-4DB2-BD59-A6C34878D82A}">
                    <a16:rowId xmlns:a16="http://schemas.microsoft.com/office/drawing/2014/main" val="2103350467"/>
                  </a:ext>
                </a:extLst>
              </a:tr>
              <a:tr h="173426">
                <a:tc gridSpan="3">
                  <a:txBody>
                    <a:bodyPr/>
                    <a:lstStyle/>
                    <a:p>
                      <a:pPr algn="l" fontAlgn="b"/>
                      <a:r>
                        <a:rPr lang="en-US" sz="1400" b="0" i="0" u="none" strike="noStrike">
                          <a:solidFill>
                            <a:srgbClr val="000000"/>
                          </a:solidFill>
                          <a:effectLst/>
                          <a:latin typeface="Arial mt"/>
                        </a:rPr>
                        <a:t>VPK Wraparound</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1350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187,000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217,500</a:t>
                      </a:r>
                    </a:p>
                  </a:txBody>
                  <a:tcPr marL="0" marR="0" marT="0" marB="0" anchor="b">
                    <a:lnL>
                      <a:noFill/>
                    </a:lnL>
                    <a:lnR>
                      <a:noFill/>
                    </a:lnR>
                    <a:lnT>
                      <a:noFill/>
                    </a:lnT>
                    <a:lnB>
                      <a:noFill/>
                    </a:lnB>
                  </a:tcPr>
                </a:tc>
                <a:extLst>
                  <a:ext uri="{0D108BD9-81ED-4DB2-BD59-A6C34878D82A}">
                    <a16:rowId xmlns:a16="http://schemas.microsoft.com/office/drawing/2014/main" val="2555236513"/>
                  </a:ext>
                </a:extLst>
              </a:tr>
              <a:tr h="173426">
                <a:tc>
                  <a:txBody>
                    <a:bodyPr/>
                    <a:lstStyle/>
                    <a:p>
                      <a:pPr algn="l" fontAlgn="b"/>
                      <a:r>
                        <a:rPr lang="en-US" sz="1400" b="0" i="0" u="none" strike="noStrike">
                          <a:solidFill>
                            <a:srgbClr val="000000"/>
                          </a:solidFill>
                          <a:effectLst/>
                          <a:latin typeface="Arial mt"/>
                        </a:rPr>
                        <a:t>VPK</a:t>
                      </a:r>
                    </a:p>
                  </a:txBody>
                  <a:tcPr marL="0" marR="0" marT="0" marB="0" anchor="b">
                    <a:lnL>
                      <a:noFill/>
                    </a:lnL>
                    <a:lnR>
                      <a:noFill/>
                    </a:lnR>
                    <a:lnT>
                      <a:noFill/>
                    </a:lnT>
                    <a:lnB>
                      <a:noFill/>
                    </a:lnB>
                  </a:tcPr>
                </a:tc>
                <a:tc gridSpan="2">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1351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281,000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292,500</a:t>
                      </a:r>
                    </a:p>
                  </a:txBody>
                  <a:tcPr marL="0" marR="0" marT="0" marB="0" anchor="b">
                    <a:lnL>
                      <a:noFill/>
                    </a:lnL>
                    <a:lnR>
                      <a:noFill/>
                    </a:lnR>
                    <a:lnT>
                      <a:noFill/>
                    </a:lnT>
                    <a:lnB>
                      <a:noFill/>
                    </a:lnB>
                  </a:tcPr>
                </a:tc>
                <a:extLst>
                  <a:ext uri="{0D108BD9-81ED-4DB2-BD59-A6C34878D82A}">
                    <a16:rowId xmlns:a16="http://schemas.microsoft.com/office/drawing/2014/main" val="2428020804"/>
                  </a:ext>
                </a:extLst>
              </a:tr>
              <a:tr h="173426">
                <a:tc gridSpan="3">
                  <a:txBody>
                    <a:bodyPr/>
                    <a:lstStyle/>
                    <a:p>
                      <a:pPr algn="l" fontAlgn="b"/>
                      <a:r>
                        <a:rPr lang="en-US" sz="1400" b="0" i="0" u="none" strike="noStrike">
                          <a:solidFill>
                            <a:srgbClr val="000000"/>
                          </a:solidFill>
                          <a:effectLst/>
                          <a:latin typeface="Arial mt"/>
                        </a:rPr>
                        <a:t>Summer School Supplies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1352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5,000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6,000</a:t>
                      </a:r>
                    </a:p>
                  </a:txBody>
                  <a:tcPr marL="0" marR="0" marT="0" marB="0" anchor="b">
                    <a:lnL>
                      <a:noFill/>
                    </a:lnL>
                    <a:lnR>
                      <a:noFill/>
                    </a:lnR>
                    <a:lnT>
                      <a:noFill/>
                    </a:lnT>
                    <a:lnB>
                      <a:noFill/>
                    </a:lnB>
                  </a:tcPr>
                </a:tc>
                <a:extLst>
                  <a:ext uri="{0D108BD9-81ED-4DB2-BD59-A6C34878D82A}">
                    <a16:rowId xmlns:a16="http://schemas.microsoft.com/office/drawing/2014/main" val="3362190816"/>
                  </a:ext>
                </a:extLst>
              </a:tr>
              <a:tr h="173426">
                <a:tc gridSpan="3">
                  <a:txBody>
                    <a:bodyPr/>
                    <a:lstStyle/>
                    <a:p>
                      <a:pPr algn="l" fontAlgn="b"/>
                      <a:r>
                        <a:rPr lang="en-US" sz="1400" b="0" i="0" u="none" strike="noStrike">
                          <a:solidFill>
                            <a:srgbClr val="000000"/>
                          </a:solidFill>
                          <a:effectLst/>
                          <a:latin typeface="Arial mt"/>
                        </a:rPr>
                        <a:t>Extended Day Care</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1353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125,000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158,000</a:t>
                      </a:r>
                    </a:p>
                  </a:txBody>
                  <a:tcPr marL="0" marR="0" marT="0" marB="0" anchor="b">
                    <a:lnL>
                      <a:noFill/>
                    </a:lnL>
                    <a:lnR>
                      <a:noFill/>
                    </a:lnR>
                    <a:lnT>
                      <a:noFill/>
                    </a:lnT>
                    <a:lnB>
                      <a:noFill/>
                    </a:lnB>
                  </a:tcPr>
                </a:tc>
                <a:extLst>
                  <a:ext uri="{0D108BD9-81ED-4DB2-BD59-A6C34878D82A}">
                    <a16:rowId xmlns:a16="http://schemas.microsoft.com/office/drawing/2014/main" val="1039633375"/>
                  </a:ext>
                </a:extLst>
              </a:tr>
              <a:tr h="173426">
                <a:tc gridSpan="3">
                  <a:txBody>
                    <a:bodyPr/>
                    <a:lstStyle/>
                    <a:p>
                      <a:pPr algn="l" fontAlgn="b"/>
                      <a:r>
                        <a:rPr lang="en-US" sz="1400" b="0" i="0" u="none" strike="noStrike">
                          <a:solidFill>
                            <a:srgbClr val="000000"/>
                          </a:solidFill>
                          <a:effectLst/>
                          <a:latin typeface="Arial mt"/>
                        </a:rPr>
                        <a:t>Day Care School Supplement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1354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10,000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10,000</a:t>
                      </a:r>
                    </a:p>
                  </a:txBody>
                  <a:tcPr marL="0" marR="0" marT="0" marB="0" anchor="b">
                    <a:lnL>
                      <a:noFill/>
                    </a:lnL>
                    <a:lnR>
                      <a:noFill/>
                    </a:lnR>
                    <a:lnT>
                      <a:noFill/>
                    </a:lnT>
                    <a:lnB>
                      <a:noFill/>
                    </a:lnB>
                  </a:tcPr>
                </a:tc>
                <a:extLst>
                  <a:ext uri="{0D108BD9-81ED-4DB2-BD59-A6C34878D82A}">
                    <a16:rowId xmlns:a16="http://schemas.microsoft.com/office/drawing/2014/main" val="2586881369"/>
                  </a:ext>
                </a:extLst>
              </a:tr>
              <a:tr h="173426">
                <a:tc gridSpan="3">
                  <a:txBody>
                    <a:bodyPr/>
                    <a:lstStyle/>
                    <a:p>
                      <a:pPr algn="l" fontAlgn="b"/>
                      <a:r>
                        <a:rPr lang="en-US" sz="1400" b="0" i="0" u="none" strike="noStrike">
                          <a:solidFill>
                            <a:srgbClr val="000000"/>
                          </a:solidFill>
                          <a:effectLst/>
                          <a:latin typeface="Arial mt"/>
                        </a:rPr>
                        <a:t>Donation</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1355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1,250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1439818255"/>
                  </a:ext>
                </a:extLst>
              </a:tr>
              <a:tr h="173426">
                <a:tc gridSpan="3">
                  <a:txBody>
                    <a:bodyPr/>
                    <a:lstStyle/>
                    <a:p>
                      <a:pPr algn="l" fontAlgn="b"/>
                      <a:r>
                        <a:rPr lang="en-US" sz="1400" b="0" i="0" u="none" strike="noStrike">
                          <a:solidFill>
                            <a:srgbClr val="000000"/>
                          </a:solidFill>
                          <a:effectLst/>
                          <a:latin typeface="Arial mt"/>
                        </a:rPr>
                        <a:t>AVID - District</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1359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43,750</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43,750</a:t>
                      </a:r>
                    </a:p>
                  </a:txBody>
                  <a:tcPr marL="0" marR="0" marT="0" marB="0" anchor="b">
                    <a:lnL>
                      <a:noFill/>
                    </a:lnL>
                    <a:lnR>
                      <a:noFill/>
                    </a:lnR>
                    <a:lnT>
                      <a:noFill/>
                    </a:lnT>
                    <a:lnB>
                      <a:noFill/>
                    </a:lnB>
                  </a:tcPr>
                </a:tc>
                <a:extLst>
                  <a:ext uri="{0D108BD9-81ED-4DB2-BD59-A6C34878D82A}">
                    <a16:rowId xmlns:a16="http://schemas.microsoft.com/office/drawing/2014/main" val="2782769026"/>
                  </a:ext>
                </a:extLst>
              </a:tr>
              <a:tr h="173426">
                <a:tc gridSpan="3">
                  <a:txBody>
                    <a:bodyPr/>
                    <a:lstStyle/>
                    <a:p>
                      <a:pPr algn="l" fontAlgn="b"/>
                      <a:r>
                        <a:rPr lang="en-US" sz="1400" b="0" i="0" u="none" strike="noStrike">
                          <a:solidFill>
                            <a:srgbClr val="000000"/>
                          </a:solidFill>
                          <a:effectLst/>
                          <a:latin typeface="Arial mt"/>
                        </a:rPr>
                        <a:t>Shared Services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r" fontAlgn="b"/>
                      <a:r>
                        <a:rPr lang="en-US" sz="1400" b="0" i="0" u="none" strike="noStrike">
                          <a:solidFill>
                            <a:srgbClr val="000000"/>
                          </a:solidFill>
                          <a:effectLst/>
                          <a:latin typeface="Arial mt"/>
                        </a:rPr>
                        <a:t>1361 </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solidFill>
                            <a:srgbClr val="000000"/>
                          </a:solidFill>
                          <a:effectLst/>
                          <a:latin typeface="Arial mt"/>
                        </a:rPr>
                        <a:t>55,617</a:t>
                      </a:r>
                    </a:p>
                  </a:txBody>
                  <a:tcPr marL="0" marR="0" marT="0" marB="0" anchor="b">
                    <a:lnL>
                      <a:noFill/>
                    </a:lnL>
                    <a:lnR>
                      <a:noFill/>
                    </a:lnR>
                    <a:lnT>
                      <a:noFill/>
                    </a:lnT>
                    <a:lnB>
                      <a:noFill/>
                    </a:lnB>
                  </a:tcPr>
                </a:tc>
                <a:tc>
                  <a:txBody>
                    <a:bodyPr/>
                    <a:lstStyle/>
                    <a:p>
                      <a:pPr algn="l" fontAlgn="b"/>
                      <a:endParaRPr lang="en-US" sz="14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dirty="0">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781842183"/>
                  </a:ext>
                </a:extLst>
              </a:tr>
            </a:tbl>
          </a:graphicData>
        </a:graphic>
      </p:graphicFrame>
      <p:sp>
        <p:nvSpPr>
          <p:cNvPr id="9" name="Rectangle 8">
            <a:extLst>
              <a:ext uri="{FF2B5EF4-FFF2-40B4-BE49-F238E27FC236}">
                <a16:creationId xmlns:a16="http://schemas.microsoft.com/office/drawing/2014/main" id="{00000000-0008-0000-0000-000002000000}"/>
              </a:ext>
            </a:extLst>
          </p:cNvPr>
          <p:cNvSpPr/>
          <p:nvPr/>
        </p:nvSpPr>
        <p:spPr>
          <a:xfrm rot="19810649">
            <a:off x="3136397" y="1489197"/>
            <a:ext cx="250875" cy="1948645"/>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
        <p:nvSpPr>
          <p:cNvPr id="10" name="Rectangle 9">
            <a:extLst>
              <a:ext uri="{FF2B5EF4-FFF2-40B4-BE49-F238E27FC236}">
                <a16:creationId xmlns:a16="http://schemas.microsoft.com/office/drawing/2014/main" id="{00000000-0008-0000-0000-000003000000}"/>
              </a:ext>
            </a:extLst>
          </p:cNvPr>
          <p:cNvSpPr/>
          <p:nvPr/>
        </p:nvSpPr>
        <p:spPr>
          <a:xfrm rot="20508574">
            <a:off x="4422489" y="2919636"/>
            <a:ext cx="250875" cy="1948645"/>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3702543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600200" y="228600"/>
            <a:ext cx="6019802" cy="914402"/>
          </a:xfrm>
          <a:solidFill>
            <a:schemeClr val="accent1">
              <a:lumMod val="40000"/>
              <a:lumOff val="60000"/>
            </a:schemeClr>
          </a:solidFill>
        </p:spPr>
        <p:txBody>
          <a:bodyPr/>
          <a:lstStyle/>
          <a:p>
            <a:r>
              <a:rPr lang="en-US" b="1" dirty="0" smtClean="0"/>
              <a:t>Appropriations</a:t>
            </a:r>
            <a:endParaRPr lang="en-US" b="1" dirty="0"/>
          </a:p>
        </p:txBody>
      </p:sp>
      <p:sp>
        <p:nvSpPr>
          <p:cNvPr id="4" name="Slide Number Placeholder 3"/>
          <p:cNvSpPr>
            <a:spLocks noGrp="1"/>
          </p:cNvSpPr>
          <p:nvPr>
            <p:ph type="sldNum" sz="quarter" idx="12"/>
          </p:nvPr>
        </p:nvSpPr>
        <p:spPr/>
        <p:txBody>
          <a:bodyPr/>
          <a:lstStyle/>
          <a:p>
            <a:fld id="{BCBB8309-81F0-49F3-8F31-B3D6AE6D5F5A}" type="slidenum">
              <a:rPr lang="en-US" smtClean="0"/>
              <a:t>16</a:t>
            </a:fld>
            <a:endParaRPr lang="en-US" dirty="0"/>
          </a:p>
        </p:txBody>
      </p:sp>
      <p:sp>
        <p:nvSpPr>
          <p:cNvPr id="7" name="Rectangle 6"/>
          <p:cNvSpPr/>
          <p:nvPr/>
        </p:nvSpPr>
        <p:spPr>
          <a:xfrm rot="19810649">
            <a:off x="3589279" y="1961706"/>
            <a:ext cx="184150" cy="1595438"/>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
        <p:nvSpPr>
          <p:cNvPr id="8" name="Rectangle 7"/>
          <p:cNvSpPr/>
          <p:nvPr/>
        </p:nvSpPr>
        <p:spPr>
          <a:xfrm rot="20508574">
            <a:off x="4906904" y="2158556"/>
            <a:ext cx="184150" cy="1595438"/>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354689401"/>
              </p:ext>
            </p:extLst>
          </p:nvPr>
        </p:nvGraphicFramePr>
        <p:xfrm>
          <a:off x="547676" y="1164275"/>
          <a:ext cx="8229600" cy="4666035"/>
        </p:xfrm>
        <a:graphic>
          <a:graphicData uri="http://schemas.openxmlformats.org/drawingml/2006/table">
            <a:tbl>
              <a:tblPr/>
              <a:tblGrid>
                <a:gridCol w="2590800">
                  <a:extLst>
                    <a:ext uri="{9D8B030D-6E8A-4147-A177-3AD203B41FA5}">
                      <a16:colId xmlns:a16="http://schemas.microsoft.com/office/drawing/2014/main" val="1473461915"/>
                    </a:ext>
                  </a:extLst>
                </a:gridCol>
                <a:gridCol w="947280">
                  <a:extLst>
                    <a:ext uri="{9D8B030D-6E8A-4147-A177-3AD203B41FA5}">
                      <a16:colId xmlns:a16="http://schemas.microsoft.com/office/drawing/2014/main" val="2592716310"/>
                    </a:ext>
                  </a:extLst>
                </a:gridCol>
                <a:gridCol w="1095844">
                  <a:extLst>
                    <a:ext uri="{9D8B030D-6E8A-4147-A177-3AD203B41FA5}">
                      <a16:colId xmlns:a16="http://schemas.microsoft.com/office/drawing/2014/main" val="1107343197"/>
                    </a:ext>
                  </a:extLst>
                </a:gridCol>
                <a:gridCol w="718556">
                  <a:extLst>
                    <a:ext uri="{9D8B030D-6E8A-4147-A177-3AD203B41FA5}">
                      <a16:colId xmlns:a16="http://schemas.microsoft.com/office/drawing/2014/main" val="3780899587"/>
                    </a:ext>
                  </a:extLst>
                </a:gridCol>
                <a:gridCol w="1321920">
                  <a:extLst>
                    <a:ext uri="{9D8B030D-6E8A-4147-A177-3AD203B41FA5}">
                      <a16:colId xmlns:a16="http://schemas.microsoft.com/office/drawing/2014/main" val="557920799"/>
                    </a:ext>
                  </a:extLst>
                </a:gridCol>
                <a:gridCol w="220320">
                  <a:extLst>
                    <a:ext uri="{9D8B030D-6E8A-4147-A177-3AD203B41FA5}">
                      <a16:colId xmlns:a16="http://schemas.microsoft.com/office/drawing/2014/main" val="4132276480"/>
                    </a:ext>
                  </a:extLst>
                </a:gridCol>
                <a:gridCol w="1334880">
                  <a:extLst>
                    <a:ext uri="{9D8B030D-6E8A-4147-A177-3AD203B41FA5}">
                      <a16:colId xmlns:a16="http://schemas.microsoft.com/office/drawing/2014/main" val="3223990288"/>
                    </a:ext>
                  </a:extLst>
                </a:gridCol>
              </a:tblGrid>
              <a:tr h="246045">
                <a:tc>
                  <a:txBody>
                    <a:bodyPr/>
                    <a:lstStyle/>
                    <a:p>
                      <a:pPr algn="l" fontAlgn="b"/>
                      <a:endParaRPr lang="en-US" sz="1100" b="0" i="0" u="none" strike="noStrike">
                        <a:solidFill>
                          <a:srgbClr val="000000"/>
                        </a:solidFill>
                        <a:effectLst/>
                        <a:latin typeface="Courier"/>
                      </a:endParaRPr>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effectLst/>
                          <a:latin typeface="Arial MT"/>
                        </a:rPr>
                        <a:t>2021-22</a:t>
                      </a:r>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effectLst/>
                          <a:latin typeface="Arial MT"/>
                        </a:rPr>
                        <a:t>2022-23</a:t>
                      </a:r>
                    </a:p>
                  </a:txBody>
                  <a:tcPr marL="0" marR="0" marT="0" marB="0" anchor="b">
                    <a:lnL>
                      <a:noFill/>
                    </a:lnL>
                    <a:lnR>
                      <a:noFill/>
                    </a:lnR>
                    <a:lnT>
                      <a:noFill/>
                    </a:lnT>
                    <a:lnB>
                      <a:noFill/>
                    </a:lnB>
                  </a:tcPr>
                </a:tc>
                <a:extLst>
                  <a:ext uri="{0D108BD9-81ED-4DB2-BD59-A6C34878D82A}">
                    <a16:rowId xmlns:a16="http://schemas.microsoft.com/office/drawing/2014/main" val="2280702568"/>
                  </a:ext>
                </a:extLst>
              </a:tr>
              <a:tr h="246045">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600" b="1" i="0" u="none" strike="noStrike" dirty="0">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effectLst/>
                          <a:latin typeface="Arial MT"/>
                        </a:rPr>
                        <a:t>AS AMENDED</a:t>
                      </a:r>
                    </a:p>
                  </a:txBody>
                  <a:tcPr marL="0" marR="0" marT="0" marB="0" anchor="b">
                    <a:lnL>
                      <a:noFill/>
                    </a:lnL>
                    <a:lnR>
                      <a:noFill/>
                    </a:lnR>
                    <a:lnT>
                      <a:noFill/>
                    </a:lnT>
                    <a:lnB>
                      <a:noFill/>
                    </a:lnB>
                  </a:tcPr>
                </a:tc>
                <a:tc>
                  <a:txBody>
                    <a:bodyPr/>
                    <a:lstStyle/>
                    <a:p>
                      <a:pPr algn="ct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solidFill>
                            <a:srgbClr val="000000"/>
                          </a:solidFill>
                          <a:effectLst/>
                          <a:latin typeface="Arial MT"/>
                        </a:rPr>
                        <a:t>PROPOSED</a:t>
                      </a:r>
                    </a:p>
                  </a:txBody>
                  <a:tcPr marL="0" marR="0" marT="0" marB="0" anchor="b">
                    <a:lnL>
                      <a:noFill/>
                    </a:lnL>
                    <a:lnR>
                      <a:noFill/>
                    </a:lnR>
                    <a:lnT>
                      <a:noFill/>
                    </a:lnT>
                    <a:lnB>
                      <a:noFill/>
                    </a:lnB>
                  </a:tcPr>
                </a:tc>
                <a:extLst>
                  <a:ext uri="{0D108BD9-81ED-4DB2-BD59-A6C34878D82A}">
                    <a16:rowId xmlns:a16="http://schemas.microsoft.com/office/drawing/2014/main" val="3096556170"/>
                  </a:ext>
                </a:extLst>
              </a:tr>
              <a:tr h="422308">
                <a:tc>
                  <a:txBody>
                    <a:bodyPr/>
                    <a:lstStyle/>
                    <a:p>
                      <a:pPr algn="l" fontAlgn="b"/>
                      <a:r>
                        <a:rPr lang="en-US" sz="1600" b="1" i="0" u="none" strike="noStrike" dirty="0">
                          <a:solidFill>
                            <a:srgbClr val="000000"/>
                          </a:solidFill>
                          <a:effectLst/>
                          <a:latin typeface="Arial MT"/>
                        </a:rPr>
                        <a:t>LOCAL AND STATE PROJECTS:</a:t>
                      </a:r>
                    </a:p>
                  </a:txBody>
                  <a:tcPr marL="0" marR="0" marT="0" marB="0" anchor="b">
                    <a:lnL>
                      <a:noFill/>
                    </a:lnL>
                    <a:lnR>
                      <a:noFill/>
                    </a:lnR>
                    <a:lnT>
                      <a:noFill/>
                    </a:lnT>
                    <a:lnB>
                      <a:noFill/>
                    </a:lnB>
                  </a:tcPr>
                </a:tc>
                <a:tc>
                  <a:txBody>
                    <a:bodyPr/>
                    <a:lstStyle/>
                    <a:p>
                      <a:pPr algn="l" fontAlgn="b"/>
                      <a:endParaRPr lang="en-US" sz="1100" b="0" i="0" u="none" strike="noStrike" dirty="0">
                        <a:effectLst/>
                        <a:latin typeface="Arial" panose="020B0604020202020204" pitchFamily="34" charset="0"/>
                      </a:endParaRPr>
                    </a:p>
                  </a:txBody>
                  <a:tcPr marL="0" marR="0" marT="0" marB="0">
                    <a:lnL>
                      <a:noFill/>
                    </a:lnL>
                    <a:lnR>
                      <a:noFill/>
                    </a:lnR>
                    <a:lnT>
                      <a:noFill/>
                    </a:lnT>
                    <a:lnB>
                      <a:noFill/>
                    </a:lnB>
                  </a:tcPr>
                </a:tc>
                <a:tc>
                  <a:txBody>
                    <a:bodyPr/>
                    <a:lstStyle/>
                    <a:p>
                      <a:pPr algn="r" fontAlgn="b"/>
                      <a:r>
                        <a:rPr lang="en-US" sz="1600" b="1" i="0" u="none" strike="noStrike" dirty="0">
                          <a:solidFill>
                            <a:srgbClr val="000000"/>
                          </a:solidFill>
                          <a:effectLst/>
                          <a:latin typeface="Arial MT"/>
                        </a:rPr>
                        <a:t>PROJECT</a:t>
                      </a:r>
                    </a:p>
                  </a:txBody>
                  <a:tcPr marL="0" marR="0" marT="0" marB="0" anchor="b">
                    <a:lnL>
                      <a:noFill/>
                    </a:lnL>
                    <a:lnR>
                      <a:noFill/>
                    </a:lnR>
                    <a:lnT>
                      <a:noFill/>
                    </a:lnT>
                    <a:lnB>
                      <a:noFill/>
                    </a:lnB>
                  </a:tcPr>
                </a:tc>
                <a:tc>
                  <a:txBody>
                    <a:bodyPr/>
                    <a:lstStyle/>
                    <a:p>
                      <a:pPr algn="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ct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600" b="1" i="0" u="none" strike="noStrike">
                        <a:solidFill>
                          <a:srgbClr val="000000"/>
                        </a:solidFill>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752709701"/>
                  </a:ext>
                </a:extLst>
              </a:tr>
              <a:tr h="246045">
                <a:tc gridSpan="2">
                  <a:txBody>
                    <a:bodyPr/>
                    <a:lstStyle/>
                    <a:p>
                      <a:pPr algn="l" fontAlgn="b"/>
                      <a:r>
                        <a:rPr lang="en-US" sz="1600" b="0" i="0" u="none" strike="noStrike">
                          <a:solidFill>
                            <a:srgbClr val="000000"/>
                          </a:solidFill>
                          <a:effectLst/>
                          <a:latin typeface="Arial mt"/>
                        </a:rPr>
                        <a:t>Positive Empowerment Prog</a:t>
                      </a:r>
                    </a:p>
                  </a:txBody>
                  <a:tcPr marL="0" marR="0" marT="0" marB="0" anchor="b">
                    <a:lnL>
                      <a:noFill/>
                    </a:lnL>
                    <a:lnR>
                      <a:noFill/>
                    </a:lnR>
                    <a:lnT>
                      <a:noFill/>
                    </a:lnT>
                    <a:lnB>
                      <a:noFill/>
                    </a:lnB>
                  </a:tcPr>
                </a:tc>
                <a:tc hMerge="1">
                  <a:txBody>
                    <a:bodyPr/>
                    <a:lstStyle/>
                    <a:p>
                      <a:endParaRPr lang="en-US"/>
                    </a:p>
                  </a:txBody>
                  <a:tcPr/>
                </a:tc>
                <a:tc>
                  <a:txBody>
                    <a:bodyPr/>
                    <a:lstStyle/>
                    <a:p>
                      <a:pPr algn="l" fontAlgn="b"/>
                      <a:r>
                        <a:rPr lang="en-US" sz="1600" b="0" i="0" u="none" strike="noStrike" dirty="0" smtClean="0">
                          <a:solidFill>
                            <a:srgbClr val="000000"/>
                          </a:solidFill>
                          <a:effectLst/>
                          <a:latin typeface="Arial mt"/>
                        </a:rPr>
                        <a:t>           1364 </a:t>
                      </a:r>
                      <a:endParaRPr lang="en-US" sz="1100" b="0" i="0" u="none" strike="noStrike" dirty="0">
                        <a:effectLst/>
                        <a:latin typeface="Arial" panose="020B0604020202020204" pitchFamily="34" charset="0"/>
                      </a:endParaRPr>
                    </a:p>
                  </a:txBody>
                  <a:tcPr marL="0" marR="0" marT="0" marB="0">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18,455</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3005153896"/>
                  </a:ext>
                </a:extLst>
              </a:tr>
              <a:tr h="246045">
                <a:tc gridSpan="2">
                  <a:txBody>
                    <a:bodyPr/>
                    <a:lstStyle/>
                    <a:p>
                      <a:pPr algn="l" fontAlgn="b"/>
                      <a:r>
                        <a:rPr lang="en-US" sz="1600" b="0" i="0" u="none" strike="noStrike">
                          <a:solidFill>
                            <a:srgbClr val="000000"/>
                          </a:solidFill>
                          <a:effectLst/>
                          <a:latin typeface="Arial mt"/>
                        </a:rPr>
                        <a:t>Community Ed. Park Maint.</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1365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167,642</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175,000</a:t>
                      </a:r>
                    </a:p>
                  </a:txBody>
                  <a:tcPr marL="0" marR="0" marT="0" marB="0" anchor="b">
                    <a:lnL>
                      <a:noFill/>
                    </a:lnL>
                    <a:lnR>
                      <a:noFill/>
                    </a:lnR>
                    <a:lnT>
                      <a:noFill/>
                    </a:lnT>
                    <a:lnB>
                      <a:noFill/>
                    </a:lnB>
                  </a:tcPr>
                </a:tc>
                <a:extLst>
                  <a:ext uri="{0D108BD9-81ED-4DB2-BD59-A6C34878D82A}">
                    <a16:rowId xmlns:a16="http://schemas.microsoft.com/office/drawing/2014/main" val="4144348669"/>
                  </a:ext>
                </a:extLst>
              </a:tr>
              <a:tr h="246045">
                <a:tc gridSpan="2">
                  <a:txBody>
                    <a:bodyPr/>
                    <a:lstStyle/>
                    <a:p>
                      <a:pPr algn="l" fontAlgn="b"/>
                      <a:r>
                        <a:rPr lang="en-US" sz="1600" b="0" i="0" u="none" strike="noStrike">
                          <a:solidFill>
                            <a:srgbClr val="000000"/>
                          </a:solidFill>
                          <a:effectLst/>
                          <a:latin typeface="Arial mt"/>
                        </a:rPr>
                        <a:t>DJJ Discretionary Local Effort</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1367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74,856</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86,792</a:t>
                      </a:r>
                    </a:p>
                  </a:txBody>
                  <a:tcPr marL="0" marR="0" marT="0" marB="0" anchor="b">
                    <a:lnL>
                      <a:noFill/>
                    </a:lnL>
                    <a:lnR>
                      <a:noFill/>
                    </a:lnR>
                    <a:lnT>
                      <a:noFill/>
                    </a:lnT>
                    <a:lnB>
                      <a:noFill/>
                    </a:lnB>
                  </a:tcPr>
                </a:tc>
                <a:extLst>
                  <a:ext uri="{0D108BD9-81ED-4DB2-BD59-A6C34878D82A}">
                    <a16:rowId xmlns:a16="http://schemas.microsoft.com/office/drawing/2014/main" val="448753981"/>
                  </a:ext>
                </a:extLst>
              </a:tr>
              <a:tr h="246045">
                <a:tc gridSpan="2">
                  <a:txBody>
                    <a:bodyPr/>
                    <a:lstStyle/>
                    <a:p>
                      <a:pPr algn="l" fontAlgn="b"/>
                      <a:r>
                        <a:rPr lang="en-US" sz="1600" b="0" i="0" u="none" strike="noStrike">
                          <a:solidFill>
                            <a:srgbClr val="000000"/>
                          </a:solidFill>
                          <a:effectLst/>
                          <a:latin typeface="Arial mt"/>
                        </a:rPr>
                        <a:t>Extended Day</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1371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38,100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389684791"/>
                  </a:ext>
                </a:extLst>
              </a:tr>
              <a:tr h="246045">
                <a:tc gridSpan="2">
                  <a:txBody>
                    <a:bodyPr/>
                    <a:lstStyle/>
                    <a:p>
                      <a:pPr algn="l" fontAlgn="b"/>
                      <a:r>
                        <a:rPr lang="en-US" sz="1600" b="0" i="0" u="none" strike="noStrike">
                          <a:solidFill>
                            <a:srgbClr val="000000"/>
                          </a:solidFill>
                          <a:effectLst/>
                          <a:latin typeface="Arial mt"/>
                        </a:rPr>
                        <a:t>Digital Classrooms Allocation</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1377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101,545</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3370888036"/>
                  </a:ext>
                </a:extLst>
              </a:tr>
              <a:tr h="246045">
                <a:tc gridSpan="2">
                  <a:txBody>
                    <a:bodyPr/>
                    <a:lstStyle/>
                    <a:p>
                      <a:pPr algn="l" fontAlgn="b"/>
                      <a:r>
                        <a:rPr lang="en-US" sz="1600" b="0" i="0" u="none" strike="noStrike">
                          <a:solidFill>
                            <a:srgbClr val="000000"/>
                          </a:solidFill>
                          <a:effectLst/>
                          <a:latin typeface="Arial mt"/>
                        </a:rPr>
                        <a:t>School Site Lawn Maintenance</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1379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115,000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115,000</a:t>
                      </a:r>
                    </a:p>
                  </a:txBody>
                  <a:tcPr marL="0" marR="0" marT="0" marB="0" anchor="b">
                    <a:lnL>
                      <a:noFill/>
                    </a:lnL>
                    <a:lnR>
                      <a:noFill/>
                    </a:lnR>
                    <a:lnT>
                      <a:noFill/>
                    </a:lnT>
                    <a:lnB>
                      <a:noFill/>
                    </a:lnB>
                  </a:tcPr>
                </a:tc>
                <a:extLst>
                  <a:ext uri="{0D108BD9-81ED-4DB2-BD59-A6C34878D82A}">
                    <a16:rowId xmlns:a16="http://schemas.microsoft.com/office/drawing/2014/main" val="2151221958"/>
                  </a:ext>
                </a:extLst>
              </a:tr>
              <a:tr h="246045">
                <a:tc gridSpan="2">
                  <a:txBody>
                    <a:bodyPr/>
                    <a:lstStyle/>
                    <a:p>
                      <a:pPr algn="l" fontAlgn="b"/>
                      <a:r>
                        <a:rPr lang="en-US" sz="1600" b="0" i="0" u="none" strike="noStrike">
                          <a:solidFill>
                            <a:srgbClr val="000000"/>
                          </a:solidFill>
                          <a:effectLst/>
                          <a:latin typeface="Arial mt"/>
                        </a:rPr>
                        <a:t>School Site Building Maintenance</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1380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75,000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75,000</a:t>
                      </a:r>
                    </a:p>
                  </a:txBody>
                  <a:tcPr marL="0" marR="0" marT="0" marB="0" anchor="b">
                    <a:lnL>
                      <a:noFill/>
                    </a:lnL>
                    <a:lnR>
                      <a:noFill/>
                    </a:lnR>
                    <a:lnT>
                      <a:noFill/>
                    </a:lnT>
                    <a:lnB>
                      <a:noFill/>
                    </a:lnB>
                  </a:tcPr>
                </a:tc>
                <a:extLst>
                  <a:ext uri="{0D108BD9-81ED-4DB2-BD59-A6C34878D82A}">
                    <a16:rowId xmlns:a16="http://schemas.microsoft.com/office/drawing/2014/main" val="1458408144"/>
                  </a:ext>
                </a:extLst>
              </a:tr>
              <a:tr h="246045">
                <a:tc gridSpan="2">
                  <a:txBody>
                    <a:bodyPr/>
                    <a:lstStyle/>
                    <a:p>
                      <a:pPr algn="l" fontAlgn="b"/>
                      <a:r>
                        <a:rPr lang="en-US" sz="1600" b="0" i="0" u="none" strike="noStrike">
                          <a:solidFill>
                            <a:srgbClr val="000000"/>
                          </a:solidFill>
                          <a:effectLst/>
                          <a:latin typeface="Arial mt"/>
                        </a:rPr>
                        <a:t>School Health Services</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1386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332,000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332,000</a:t>
                      </a:r>
                    </a:p>
                  </a:txBody>
                  <a:tcPr marL="0" marR="0" marT="0" marB="0" anchor="b">
                    <a:lnL>
                      <a:noFill/>
                    </a:lnL>
                    <a:lnR>
                      <a:noFill/>
                    </a:lnR>
                    <a:lnT>
                      <a:noFill/>
                    </a:lnT>
                    <a:lnB>
                      <a:noFill/>
                    </a:lnB>
                  </a:tcPr>
                </a:tc>
                <a:extLst>
                  <a:ext uri="{0D108BD9-81ED-4DB2-BD59-A6C34878D82A}">
                    <a16:rowId xmlns:a16="http://schemas.microsoft.com/office/drawing/2014/main" val="251916561"/>
                  </a:ext>
                </a:extLst>
              </a:tr>
              <a:tr h="246045">
                <a:tc gridSpan="2">
                  <a:txBody>
                    <a:bodyPr/>
                    <a:lstStyle/>
                    <a:p>
                      <a:pPr algn="l" fontAlgn="b"/>
                      <a:r>
                        <a:rPr lang="en-US" sz="1600" b="0" i="0" u="none" strike="noStrike">
                          <a:solidFill>
                            <a:srgbClr val="000000"/>
                          </a:solidFill>
                          <a:effectLst/>
                          <a:latin typeface="Arial mt"/>
                        </a:rPr>
                        <a:t>Wellness Clinic</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1389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300,000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300,000</a:t>
                      </a:r>
                    </a:p>
                  </a:txBody>
                  <a:tcPr marL="0" marR="0" marT="0" marB="0" anchor="b">
                    <a:lnL>
                      <a:noFill/>
                    </a:lnL>
                    <a:lnR>
                      <a:noFill/>
                    </a:lnR>
                    <a:lnT>
                      <a:noFill/>
                    </a:lnT>
                    <a:lnB>
                      <a:noFill/>
                    </a:lnB>
                  </a:tcPr>
                </a:tc>
                <a:extLst>
                  <a:ext uri="{0D108BD9-81ED-4DB2-BD59-A6C34878D82A}">
                    <a16:rowId xmlns:a16="http://schemas.microsoft.com/office/drawing/2014/main" val="1692815681"/>
                  </a:ext>
                </a:extLst>
              </a:tr>
              <a:tr h="246045">
                <a:tc gridSpan="2">
                  <a:txBody>
                    <a:bodyPr/>
                    <a:lstStyle/>
                    <a:p>
                      <a:pPr algn="l" fontAlgn="b"/>
                      <a:r>
                        <a:rPr lang="en-US" sz="1600" b="0" i="0" u="none" strike="noStrike">
                          <a:solidFill>
                            <a:srgbClr val="000000"/>
                          </a:solidFill>
                          <a:effectLst/>
                          <a:latin typeface="Arial mt"/>
                        </a:rPr>
                        <a:t>Advanced Placement</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1391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72,400</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74,703</a:t>
                      </a:r>
                    </a:p>
                  </a:txBody>
                  <a:tcPr marL="0" marR="0" marT="0" marB="0" anchor="b">
                    <a:lnL>
                      <a:noFill/>
                    </a:lnL>
                    <a:lnR>
                      <a:noFill/>
                    </a:lnR>
                    <a:lnT>
                      <a:noFill/>
                    </a:lnT>
                    <a:lnB>
                      <a:noFill/>
                    </a:lnB>
                  </a:tcPr>
                </a:tc>
                <a:extLst>
                  <a:ext uri="{0D108BD9-81ED-4DB2-BD59-A6C34878D82A}">
                    <a16:rowId xmlns:a16="http://schemas.microsoft.com/office/drawing/2014/main" val="2343780910"/>
                  </a:ext>
                </a:extLst>
              </a:tr>
              <a:tr h="246045">
                <a:tc gridSpan="2">
                  <a:txBody>
                    <a:bodyPr/>
                    <a:lstStyle/>
                    <a:p>
                      <a:pPr algn="l" fontAlgn="b"/>
                      <a:r>
                        <a:rPr lang="en-US" sz="1600" b="0" i="0" u="none" strike="noStrike">
                          <a:solidFill>
                            <a:srgbClr val="000000"/>
                          </a:solidFill>
                          <a:effectLst/>
                          <a:latin typeface="Arial mt"/>
                        </a:rPr>
                        <a:t>Drivers Ed</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1393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108,115</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108,115</a:t>
                      </a:r>
                    </a:p>
                  </a:txBody>
                  <a:tcPr marL="0" marR="0" marT="0" marB="0" anchor="b">
                    <a:lnL>
                      <a:noFill/>
                    </a:lnL>
                    <a:lnR>
                      <a:noFill/>
                    </a:lnR>
                    <a:lnT>
                      <a:noFill/>
                    </a:lnT>
                    <a:lnB>
                      <a:noFill/>
                    </a:lnB>
                  </a:tcPr>
                </a:tc>
                <a:extLst>
                  <a:ext uri="{0D108BD9-81ED-4DB2-BD59-A6C34878D82A}">
                    <a16:rowId xmlns:a16="http://schemas.microsoft.com/office/drawing/2014/main" val="231710598"/>
                  </a:ext>
                </a:extLst>
              </a:tr>
              <a:tr h="246045">
                <a:tc gridSpan="2">
                  <a:txBody>
                    <a:bodyPr/>
                    <a:lstStyle/>
                    <a:p>
                      <a:pPr algn="l" fontAlgn="b"/>
                      <a:r>
                        <a:rPr lang="en-US" sz="1600" b="0" i="0" u="none" strike="noStrike">
                          <a:solidFill>
                            <a:srgbClr val="000000"/>
                          </a:solidFill>
                          <a:effectLst/>
                          <a:latin typeface="Arial mt"/>
                        </a:rPr>
                        <a:t>Mental Health</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1396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344,269</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391,267</a:t>
                      </a:r>
                    </a:p>
                  </a:txBody>
                  <a:tcPr marL="0" marR="0" marT="0" marB="0" anchor="b">
                    <a:lnL>
                      <a:noFill/>
                    </a:lnL>
                    <a:lnR>
                      <a:noFill/>
                    </a:lnR>
                    <a:lnT>
                      <a:noFill/>
                    </a:lnT>
                    <a:lnB>
                      <a:noFill/>
                    </a:lnB>
                  </a:tcPr>
                </a:tc>
                <a:extLst>
                  <a:ext uri="{0D108BD9-81ED-4DB2-BD59-A6C34878D82A}">
                    <a16:rowId xmlns:a16="http://schemas.microsoft.com/office/drawing/2014/main" val="3842059868"/>
                  </a:ext>
                </a:extLst>
              </a:tr>
              <a:tr h="246045">
                <a:tc gridSpan="2">
                  <a:txBody>
                    <a:bodyPr/>
                    <a:lstStyle/>
                    <a:p>
                      <a:pPr algn="l" fontAlgn="b"/>
                      <a:r>
                        <a:rPr lang="en-US" sz="1600" b="0" i="0" u="none" strike="noStrike">
                          <a:solidFill>
                            <a:srgbClr val="000000"/>
                          </a:solidFill>
                          <a:effectLst/>
                          <a:latin typeface="Arial mt"/>
                        </a:rPr>
                        <a:t>Safe Schools </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1397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632,203</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705,777</a:t>
                      </a:r>
                    </a:p>
                  </a:txBody>
                  <a:tcPr marL="0" marR="0" marT="0" marB="0" anchor="b">
                    <a:lnL>
                      <a:noFill/>
                    </a:lnL>
                    <a:lnR>
                      <a:noFill/>
                    </a:lnR>
                    <a:lnT>
                      <a:noFill/>
                    </a:lnT>
                    <a:lnB>
                      <a:noFill/>
                    </a:lnB>
                  </a:tcPr>
                </a:tc>
                <a:extLst>
                  <a:ext uri="{0D108BD9-81ED-4DB2-BD59-A6C34878D82A}">
                    <a16:rowId xmlns:a16="http://schemas.microsoft.com/office/drawing/2014/main" val="3327582592"/>
                  </a:ext>
                </a:extLst>
              </a:tr>
              <a:tr h="246045">
                <a:tc gridSpan="2">
                  <a:txBody>
                    <a:bodyPr/>
                    <a:lstStyle/>
                    <a:p>
                      <a:pPr algn="l" fontAlgn="b"/>
                      <a:r>
                        <a:rPr lang="en-US" sz="1600" b="0" i="0" u="none" strike="noStrike">
                          <a:solidFill>
                            <a:srgbClr val="000000"/>
                          </a:solidFill>
                          <a:effectLst/>
                          <a:latin typeface="Arial mt"/>
                        </a:rPr>
                        <a:t>School Internal Fund Activity</a:t>
                      </a:r>
                    </a:p>
                  </a:txBody>
                  <a:tcPr marL="0" marR="0" marT="0" marB="0" anchor="b">
                    <a:lnL>
                      <a:noFill/>
                    </a:lnL>
                    <a:lnR>
                      <a:noFill/>
                    </a:lnR>
                    <a:lnT>
                      <a:noFill/>
                    </a:lnT>
                    <a:lnB>
                      <a:noFill/>
                    </a:lnB>
                  </a:tcPr>
                </a:tc>
                <a:tc hMerge="1">
                  <a:txBody>
                    <a:bodyPr/>
                    <a:lstStyle/>
                    <a:p>
                      <a:endParaRPr lang="en-US"/>
                    </a:p>
                  </a:txBody>
                  <a:tcPr/>
                </a:tc>
                <a:tc>
                  <a:txBody>
                    <a:bodyPr/>
                    <a:lstStyle/>
                    <a:p>
                      <a:pPr algn="r" fontAlgn="b"/>
                      <a:r>
                        <a:rPr lang="en-US" sz="1600" b="0" i="0" u="none" strike="noStrike">
                          <a:solidFill>
                            <a:srgbClr val="000000"/>
                          </a:solidFill>
                          <a:effectLst/>
                          <a:latin typeface="Arial mt"/>
                        </a:rPr>
                        <a:t>1399 </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solidFill>
                            <a:srgbClr val="000000"/>
                          </a:solidFill>
                          <a:effectLst/>
                          <a:latin typeface="Arial mt"/>
                        </a:rPr>
                        <a:t>3,739</a:t>
                      </a:r>
                    </a:p>
                  </a:txBody>
                  <a:tcPr marL="0" marR="0" marT="0" marB="0" anchor="b">
                    <a:lnL>
                      <a:noFill/>
                    </a:lnL>
                    <a:lnR>
                      <a:noFill/>
                    </a:lnR>
                    <a:lnT>
                      <a:noFill/>
                    </a:lnT>
                    <a:lnB>
                      <a:noFill/>
                    </a:lnB>
                  </a:tcPr>
                </a:tc>
                <a:tc>
                  <a:txBody>
                    <a:bodyPr/>
                    <a:lstStyle/>
                    <a:p>
                      <a:pPr algn="l" fontAlgn="b"/>
                      <a:endParaRPr lang="en-US" sz="1600" b="0"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922465219"/>
                  </a:ext>
                </a:extLst>
              </a:tr>
            </a:tbl>
          </a:graphicData>
        </a:graphic>
      </p:graphicFrame>
      <p:sp>
        <p:nvSpPr>
          <p:cNvPr id="9" name="Rectangle 8">
            <a:extLst>
              <a:ext uri="{FF2B5EF4-FFF2-40B4-BE49-F238E27FC236}">
                <a16:creationId xmlns:a16="http://schemas.microsoft.com/office/drawing/2014/main" id="{00000000-0008-0000-0000-000002000000}"/>
              </a:ext>
            </a:extLst>
          </p:cNvPr>
          <p:cNvSpPr/>
          <p:nvPr/>
        </p:nvSpPr>
        <p:spPr>
          <a:xfrm rot="19810649">
            <a:off x="3238754" y="1509508"/>
            <a:ext cx="192157" cy="2039108"/>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
        <p:nvSpPr>
          <p:cNvPr id="10" name="Rectangle 9">
            <a:extLst>
              <a:ext uri="{FF2B5EF4-FFF2-40B4-BE49-F238E27FC236}">
                <a16:creationId xmlns:a16="http://schemas.microsoft.com/office/drawing/2014/main" id="{00000000-0008-0000-0000-000003000000}"/>
              </a:ext>
            </a:extLst>
          </p:cNvPr>
          <p:cNvSpPr/>
          <p:nvPr/>
        </p:nvSpPr>
        <p:spPr>
          <a:xfrm rot="20508574">
            <a:off x="4514051" y="1728565"/>
            <a:ext cx="192157" cy="2039108"/>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247651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990600" y="381000"/>
            <a:ext cx="7086600" cy="609600"/>
          </a:xfrm>
          <a:solidFill>
            <a:schemeClr val="accent1">
              <a:lumMod val="40000"/>
              <a:lumOff val="60000"/>
            </a:schemeClr>
          </a:solidFill>
        </p:spPr>
        <p:txBody>
          <a:bodyPr>
            <a:normAutofit/>
          </a:bodyPr>
          <a:lstStyle/>
          <a:p>
            <a:r>
              <a:rPr lang="en-US" b="1" dirty="0" smtClean="0"/>
              <a:t>Appropriations</a:t>
            </a:r>
            <a:endParaRPr lang="en-US" b="1" dirty="0"/>
          </a:p>
        </p:txBody>
      </p:sp>
      <p:sp>
        <p:nvSpPr>
          <p:cNvPr id="4" name="Slide Number Placeholder 3"/>
          <p:cNvSpPr>
            <a:spLocks noGrp="1"/>
          </p:cNvSpPr>
          <p:nvPr>
            <p:ph type="sldNum" sz="quarter" idx="12"/>
          </p:nvPr>
        </p:nvSpPr>
        <p:spPr/>
        <p:txBody>
          <a:bodyPr/>
          <a:lstStyle/>
          <a:p>
            <a:fld id="{BCBB8309-81F0-49F3-8F31-B3D6AE6D5F5A}" type="slidenum">
              <a:rPr lang="en-US" smtClean="0"/>
              <a:t>17</a:t>
            </a:fld>
            <a:endParaRPr lang="en-US" dirty="0"/>
          </a:p>
        </p:txBody>
      </p:sp>
      <p:sp>
        <p:nvSpPr>
          <p:cNvPr id="9" name="Rectangle 8"/>
          <p:cNvSpPr/>
          <p:nvPr/>
        </p:nvSpPr>
        <p:spPr>
          <a:xfrm rot="19810649">
            <a:off x="3227388" y="3081338"/>
            <a:ext cx="184150" cy="1595437"/>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
        <p:nvSpPr>
          <p:cNvPr id="10" name="Rectangle 9"/>
          <p:cNvSpPr/>
          <p:nvPr/>
        </p:nvSpPr>
        <p:spPr>
          <a:xfrm rot="20508574">
            <a:off x="4545013" y="3081338"/>
            <a:ext cx="184150" cy="1595437"/>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3286456912"/>
              </p:ext>
            </p:extLst>
          </p:nvPr>
        </p:nvGraphicFramePr>
        <p:xfrm>
          <a:off x="627880" y="585473"/>
          <a:ext cx="8018416" cy="5770878"/>
        </p:xfrm>
        <a:graphic>
          <a:graphicData uri="http://schemas.openxmlformats.org/drawingml/2006/table">
            <a:tbl>
              <a:tblPr/>
              <a:tblGrid>
                <a:gridCol w="3048096">
                  <a:extLst>
                    <a:ext uri="{9D8B030D-6E8A-4147-A177-3AD203B41FA5}">
                      <a16:colId xmlns:a16="http://schemas.microsoft.com/office/drawing/2014/main" val="4275954510"/>
                    </a:ext>
                  </a:extLst>
                </a:gridCol>
                <a:gridCol w="851270">
                  <a:extLst>
                    <a:ext uri="{9D8B030D-6E8A-4147-A177-3AD203B41FA5}">
                      <a16:colId xmlns:a16="http://schemas.microsoft.com/office/drawing/2014/main" val="2840248279"/>
                    </a:ext>
                  </a:extLst>
                </a:gridCol>
                <a:gridCol w="1070953">
                  <a:extLst>
                    <a:ext uri="{9D8B030D-6E8A-4147-A177-3AD203B41FA5}">
                      <a16:colId xmlns:a16="http://schemas.microsoft.com/office/drawing/2014/main" val="1054569397"/>
                    </a:ext>
                  </a:extLst>
                </a:gridCol>
                <a:gridCol w="1400477">
                  <a:extLst>
                    <a:ext uri="{9D8B030D-6E8A-4147-A177-3AD203B41FA5}">
                      <a16:colId xmlns:a16="http://schemas.microsoft.com/office/drawing/2014/main" val="1550300076"/>
                    </a:ext>
                  </a:extLst>
                </a:gridCol>
                <a:gridCol w="233413">
                  <a:extLst>
                    <a:ext uri="{9D8B030D-6E8A-4147-A177-3AD203B41FA5}">
                      <a16:colId xmlns:a16="http://schemas.microsoft.com/office/drawing/2014/main" val="1227030128"/>
                    </a:ext>
                  </a:extLst>
                </a:gridCol>
                <a:gridCol w="1414207">
                  <a:extLst>
                    <a:ext uri="{9D8B030D-6E8A-4147-A177-3AD203B41FA5}">
                      <a16:colId xmlns:a16="http://schemas.microsoft.com/office/drawing/2014/main" val="3050739299"/>
                    </a:ext>
                  </a:extLst>
                </a:gridCol>
              </a:tblGrid>
              <a:tr h="339847">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effectLst/>
                          <a:latin typeface="Arial MT"/>
                        </a:rPr>
                        <a:t>2021-22</a:t>
                      </a: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effectLst/>
                          <a:latin typeface="Arial MT"/>
                        </a:rPr>
                        <a:t>2022-23</a:t>
                      </a:r>
                    </a:p>
                  </a:txBody>
                  <a:tcPr marL="0" marR="0" marT="0" marB="0" anchor="b">
                    <a:lnL>
                      <a:noFill/>
                    </a:lnL>
                    <a:lnR>
                      <a:noFill/>
                    </a:lnR>
                    <a:lnT>
                      <a:noFill/>
                    </a:lnT>
                    <a:lnB>
                      <a:noFill/>
                    </a:lnB>
                  </a:tcPr>
                </a:tc>
                <a:extLst>
                  <a:ext uri="{0D108BD9-81ED-4DB2-BD59-A6C34878D82A}">
                    <a16:rowId xmlns:a16="http://schemas.microsoft.com/office/drawing/2014/main" val="3831658511"/>
                  </a:ext>
                </a:extLst>
              </a:tr>
              <a:tr h="339847">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effectLst/>
                          <a:latin typeface="Arial MT"/>
                        </a:rPr>
                        <a:t>AS AMENDED</a:t>
                      </a:r>
                    </a:p>
                  </a:txBody>
                  <a:tcPr marL="0" marR="0" marT="0" marB="0" anchor="b">
                    <a:lnL>
                      <a:noFill/>
                    </a:lnL>
                    <a:lnR>
                      <a:noFill/>
                    </a:lnR>
                    <a:lnT>
                      <a:noFill/>
                    </a:lnT>
                    <a:lnB>
                      <a:noFill/>
                    </a:lnB>
                  </a:tcPr>
                </a:tc>
                <a:tc>
                  <a:txBody>
                    <a:bodyPr/>
                    <a:lstStyle/>
                    <a:p>
                      <a:pPr algn="ctr"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effectLst/>
                          <a:latin typeface="Arial MT"/>
                        </a:rPr>
                        <a:t>PROPOSED</a:t>
                      </a:r>
                    </a:p>
                  </a:txBody>
                  <a:tcPr marL="0" marR="0" marT="0" marB="0" anchor="b">
                    <a:lnL>
                      <a:noFill/>
                    </a:lnL>
                    <a:lnR>
                      <a:noFill/>
                    </a:lnR>
                    <a:lnT>
                      <a:noFill/>
                    </a:lnT>
                    <a:lnB>
                      <a:noFill/>
                    </a:lnB>
                  </a:tcPr>
                </a:tc>
                <a:extLst>
                  <a:ext uri="{0D108BD9-81ED-4DB2-BD59-A6C34878D82A}">
                    <a16:rowId xmlns:a16="http://schemas.microsoft.com/office/drawing/2014/main" val="2464177793"/>
                  </a:ext>
                </a:extLst>
              </a:tr>
              <a:tr h="339847">
                <a:tc>
                  <a:txBody>
                    <a:bodyPr/>
                    <a:lstStyle/>
                    <a:p>
                      <a:pPr algn="l" fontAlgn="b"/>
                      <a:r>
                        <a:rPr lang="en-US" sz="1800" b="1" i="0" u="none" strike="noStrike">
                          <a:solidFill>
                            <a:srgbClr val="000000"/>
                          </a:solidFill>
                          <a:effectLst/>
                          <a:latin typeface="Arial MT"/>
                        </a:rPr>
                        <a:t>LOCAL AND STATE PROJECTS</a:t>
                      </a:r>
                      <a:endParaRPr lang="en-US" sz="1200" b="0" i="0" u="none" strike="noStrike">
                        <a:effectLst/>
                        <a:latin typeface="Arial" panose="020B0604020202020204" pitchFamily="34" charset="0"/>
                      </a:endParaRPr>
                    </a:p>
                  </a:txBody>
                  <a:tcPr marL="0" marR="0" marT="0" marB="0">
                    <a:lnL>
                      <a:noFill/>
                    </a:lnL>
                    <a:lnR>
                      <a:noFill/>
                    </a:lnR>
                    <a:lnT>
                      <a:noFill/>
                    </a:lnT>
                    <a:lnB>
                      <a:noFill/>
                    </a:lnB>
                  </a:tcPr>
                </a:tc>
                <a:tc rowSpan="9" gridSpan="2">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rowSpan="9" hMerge="1">
                  <a:txBody>
                    <a:bodyPr/>
                    <a:lstStyle/>
                    <a:p>
                      <a:endParaRPr lang="en-US"/>
                    </a:p>
                  </a:txBody>
                  <a:tcPr/>
                </a:tc>
                <a:tc>
                  <a:txBody>
                    <a:bodyPr/>
                    <a:lstStyle/>
                    <a:p>
                      <a:pPr algn="r" fontAlgn="b"/>
                      <a:r>
                        <a:rPr lang="en-US" sz="1800" b="1" i="0" u="none" strike="noStrike">
                          <a:solidFill>
                            <a:srgbClr val="000000"/>
                          </a:solidFill>
                          <a:effectLst/>
                          <a:latin typeface="Arial MT"/>
                        </a:rPr>
                        <a:t>5,911,293</a:t>
                      </a: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effectLst/>
                          <a:latin typeface="Arial MT"/>
                        </a:rPr>
                        <a:t>7,514,526</a:t>
                      </a:r>
                    </a:p>
                  </a:txBody>
                  <a:tcPr marL="0" marR="0" marT="0" marB="0" anchor="b">
                    <a:lnL>
                      <a:noFill/>
                    </a:lnL>
                    <a:lnR>
                      <a:noFill/>
                    </a:lnR>
                    <a:lnT>
                      <a:noFill/>
                    </a:lnT>
                    <a:lnB>
                      <a:noFill/>
                    </a:lnB>
                  </a:tcPr>
                </a:tc>
                <a:extLst>
                  <a:ext uri="{0D108BD9-81ED-4DB2-BD59-A6C34878D82A}">
                    <a16:rowId xmlns:a16="http://schemas.microsoft.com/office/drawing/2014/main" val="2011153049"/>
                  </a:ext>
                </a:extLst>
              </a:tr>
              <a:tr h="339847">
                <a:tc>
                  <a:txBody>
                    <a:bodyPr/>
                    <a:lstStyle/>
                    <a:p>
                      <a:pPr algn="l" fontAlgn="b"/>
                      <a:r>
                        <a:rPr lang="en-US" sz="1800" b="1" i="0" u="none" strike="noStrike">
                          <a:solidFill>
                            <a:srgbClr val="000000"/>
                          </a:solidFill>
                          <a:effectLst/>
                          <a:latin typeface="Arial MT"/>
                        </a:rPr>
                        <a:t>COST CENTERS</a:t>
                      </a:r>
                    </a:p>
                  </a:txBody>
                  <a:tcPr marL="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r" fontAlgn="b"/>
                      <a:r>
                        <a:rPr lang="en-US" sz="1800" b="1" i="0" u="none" strike="noStrike">
                          <a:solidFill>
                            <a:srgbClr val="000000"/>
                          </a:solidFill>
                          <a:effectLst/>
                          <a:latin typeface="Arial MT"/>
                        </a:rPr>
                        <a:t>50,618,724</a:t>
                      </a: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effectLst/>
                          <a:latin typeface="Arial MT"/>
                        </a:rPr>
                        <a:t>52,978,886</a:t>
                      </a:r>
                    </a:p>
                  </a:txBody>
                  <a:tcPr marL="0" marR="0" marT="0" marB="0" anchor="b">
                    <a:lnL>
                      <a:noFill/>
                    </a:lnL>
                    <a:lnR>
                      <a:noFill/>
                    </a:lnR>
                    <a:lnT>
                      <a:noFill/>
                    </a:lnT>
                    <a:lnB>
                      <a:noFill/>
                    </a:lnB>
                  </a:tcPr>
                </a:tc>
                <a:extLst>
                  <a:ext uri="{0D108BD9-81ED-4DB2-BD59-A6C34878D82A}">
                    <a16:rowId xmlns:a16="http://schemas.microsoft.com/office/drawing/2014/main" val="1047319699"/>
                  </a:ext>
                </a:extLst>
              </a:tr>
              <a:tr h="339847">
                <a:tc>
                  <a:txBody>
                    <a:bodyPr/>
                    <a:lstStyle/>
                    <a:p>
                      <a:pPr algn="l" fontAlgn="b"/>
                      <a:r>
                        <a:rPr lang="en-US" sz="1800" b="1" i="0" u="none" strike="noStrike">
                          <a:solidFill>
                            <a:srgbClr val="000000"/>
                          </a:solidFill>
                          <a:effectLst/>
                          <a:latin typeface="Arial MT"/>
                        </a:rPr>
                        <a:t>TOTAL APPROPRIATIONS</a:t>
                      </a:r>
                    </a:p>
                  </a:txBody>
                  <a:tcPr marL="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r" fontAlgn="b"/>
                      <a:r>
                        <a:rPr lang="en-US" sz="1800" b="1" i="0" u="none" strike="noStrike">
                          <a:solidFill>
                            <a:srgbClr val="000000"/>
                          </a:solidFill>
                          <a:effectLst/>
                          <a:latin typeface="Arial MT"/>
                        </a:rPr>
                        <a:t>56,530,017</a:t>
                      </a: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effectLst/>
                          <a:latin typeface="Arial MT"/>
                        </a:rPr>
                        <a:t>60,493,412</a:t>
                      </a:r>
                    </a:p>
                  </a:txBody>
                  <a:tcPr marL="0" marR="0" marT="0" marB="0" anchor="b">
                    <a:lnL>
                      <a:noFill/>
                    </a:lnL>
                    <a:lnR>
                      <a:noFill/>
                    </a:lnR>
                    <a:lnT>
                      <a:noFill/>
                    </a:lnT>
                    <a:lnB>
                      <a:noFill/>
                    </a:lnB>
                  </a:tcPr>
                </a:tc>
                <a:extLst>
                  <a:ext uri="{0D108BD9-81ED-4DB2-BD59-A6C34878D82A}">
                    <a16:rowId xmlns:a16="http://schemas.microsoft.com/office/drawing/2014/main" val="1326840250"/>
                  </a:ext>
                </a:extLst>
              </a:tr>
              <a:tr h="339847">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858064295"/>
                  </a:ext>
                </a:extLst>
              </a:tr>
              <a:tr h="631458">
                <a:tc>
                  <a:txBody>
                    <a:bodyPr/>
                    <a:lstStyle/>
                    <a:p>
                      <a:pPr algn="l" fontAlgn="b"/>
                      <a:r>
                        <a:rPr lang="en-US" sz="1800" b="1" i="0" u="none" strike="noStrike">
                          <a:solidFill>
                            <a:srgbClr val="000000"/>
                          </a:solidFill>
                          <a:effectLst/>
                          <a:latin typeface="Arial MT"/>
                        </a:rPr>
                        <a:t>PROJECTS &amp; CATEGORICALS FORWARD</a:t>
                      </a:r>
                    </a:p>
                  </a:txBody>
                  <a:tcPr marL="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r" fontAlgn="b"/>
                      <a:r>
                        <a:rPr lang="en-US" sz="1800" b="1" i="0" u="none" strike="noStrike">
                          <a:effectLst/>
                          <a:latin typeface="Arial MT"/>
                        </a:rPr>
                        <a:t>927,031</a:t>
                      </a: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effectLst/>
                          <a:latin typeface="Arial MT"/>
                        </a:rPr>
                        <a:t>1,154,233</a:t>
                      </a:r>
                    </a:p>
                  </a:txBody>
                  <a:tcPr marL="0" marR="0" marT="0" marB="0" anchor="b">
                    <a:lnL>
                      <a:noFill/>
                    </a:lnL>
                    <a:lnR>
                      <a:noFill/>
                    </a:lnR>
                    <a:lnT>
                      <a:noFill/>
                    </a:lnT>
                    <a:lnB>
                      <a:noFill/>
                    </a:lnB>
                  </a:tcPr>
                </a:tc>
                <a:extLst>
                  <a:ext uri="{0D108BD9-81ED-4DB2-BD59-A6C34878D82A}">
                    <a16:rowId xmlns:a16="http://schemas.microsoft.com/office/drawing/2014/main" val="1060599944"/>
                  </a:ext>
                </a:extLst>
              </a:tr>
              <a:tr h="339847">
                <a:tc>
                  <a:txBody>
                    <a:bodyPr/>
                    <a:lstStyle/>
                    <a:p>
                      <a:pPr algn="l" fontAlgn="b"/>
                      <a:r>
                        <a:rPr lang="en-US" sz="1800" b="1" i="0" u="none" strike="noStrike">
                          <a:solidFill>
                            <a:srgbClr val="000000"/>
                          </a:solidFill>
                          <a:effectLst/>
                          <a:latin typeface="Arial MT"/>
                        </a:rPr>
                        <a:t>ENCUMBRANCES FORWARD</a:t>
                      </a:r>
                    </a:p>
                  </a:txBody>
                  <a:tcPr marL="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r" fontAlgn="b"/>
                      <a:r>
                        <a:rPr lang="en-US" sz="1800" b="1" i="0" u="none" strike="noStrike">
                          <a:effectLst/>
                          <a:latin typeface="Arial MT"/>
                        </a:rPr>
                        <a:t>62,333</a:t>
                      </a: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effectLst/>
                          <a:latin typeface="Arial MT"/>
                        </a:rPr>
                        <a:t>3,500</a:t>
                      </a:r>
                    </a:p>
                  </a:txBody>
                  <a:tcPr marL="0" marR="0" marT="0" marB="0" anchor="b">
                    <a:lnL>
                      <a:noFill/>
                    </a:lnL>
                    <a:lnR>
                      <a:noFill/>
                    </a:lnR>
                    <a:lnT>
                      <a:noFill/>
                    </a:lnT>
                    <a:lnB>
                      <a:noFill/>
                    </a:lnB>
                  </a:tcPr>
                </a:tc>
                <a:extLst>
                  <a:ext uri="{0D108BD9-81ED-4DB2-BD59-A6C34878D82A}">
                    <a16:rowId xmlns:a16="http://schemas.microsoft.com/office/drawing/2014/main" val="4238799298"/>
                  </a:ext>
                </a:extLst>
              </a:tr>
              <a:tr h="631458">
                <a:tc>
                  <a:txBody>
                    <a:bodyPr/>
                    <a:lstStyle/>
                    <a:p>
                      <a:pPr algn="l" fontAlgn="b"/>
                      <a:r>
                        <a:rPr lang="en-US" sz="1800" b="1" i="0" u="none" strike="noStrike">
                          <a:solidFill>
                            <a:srgbClr val="000000"/>
                          </a:solidFill>
                          <a:effectLst/>
                          <a:latin typeface="Arial MT"/>
                        </a:rPr>
                        <a:t>ESTIMATED ENDING FUND BALANCE 06/30/23</a:t>
                      </a:r>
                    </a:p>
                  </a:txBody>
                  <a:tcPr marL="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r" fontAlgn="b"/>
                      <a:r>
                        <a:rPr lang="en-US" sz="1800" b="1" i="0" u="none" strike="noStrike">
                          <a:effectLst/>
                          <a:latin typeface="Arial MT"/>
                        </a:rPr>
                        <a:t>8,479,899</a:t>
                      </a: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effectLst/>
                          <a:latin typeface="Arial MT"/>
                        </a:rPr>
                        <a:t>9,284,097</a:t>
                      </a:r>
                    </a:p>
                  </a:txBody>
                  <a:tcPr marL="0" marR="0" marT="0" marB="0" anchor="b">
                    <a:lnL>
                      <a:noFill/>
                    </a:lnL>
                    <a:lnR>
                      <a:noFill/>
                    </a:lnR>
                    <a:lnT>
                      <a:noFill/>
                    </a:lnT>
                    <a:lnB>
                      <a:noFill/>
                    </a:lnB>
                  </a:tcPr>
                </a:tc>
                <a:extLst>
                  <a:ext uri="{0D108BD9-81ED-4DB2-BD59-A6C34878D82A}">
                    <a16:rowId xmlns:a16="http://schemas.microsoft.com/office/drawing/2014/main" val="2906802957"/>
                  </a:ext>
                </a:extLst>
              </a:tr>
              <a:tr h="339847">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4217413613"/>
                  </a:ext>
                </a:extLst>
              </a:tr>
              <a:tr h="631458">
                <a:tc>
                  <a:txBody>
                    <a:bodyPr/>
                    <a:lstStyle/>
                    <a:p>
                      <a:pPr algn="l" fontAlgn="b"/>
                      <a:r>
                        <a:rPr lang="en-US" sz="1800" b="1" i="0" u="none" strike="noStrike">
                          <a:solidFill>
                            <a:srgbClr val="000000"/>
                          </a:solidFill>
                          <a:effectLst/>
                          <a:latin typeface="Arial MT"/>
                        </a:rPr>
                        <a:t>TOTAL APPROPRIATIONS &amp; BALANCES</a:t>
                      </a:r>
                    </a:p>
                  </a:txBody>
                  <a:tcPr marL="0" marR="0" marT="0" marB="0" anchor="b">
                    <a:lnL>
                      <a:noFill/>
                    </a:lnL>
                    <a:lnR>
                      <a:noFill/>
                    </a:lnR>
                    <a:lnT>
                      <a:noFill/>
                    </a:lnT>
                    <a:lnB>
                      <a:noFill/>
                    </a:lnB>
                  </a:tcPr>
                </a:tc>
                <a:tc gridSpan="2" vMerge="1">
                  <a:txBody>
                    <a:bodyPr/>
                    <a:lstStyle/>
                    <a:p>
                      <a:endParaRPr lang="en-US"/>
                    </a:p>
                  </a:txBody>
                  <a:tcPr/>
                </a:tc>
                <a:tc hMerge="1" vMerge="1">
                  <a:txBody>
                    <a:bodyPr/>
                    <a:lstStyle/>
                    <a:p>
                      <a:endParaRPr lang="en-US"/>
                    </a:p>
                  </a:txBody>
                  <a:tcPr/>
                </a:tc>
                <a:tc>
                  <a:txBody>
                    <a:bodyPr/>
                    <a:lstStyle/>
                    <a:p>
                      <a:pPr algn="r" fontAlgn="b"/>
                      <a:r>
                        <a:rPr lang="en-US" sz="1800" b="1" i="0" u="none" strike="noStrike">
                          <a:solidFill>
                            <a:srgbClr val="000000"/>
                          </a:solidFill>
                          <a:effectLst/>
                          <a:latin typeface="Arial MT"/>
                        </a:rPr>
                        <a:t>65,999,280</a:t>
                      </a: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effectLst/>
                          <a:latin typeface="Arial MT"/>
                        </a:rPr>
                        <a:t>70,935,242</a:t>
                      </a:r>
                    </a:p>
                  </a:txBody>
                  <a:tcPr marL="0" marR="0" marT="0" marB="0" anchor="b">
                    <a:lnL>
                      <a:noFill/>
                    </a:lnL>
                    <a:lnR>
                      <a:noFill/>
                    </a:lnR>
                    <a:lnT>
                      <a:noFill/>
                    </a:lnT>
                    <a:lnB>
                      <a:noFill/>
                    </a:lnB>
                  </a:tcPr>
                </a:tc>
                <a:extLst>
                  <a:ext uri="{0D108BD9-81ED-4DB2-BD59-A6C34878D82A}">
                    <a16:rowId xmlns:a16="http://schemas.microsoft.com/office/drawing/2014/main" val="809936713"/>
                  </a:ext>
                </a:extLst>
              </a:tr>
              <a:tr h="339847">
                <a:tc>
                  <a:txBody>
                    <a:bodyPr/>
                    <a:lstStyle/>
                    <a:p>
                      <a:pPr algn="l" fontAlgn="b"/>
                      <a:r>
                        <a:rPr lang="en-US" sz="1800" b="1" i="0" u="none" strike="noStrike">
                          <a:solidFill>
                            <a:srgbClr val="000000"/>
                          </a:solidFill>
                          <a:effectLst/>
                          <a:latin typeface="Arial MT"/>
                        </a:rPr>
                        <a:t>TOTAL REVENUES</a:t>
                      </a: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solidFill>
                            <a:srgbClr val="000000"/>
                          </a:solidFill>
                          <a:effectLst/>
                          <a:latin typeface="Arial MT"/>
                        </a:rPr>
                        <a:t>65,999,280</a:t>
                      </a:r>
                    </a:p>
                  </a:txBody>
                  <a:tcPr marL="0" marR="0" marT="0" marB="0" anchor="b">
                    <a:lnL>
                      <a:noFill/>
                    </a:lnL>
                    <a:lnR>
                      <a:noFill/>
                    </a:lnR>
                    <a:lnT>
                      <a:noFill/>
                    </a:lnT>
                    <a:lnB>
                      <a:noFill/>
                    </a:lnB>
                  </a:tcPr>
                </a:tc>
                <a:tc>
                  <a:txBody>
                    <a:bodyPr/>
                    <a:lstStyle/>
                    <a:p>
                      <a:pPr algn="l" fontAlgn="b"/>
                      <a:endParaRPr lang="en-US" sz="1800" b="1" i="0" u="none" strike="noStrike">
                        <a:solidFill>
                          <a:srgbClr val="000000"/>
                        </a:solidFill>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dirty="0">
                          <a:solidFill>
                            <a:srgbClr val="000000"/>
                          </a:solidFill>
                          <a:effectLst/>
                          <a:latin typeface="Arial MT"/>
                        </a:rPr>
                        <a:t>70,935,242</a:t>
                      </a:r>
                    </a:p>
                  </a:txBody>
                  <a:tcPr marL="0" marR="0" marT="0" marB="0" anchor="b">
                    <a:lnL>
                      <a:noFill/>
                    </a:lnL>
                    <a:lnR>
                      <a:noFill/>
                    </a:lnR>
                    <a:lnT>
                      <a:noFill/>
                    </a:lnT>
                    <a:lnB>
                      <a:noFill/>
                    </a:lnB>
                  </a:tcPr>
                </a:tc>
                <a:extLst>
                  <a:ext uri="{0D108BD9-81ED-4DB2-BD59-A6C34878D82A}">
                    <a16:rowId xmlns:a16="http://schemas.microsoft.com/office/drawing/2014/main" val="2806315524"/>
                  </a:ext>
                </a:extLst>
              </a:tr>
            </a:tbl>
          </a:graphicData>
        </a:graphic>
      </p:graphicFrame>
      <p:sp>
        <p:nvSpPr>
          <p:cNvPr id="11" name="Rectangle 10">
            <a:extLst>
              <a:ext uri="{FF2B5EF4-FFF2-40B4-BE49-F238E27FC236}">
                <a16:creationId xmlns:a16="http://schemas.microsoft.com/office/drawing/2014/main" id="{00000000-0008-0000-0000-000002000000}"/>
              </a:ext>
            </a:extLst>
          </p:cNvPr>
          <p:cNvSpPr/>
          <p:nvPr/>
        </p:nvSpPr>
        <p:spPr>
          <a:xfrm rot="19810649">
            <a:off x="3474945" y="1537365"/>
            <a:ext cx="199087" cy="2754408"/>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
        <p:nvSpPr>
          <p:cNvPr id="12" name="Rectangle 11">
            <a:extLst>
              <a:ext uri="{FF2B5EF4-FFF2-40B4-BE49-F238E27FC236}">
                <a16:creationId xmlns:a16="http://schemas.microsoft.com/office/drawing/2014/main" id="{00000000-0008-0000-0000-000003000000}"/>
              </a:ext>
            </a:extLst>
          </p:cNvPr>
          <p:cNvSpPr/>
          <p:nvPr/>
        </p:nvSpPr>
        <p:spPr>
          <a:xfrm rot="20508574">
            <a:off x="4684313" y="1586529"/>
            <a:ext cx="199087" cy="2754408"/>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endParaRPr lang="en-US" sz="9600" b="0" cap="none" spc="0">
              <a:ln w="18415" cmpd="sng">
                <a:solidFill>
                  <a:srgbClr val="FFFFFF"/>
                </a:solidFill>
                <a:prstDash val="solid"/>
              </a:ln>
              <a:solidFill>
                <a:srgbClr val="FFFFFF">
                  <a:alpha val="0"/>
                </a:srgbClr>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4084367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BB8309-81F0-49F3-8F31-B3D6AE6D5F5A}" type="slidenum">
              <a:rPr lang="en-US" smtClean="0"/>
              <a:t>18</a:t>
            </a:fld>
            <a:endParaRPr lang="en-US" dirty="0"/>
          </a:p>
        </p:txBody>
      </p:sp>
      <p:sp>
        <p:nvSpPr>
          <p:cNvPr id="5" name="Title 2"/>
          <p:cNvSpPr txBox="1">
            <a:spLocks/>
          </p:cNvSpPr>
          <p:nvPr/>
        </p:nvSpPr>
        <p:spPr>
          <a:xfrm>
            <a:off x="1828800" y="304800"/>
            <a:ext cx="5334000" cy="8382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Capital Projects Budget</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67705921"/>
              </p:ext>
            </p:extLst>
          </p:nvPr>
        </p:nvGraphicFramePr>
        <p:xfrm>
          <a:off x="762000" y="1371600"/>
          <a:ext cx="8077201" cy="4994600"/>
        </p:xfrm>
        <a:graphic>
          <a:graphicData uri="http://schemas.openxmlformats.org/drawingml/2006/table">
            <a:tbl>
              <a:tblPr/>
              <a:tblGrid>
                <a:gridCol w="848692">
                  <a:extLst>
                    <a:ext uri="{9D8B030D-6E8A-4147-A177-3AD203B41FA5}">
                      <a16:colId xmlns:a16="http://schemas.microsoft.com/office/drawing/2014/main" val="1025248300"/>
                    </a:ext>
                  </a:extLst>
                </a:gridCol>
                <a:gridCol w="570672">
                  <a:extLst>
                    <a:ext uri="{9D8B030D-6E8A-4147-A177-3AD203B41FA5}">
                      <a16:colId xmlns:a16="http://schemas.microsoft.com/office/drawing/2014/main" val="3329529128"/>
                    </a:ext>
                  </a:extLst>
                </a:gridCol>
                <a:gridCol w="3628887">
                  <a:extLst>
                    <a:ext uri="{9D8B030D-6E8A-4147-A177-3AD203B41FA5}">
                      <a16:colId xmlns:a16="http://schemas.microsoft.com/office/drawing/2014/main" val="2752547601"/>
                    </a:ext>
                  </a:extLst>
                </a:gridCol>
                <a:gridCol w="209549">
                  <a:extLst>
                    <a:ext uri="{9D8B030D-6E8A-4147-A177-3AD203B41FA5}">
                      <a16:colId xmlns:a16="http://schemas.microsoft.com/office/drawing/2014/main" val="4132654777"/>
                    </a:ext>
                  </a:extLst>
                </a:gridCol>
                <a:gridCol w="1414671">
                  <a:extLst>
                    <a:ext uri="{9D8B030D-6E8A-4147-A177-3AD203B41FA5}">
                      <a16:colId xmlns:a16="http://schemas.microsoft.com/office/drawing/2014/main" val="286144314"/>
                    </a:ext>
                  </a:extLst>
                </a:gridCol>
                <a:gridCol w="109329">
                  <a:extLst>
                    <a:ext uri="{9D8B030D-6E8A-4147-A177-3AD203B41FA5}">
                      <a16:colId xmlns:a16="http://schemas.microsoft.com/office/drawing/2014/main" val="734725567"/>
                    </a:ext>
                  </a:extLst>
                </a:gridCol>
                <a:gridCol w="1295401">
                  <a:extLst>
                    <a:ext uri="{9D8B030D-6E8A-4147-A177-3AD203B41FA5}">
                      <a16:colId xmlns:a16="http://schemas.microsoft.com/office/drawing/2014/main" val="960209145"/>
                    </a:ext>
                  </a:extLst>
                </a:gridCol>
              </a:tblGrid>
              <a:tr h="300038">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2021-22</a:t>
                      </a:r>
                    </a:p>
                  </a:txBody>
                  <a:tcPr marL="6350" marR="6350" marT="6350" marB="0" anchor="b">
                    <a:lnL>
                      <a:noFill/>
                    </a:lnL>
                    <a:lnR>
                      <a:noFill/>
                    </a:lnR>
                    <a:lnT>
                      <a:noFill/>
                    </a:lnT>
                    <a:lnB>
                      <a:noFill/>
                    </a:lnB>
                  </a:tcPr>
                </a:tc>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2022-23</a:t>
                      </a:r>
                    </a:p>
                  </a:txBody>
                  <a:tcPr marL="6350" marR="6350" marT="6350" marB="0" anchor="b">
                    <a:lnL>
                      <a:noFill/>
                    </a:lnL>
                    <a:lnR>
                      <a:noFill/>
                    </a:lnR>
                    <a:lnT>
                      <a:noFill/>
                    </a:lnT>
                    <a:lnB>
                      <a:noFill/>
                    </a:lnB>
                  </a:tcPr>
                </a:tc>
                <a:extLst>
                  <a:ext uri="{0D108BD9-81ED-4DB2-BD59-A6C34878D82A}">
                    <a16:rowId xmlns:a16="http://schemas.microsoft.com/office/drawing/2014/main" val="771456677"/>
                  </a:ext>
                </a:extLst>
              </a:tr>
              <a:tr h="300038">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BUDGET AS</a:t>
                      </a:r>
                    </a:p>
                  </a:txBody>
                  <a:tcPr marL="6350" marR="6350" marT="6350" marB="0" anchor="b">
                    <a:lnL>
                      <a:noFill/>
                    </a:lnL>
                    <a:lnR>
                      <a:noFill/>
                    </a:lnR>
                    <a:lnT>
                      <a:noFill/>
                    </a:lnT>
                    <a:lnB>
                      <a:noFill/>
                    </a:lnB>
                  </a:tcPr>
                </a:tc>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PROPOSED</a:t>
                      </a:r>
                    </a:p>
                  </a:txBody>
                  <a:tcPr marL="6350" marR="6350" marT="6350" marB="0" anchor="b">
                    <a:lnL>
                      <a:noFill/>
                    </a:lnL>
                    <a:lnR>
                      <a:noFill/>
                    </a:lnR>
                    <a:lnT>
                      <a:noFill/>
                    </a:lnT>
                    <a:lnB>
                      <a:noFill/>
                    </a:lnB>
                  </a:tcPr>
                </a:tc>
                <a:extLst>
                  <a:ext uri="{0D108BD9-81ED-4DB2-BD59-A6C34878D82A}">
                    <a16:rowId xmlns:a16="http://schemas.microsoft.com/office/drawing/2014/main" val="3674486046"/>
                  </a:ext>
                </a:extLst>
              </a:tr>
              <a:tr h="300038">
                <a:tc>
                  <a:txBody>
                    <a:bodyPr/>
                    <a:lstStyle/>
                    <a:p>
                      <a:pPr algn="r" fontAlgn="b"/>
                      <a:r>
                        <a:rPr lang="en-US" sz="1600" b="1" i="0" u="none" strike="noStrike">
                          <a:effectLst/>
                          <a:latin typeface="Arial MT"/>
                        </a:rPr>
                        <a:t>FUND</a:t>
                      </a:r>
                    </a:p>
                  </a:txBody>
                  <a:tcPr marL="6350" marR="6350" marT="6350" marB="0" anchor="b">
                    <a:lnL>
                      <a:noFill/>
                    </a:lnL>
                    <a:lnR>
                      <a:noFill/>
                    </a:lnR>
                    <a:lnT>
                      <a:noFill/>
                    </a:lnT>
                    <a:lnB>
                      <a:noFill/>
                    </a:lnB>
                  </a:tcPr>
                </a:tc>
                <a:tc>
                  <a:txBody>
                    <a:bodyPr/>
                    <a:lstStyle/>
                    <a:p>
                      <a:pPr algn="ctr" fontAlgn="b"/>
                      <a:r>
                        <a:rPr lang="en-US" sz="1600" b="1" i="0" u="none" strike="noStrike">
                          <a:effectLst/>
                          <a:latin typeface="Arial MT"/>
                        </a:rPr>
                        <a:t>REV</a:t>
                      </a:r>
                    </a:p>
                  </a:txBody>
                  <a:tcPr marL="6350" marR="6350" marT="6350" marB="0" anchor="b">
                    <a:lnL>
                      <a:noFill/>
                    </a:lnL>
                    <a:lnR>
                      <a:noFill/>
                    </a:lnR>
                    <a:lnT>
                      <a:noFill/>
                    </a:lnT>
                    <a:lnB>
                      <a:noFill/>
                    </a:lnB>
                  </a:tcPr>
                </a:tc>
                <a:tc>
                  <a:txBody>
                    <a:bodyPr/>
                    <a:lstStyle/>
                    <a:p>
                      <a:pPr algn="l" fontAlgn="b"/>
                      <a:r>
                        <a:rPr lang="en-US" sz="1600" b="1" i="0" u="none" strike="noStrike">
                          <a:effectLst/>
                          <a:latin typeface="Arial MT"/>
                        </a:rPr>
                        <a:t>REVENUE SOURCES:</a:t>
                      </a: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AMENDED</a:t>
                      </a:r>
                    </a:p>
                  </a:txBody>
                  <a:tcPr marL="6350" marR="6350" marT="6350" marB="0" anchor="b">
                    <a:lnL>
                      <a:noFill/>
                    </a:lnL>
                    <a:lnR>
                      <a:noFill/>
                    </a:lnR>
                    <a:lnT>
                      <a:noFill/>
                    </a:lnT>
                    <a:lnB>
                      <a:noFill/>
                    </a:lnB>
                  </a:tcPr>
                </a:tc>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BUDGET</a:t>
                      </a:r>
                    </a:p>
                  </a:txBody>
                  <a:tcPr marL="6350" marR="6350" marT="6350" marB="0" anchor="b">
                    <a:lnL>
                      <a:noFill/>
                    </a:lnL>
                    <a:lnR>
                      <a:noFill/>
                    </a:lnR>
                    <a:lnT>
                      <a:noFill/>
                    </a:lnT>
                    <a:lnB>
                      <a:noFill/>
                    </a:lnB>
                  </a:tcPr>
                </a:tc>
                <a:extLst>
                  <a:ext uri="{0D108BD9-81ED-4DB2-BD59-A6C34878D82A}">
                    <a16:rowId xmlns:a16="http://schemas.microsoft.com/office/drawing/2014/main" val="1157578757"/>
                  </a:ext>
                </a:extLst>
              </a:tr>
              <a:tr h="300038">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ct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600" b="1" i="0" u="none" strike="noStrike">
                          <a:effectLst/>
                          <a:latin typeface="Arial MT"/>
                        </a:rPr>
                        <a:t>STATE:</a:t>
                      </a: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3638273342"/>
                  </a:ext>
                </a:extLst>
              </a:tr>
              <a:tr h="300038">
                <a:tc>
                  <a:txBody>
                    <a:bodyPr/>
                    <a:lstStyle/>
                    <a:p>
                      <a:pPr algn="r" fontAlgn="b"/>
                      <a:r>
                        <a:rPr lang="en-US" sz="1600" b="0" i="0" u="none" strike="noStrike">
                          <a:effectLst/>
                          <a:latin typeface="Arial MT"/>
                        </a:rPr>
                        <a:t>360</a:t>
                      </a:r>
                    </a:p>
                  </a:txBody>
                  <a:tcPr marL="6350" marR="6350" marT="6350" marB="0" anchor="b">
                    <a:lnL>
                      <a:noFill/>
                    </a:lnL>
                    <a:lnR>
                      <a:noFill/>
                    </a:lnR>
                    <a:lnT>
                      <a:noFill/>
                    </a:lnT>
                    <a:lnB>
                      <a:noFill/>
                    </a:lnB>
                  </a:tcPr>
                </a:tc>
                <a:tc>
                  <a:txBody>
                    <a:bodyPr/>
                    <a:lstStyle/>
                    <a:p>
                      <a:pPr algn="ctr" fontAlgn="b"/>
                      <a:r>
                        <a:rPr lang="en-US" sz="1600" b="0" i="0" u="none" strike="noStrike">
                          <a:effectLst/>
                          <a:latin typeface="Arial MT"/>
                        </a:rPr>
                        <a:t>3321</a:t>
                      </a:r>
                    </a:p>
                  </a:txBody>
                  <a:tcPr marL="6350" marR="6350" marT="6350" marB="0" anchor="b">
                    <a:lnL>
                      <a:noFill/>
                    </a:lnL>
                    <a:lnR>
                      <a:noFill/>
                    </a:lnR>
                    <a:lnT>
                      <a:noFill/>
                    </a:lnT>
                    <a:lnB>
                      <a:noFill/>
                    </a:lnB>
                  </a:tcPr>
                </a:tc>
                <a:tc>
                  <a:txBody>
                    <a:bodyPr/>
                    <a:lstStyle/>
                    <a:p>
                      <a:pPr algn="l" fontAlgn="b"/>
                      <a:r>
                        <a:rPr lang="en-US" sz="1600" b="0" i="0" u="none" strike="noStrike">
                          <a:effectLst/>
                          <a:latin typeface="Arial MT"/>
                        </a:rPr>
                        <a:t>CO &amp; DS Distributed To Counties</a:t>
                      </a:r>
                    </a:p>
                  </a:txBody>
                  <a:tcPr marL="6350" marR="6350" marT="6350" marB="0" anchor="b">
                    <a:lnL>
                      <a:noFill/>
                    </a:lnL>
                    <a:lnR>
                      <a:noFill/>
                    </a:lnR>
                    <a:lnT>
                      <a:noFill/>
                    </a:lnT>
                    <a:lnB>
                      <a:noFill/>
                    </a:lnB>
                  </a:tcPr>
                </a:tc>
                <a:tc>
                  <a:txBody>
                    <a:bodyPr/>
                    <a:lstStyle/>
                    <a:p>
                      <a:pPr algn="l"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200,000 </a:t>
                      </a:r>
                    </a:p>
                  </a:txBody>
                  <a:tcPr marL="6350" marR="6350" marT="6350" marB="0" anchor="b">
                    <a:lnL>
                      <a:noFill/>
                    </a:lnL>
                    <a:lnR>
                      <a:noFill/>
                    </a:lnR>
                    <a:lnT>
                      <a:noFill/>
                    </a:lnT>
                    <a:lnB>
                      <a:noFill/>
                    </a:lnB>
                  </a:tcPr>
                </a:tc>
                <a:tc>
                  <a:txBody>
                    <a:bodyPr/>
                    <a:lstStyle/>
                    <a:p>
                      <a:pPr algn="r"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200,000 </a:t>
                      </a:r>
                    </a:p>
                  </a:txBody>
                  <a:tcPr marL="6350" marR="6350" marT="6350" marB="0" anchor="b">
                    <a:lnL>
                      <a:noFill/>
                    </a:lnL>
                    <a:lnR>
                      <a:noFill/>
                    </a:lnR>
                    <a:lnT>
                      <a:noFill/>
                    </a:lnT>
                    <a:lnB>
                      <a:noFill/>
                    </a:lnB>
                  </a:tcPr>
                </a:tc>
                <a:extLst>
                  <a:ext uri="{0D108BD9-81ED-4DB2-BD59-A6C34878D82A}">
                    <a16:rowId xmlns:a16="http://schemas.microsoft.com/office/drawing/2014/main" val="1795812157"/>
                  </a:ext>
                </a:extLst>
              </a:tr>
              <a:tr h="300038">
                <a:tc>
                  <a:txBody>
                    <a:bodyPr/>
                    <a:lstStyle/>
                    <a:p>
                      <a:pPr algn="r" fontAlgn="b"/>
                      <a:r>
                        <a:rPr lang="en-US" sz="1600" b="0" i="0" u="none" strike="noStrike">
                          <a:effectLst/>
                          <a:latin typeface="Arial MT"/>
                        </a:rPr>
                        <a:t>360</a:t>
                      </a:r>
                    </a:p>
                  </a:txBody>
                  <a:tcPr marL="6350" marR="6350" marT="6350" marB="0" anchor="b">
                    <a:lnL>
                      <a:noFill/>
                    </a:lnL>
                    <a:lnR>
                      <a:noFill/>
                    </a:lnR>
                    <a:lnT>
                      <a:noFill/>
                    </a:lnT>
                    <a:lnB>
                      <a:noFill/>
                    </a:lnB>
                  </a:tcPr>
                </a:tc>
                <a:tc>
                  <a:txBody>
                    <a:bodyPr/>
                    <a:lstStyle/>
                    <a:p>
                      <a:pPr algn="ctr" fontAlgn="b"/>
                      <a:r>
                        <a:rPr lang="en-US" sz="1600" b="0" i="0" u="none" strike="noStrike">
                          <a:effectLst/>
                          <a:latin typeface="Arial MT"/>
                        </a:rPr>
                        <a:t>3325</a:t>
                      </a:r>
                    </a:p>
                  </a:txBody>
                  <a:tcPr marL="6350" marR="6350" marT="6350" marB="0" anchor="b">
                    <a:lnL>
                      <a:noFill/>
                    </a:lnL>
                    <a:lnR>
                      <a:noFill/>
                    </a:lnR>
                    <a:lnT>
                      <a:noFill/>
                    </a:lnT>
                    <a:lnB>
                      <a:noFill/>
                    </a:lnB>
                  </a:tcPr>
                </a:tc>
                <a:tc>
                  <a:txBody>
                    <a:bodyPr/>
                    <a:lstStyle/>
                    <a:p>
                      <a:pPr algn="l" fontAlgn="b"/>
                      <a:r>
                        <a:rPr lang="en-US" sz="1600" b="0" i="0" u="none" strike="noStrike">
                          <a:effectLst/>
                          <a:latin typeface="Arial MT"/>
                        </a:rPr>
                        <a:t>CO &amp; DS Interest Distribution</a:t>
                      </a:r>
                    </a:p>
                  </a:txBody>
                  <a:tcPr marL="6350" marR="6350" marT="6350" marB="0" anchor="b">
                    <a:lnL>
                      <a:noFill/>
                    </a:lnL>
                    <a:lnR>
                      <a:noFill/>
                    </a:lnR>
                    <a:lnT>
                      <a:noFill/>
                    </a:lnT>
                    <a:lnB>
                      <a:noFill/>
                    </a:lnB>
                  </a:tcPr>
                </a:tc>
                <a:tc>
                  <a:txBody>
                    <a:bodyPr/>
                    <a:lstStyle/>
                    <a:p>
                      <a:pPr algn="l"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4,000 </a:t>
                      </a:r>
                    </a:p>
                  </a:txBody>
                  <a:tcPr marL="6350" marR="6350" marT="6350" marB="0" anchor="b">
                    <a:lnL>
                      <a:noFill/>
                    </a:lnL>
                    <a:lnR>
                      <a:noFill/>
                    </a:lnR>
                    <a:lnT>
                      <a:noFill/>
                    </a:lnT>
                    <a:lnB>
                      <a:noFill/>
                    </a:lnB>
                  </a:tcPr>
                </a:tc>
                <a:tc>
                  <a:txBody>
                    <a:bodyPr/>
                    <a:lstStyle/>
                    <a:p>
                      <a:pPr algn="r"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4,000 </a:t>
                      </a:r>
                    </a:p>
                  </a:txBody>
                  <a:tcPr marL="6350" marR="6350" marT="6350" marB="0" anchor="b">
                    <a:lnL>
                      <a:noFill/>
                    </a:lnL>
                    <a:lnR>
                      <a:noFill/>
                    </a:lnR>
                    <a:lnT>
                      <a:noFill/>
                    </a:lnT>
                    <a:lnB>
                      <a:noFill/>
                    </a:lnB>
                  </a:tcPr>
                </a:tc>
                <a:extLst>
                  <a:ext uri="{0D108BD9-81ED-4DB2-BD59-A6C34878D82A}">
                    <a16:rowId xmlns:a16="http://schemas.microsoft.com/office/drawing/2014/main" val="3319888542"/>
                  </a:ext>
                </a:extLst>
              </a:tr>
              <a:tr h="300038">
                <a:tc>
                  <a:txBody>
                    <a:bodyPr/>
                    <a:lstStyle/>
                    <a:p>
                      <a:pPr algn="r" fontAlgn="b"/>
                      <a:r>
                        <a:rPr lang="en-US" sz="1600" b="0" i="0" u="none" strike="noStrike">
                          <a:effectLst/>
                          <a:latin typeface="Arial MT"/>
                        </a:rPr>
                        <a:t>396</a:t>
                      </a:r>
                    </a:p>
                  </a:txBody>
                  <a:tcPr marL="6350" marR="6350" marT="6350" marB="0" anchor="b">
                    <a:lnL>
                      <a:noFill/>
                    </a:lnL>
                    <a:lnR>
                      <a:noFill/>
                    </a:lnR>
                    <a:lnT>
                      <a:noFill/>
                    </a:lnT>
                    <a:lnB>
                      <a:noFill/>
                    </a:lnB>
                  </a:tcPr>
                </a:tc>
                <a:tc>
                  <a:txBody>
                    <a:bodyPr/>
                    <a:lstStyle/>
                    <a:p>
                      <a:pPr algn="ctr" fontAlgn="b"/>
                      <a:r>
                        <a:rPr lang="en-US" sz="1600" b="0" i="0" u="none" strike="noStrike">
                          <a:effectLst/>
                          <a:latin typeface="Arial MT"/>
                        </a:rPr>
                        <a:t>3399</a:t>
                      </a:r>
                    </a:p>
                  </a:txBody>
                  <a:tcPr marL="6350" marR="6350" marT="6350" marB="0" anchor="b">
                    <a:lnL>
                      <a:noFill/>
                    </a:lnL>
                    <a:lnR>
                      <a:noFill/>
                    </a:lnR>
                    <a:lnT>
                      <a:noFill/>
                    </a:lnT>
                    <a:lnB>
                      <a:noFill/>
                    </a:lnB>
                  </a:tcPr>
                </a:tc>
                <a:tc>
                  <a:txBody>
                    <a:bodyPr/>
                    <a:lstStyle/>
                    <a:p>
                      <a:pPr algn="l" fontAlgn="b"/>
                      <a:r>
                        <a:rPr lang="en-US" sz="1600" b="0" i="0" u="none" strike="noStrike">
                          <a:effectLst/>
                          <a:latin typeface="Arial MT"/>
                        </a:rPr>
                        <a:t>Safety &amp; Security</a:t>
                      </a:r>
                    </a:p>
                  </a:txBody>
                  <a:tcPr marL="6350" marR="6350" marT="6350" marB="0" anchor="b">
                    <a:lnL>
                      <a:noFill/>
                    </a:lnL>
                    <a:lnR>
                      <a:noFill/>
                    </a:lnR>
                    <a:lnT>
                      <a:noFill/>
                    </a:lnT>
                    <a:lnB>
                      <a:noFill/>
                    </a:lnB>
                  </a:tcPr>
                </a:tc>
                <a:tc>
                  <a:txBody>
                    <a:bodyPr/>
                    <a:lstStyle/>
                    <a:p>
                      <a:pPr algn="l"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0 </a:t>
                      </a:r>
                    </a:p>
                  </a:txBody>
                  <a:tcPr marL="6350" marR="6350" marT="6350" marB="0" anchor="b">
                    <a:lnL>
                      <a:noFill/>
                    </a:lnL>
                    <a:lnR>
                      <a:noFill/>
                    </a:lnR>
                    <a:lnT>
                      <a:noFill/>
                    </a:lnT>
                    <a:lnB>
                      <a:noFill/>
                    </a:lnB>
                  </a:tcPr>
                </a:tc>
                <a:tc>
                  <a:txBody>
                    <a:bodyPr/>
                    <a:lstStyle/>
                    <a:p>
                      <a:pPr algn="r"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dirty="0">
                          <a:effectLst/>
                          <a:latin typeface="Arial MT"/>
                        </a:rPr>
                        <a:t>0 </a:t>
                      </a:r>
                    </a:p>
                  </a:txBody>
                  <a:tcPr marL="6350" marR="6350" marT="6350" marB="0" anchor="b">
                    <a:lnL>
                      <a:noFill/>
                    </a:lnL>
                    <a:lnR>
                      <a:noFill/>
                    </a:lnR>
                    <a:lnT>
                      <a:noFill/>
                    </a:lnT>
                    <a:lnB>
                      <a:noFill/>
                    </a:lnB>
                  </a:tcPr>
                </a:tc>
                <a:extLst>
                  <a:ext uri="{0D108BD9-81ED-4DB2-BD59-A6C34878D82A}">
                    <a16:rowId xmlns:a16="http://schemas.microsoft.com/office/drawing/2014/main" val="2287609324"/>
                  </a:ext>
                </a:extLst>
              </a:tr>
              <a:tr h="300038">
                <a:tc>
                  <a:txBody>
                    <a:bodyPr/>
                    <a:lstStyle/>
                    <a:p>
                      <a:pPr algn="l"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ctr"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600" b="1" i="0" u="none" strike="noStrike">
                          <a:effectLst/>
                          <a:latin typeface="Arial MT"/>
                        </a:rPr>
                        <a:t>LOCAL:</a:t>
                      </a:r>
                    </a:p>
                  </a:txBody>
                  <a:tcPr marL="6350" marR="6350" marT="6350" marB="0" anchor="b">
                    <a:lnL>
                      <a:noFill/>
                    </a:lnL>
                    <a:lnR>
                      <a:noFill/>
                    </a:lnR>
                    <a:lnT>
                      <a:noFill/>
                    </a:lnT>
                    <a:lnB>
                      <a:noFill/>
                    </a:lnB>
                  </a:tcPr>
                </a:tc>
                <a:tc>
                  <a:txBody>
                    <a:bodyPr/>
                    <a:lstStyle/>
                    <a:p>
                      <a:pPr algn="l"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endParaRPr lang="en-US" sz="1600" b="0"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852566655"/>
                  </a:ext>
                </a:extLst>
              </a:tr>
              <a:tr h="300038">
                <a:tc>
                  <a:txBody>
                    <a:bodyPr/>
                    <a:lstStyle/>
                    <a:p>
                      <a:pPr algn="r" fontAlgn="b"/>
                      <a:r>
                        <a:rPr lang="en-US" sz="1600" b="0" i="0" u="none" strike="noStrike">
                          <a:effectLst/>
                          <a:latin typeface="Arial MT"/>
                        </a:rPr>
                        <a:t>370</a:t>
                      </a:r>
                    </a:p>
                  </a:txBody>
                  <a:tcPr marL="6350" marR="6350" marT="6350" marB="0" anchor="b">
                    <a:lnL>
                      <a:noFill/>
                    </a:lnL>
                    <a:lnR>
                      <a:noFill/>
                    </a:lnR>
                    <a:lnT>
                      <a:noFill/>
                    </a:lnT>
                    <a:lnB>
                      <a:noFill/>
                    </a:lnB>
                  </a:tcPr>
                </a:tc>
                <a:tc>
                  <a:txBody>
                    <a:bodyPr/>
                    <a:lstStyle/>
                    <a:p>
                      <a:pPr algn="ctr" fontAlgn="b"/>
                      <a:r>
                        <a:rPr lang="en-US" sz="1600" b="0" i="0" u="none" strike="noStrike">
                          <a:effectLst/>
                          <a:latin typeface="Arial MT"/>
                        </a:rPr>
                        <a:t>3413 </a:t>
                      </a:r>
                    </a:p>
                  </a:txBody>
                  <a:tcPr marL="6350" marR="6350" marT="6350" marB="0" anchor="b">
                    <a:lnL>
                      <a:noFill/>
                    </a:lnL>
                    <a:lnR>
                      <a:noFill/>
                    </a:lnR>
                    <a:lnT>
                      <a:noFill/>
                    </a:lnT>
                    <a:lnB>
                      <a:noFill/>
                    </a:lnB>
                  </a:tcPr>
                </a:tc>
                <a:tc>
                  <a:txBody>
                    <a:bodyPr/>
                    <a:lstStyle/>
                    <a:p>
                      <a:pPr algn="l" fontAlgn="b"/>
                      <a:r>
                        <a:rPr lang="en-US" sz="1600" b="0" i="0" u="none" strike="noStrike">
                          <a:effectLst/>
                          <a:latin typeface="Arial MT"/>
                        </a:rPr>
                        <a:t>1.50 Mil Capital Improvement Tax</a:t>
                      </a:r>
                    </a:p>
                  </a:txBody>
                  <a:tcPr marL="6350" marR="6350" marT="6350" marB="0" anchor="b">
                    <a:lnL>
                      <a:noFill/>
                    </a:lnL>
                    <a:lnR>
                      <a:noFill/>
                    </a:lnR>
                    <a:lnT>
                      <a:noFill/>
                    </a:lnT>
                    <a:lnB>
                      <a:noFill/>
                    </a:lnB>
                  </a:tcPr>
                </a:tc>
                <a:tc>
                  <a:txBody>
                    <a:bodyPr/>
                    <a:lstStyle/>
                    <a:p>
                      <a:pPr algn="l"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5,135,592 </a:t>
                      </a:r>
                    </a:p>
                  </a:txBody>
                  <a:tcPr marL="6350" marR="6350" marT="6350" marB="0" anchor="b">
                    <a:lnL>
                      <a:noFill/>
                    </a:lnL>
                    <a:lnR>
                      <a:noFill/>
                    </a:lnR>
                    <a:lnT>
                      <a:noFill/>
                    </a:lnT>
                    <a:lnB>
                      <a:noFill/>
                    </a:lnB>
                  </a:tcPr>
                </a:tc>
                <a:tc>
                  <a:txBody>
                    <a:bodyPr/>
                    <a:lstStyle/>
                    <a:p>
                      <a:pPr algn="r"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5,808,091 </a:t>
                      </a:r>
                    </a:p>
                  </a:txBody>
                  <a:tcPr marL="6350" marR="6350" marT="6350" marB="0" anchor="b">
                    <a:lnL>
                      <a:noFill/>
                    </a:lnL>
                    <a:lnR>
                      <a:noFill/>
                    </a:lnR>
                    <a:lnT>
                      <a:noFill/>
                    </a:lnT>
                    <a:lnB>
                      <a:noFill/>
                    </a:lnB>
                  </a:tcPr>
                </a:tc>
                <a:extLst>
                  <a:ext uri="{0D108BD9-81ED-4DB2-BD59-A6C34878D82A}">
                    <a16:rowId xmlns:a16="http://schemas.microsoft.com/office/drawing/2014/main" val="1928183080"/>
                  </a:ext>
                </a:extLst>
              </a:tr>
              <a:tr h="300038">
                <a:tc>
                  <a:txBody>
                    <a:bodyPr/>
                    <a:lstStyle/>
                    <a:p>
                      <a:pPr algn="r" fontAlgn="b"/>
                      <a:r>
                        <a:rPr lang="en-US" sz="1600" b="0" i="0" u="none" strike="noStrike">
                          <a:effectLst/>
                          <a:latin typeface="Arial MT"/>
                        </a:rPr>
                        <a:t>370</a:t>
                      </a:r>
                    </a:p>
                  </a:txBody>
                  <a:tcPr marL="6350" marR="6350" marT="6350" marB="0" anchor="b">
                    <a:lnL>
                      <a:noFill/>
                    </a:lnL>
                    <a:lnR>
                      <a:noFill/>
                    </a:lnR>
                    <a:lnT>
                      <a:noFill/>
                    </a:lnT>
                    <a:lnB>
                      <a:noFill/>
                    </a:lnB>
                  </a:tcPr>
                </a:tc>
                <a:tc>
                  <a:txBody>
                    <a:bodyPr/>
                    <a:lstStyle/>
                    <a:p>
                      <a:pPr algn="ctr" fontAlgn="b"/>
                      <a:r>
                        <a:rPr lang="en-US" sz="1600" b="0" i="0" u="none" strike="noStrike">
                          <a:effectLst/>
                          <a:latin typeface="Arial MT"/>
                        </a:rPr>
                        <a:t>3430 </a:t>
                      </a:r>
                    </a:p>
                  </a:txBody>
                  <a:tcPr marL="6350" marR="6350" marT="6350" marB="0" anchor="b">
                    <a:lnL>
                      <a:noFill/>
                    </a:lnL>
                    <a:lnR>
                      <a:noFill/>
                    </a:lnR>
                    <a:lnT>
                      <a:noFill/>
                    </a:lnT>
                    <a:lnB>
                      <a:noFill/>
                    </a:lnB>
                  </a:tcPr>
                </a:tc>
                <a:tc>
                  <a:txBody>
                    <a:bodyPr/>
                    <a:lstStyle/>
                    <a:p>
                      <a:pPr algn="l" fontAlgn="b"/>
                      <a:r>
                        <a:rPr lang="en-US" sz="1600" b="0" i="0" u="none" strike="noStrike">
                          <a:effectLst/>
                          <a:latin typeface="Arial MT"/>
                        </a:rPr>
                        <a:t>Interest</a:t>
                      </a:r>
                    </a:p>
                  </a:txBody>
                  <a:tcPr marL="6350" marR="6350" marT="6350" marB="0" anchor="b">
                    <a:lnL>
                      <a:noFill/>
                    </a:lnL>
                    <a:lnR>
                      <a:noFill/>
                    </a:lnR>
                    <a:lnT>
                      <a:noFill/>
                    </a:lnT>
                    <a:lnB>
                      <a:noFill/>
                    </a:lnB>
                  </a:tcPr>
                </a:tc>
                <a:tc>
                  <a:txBody>
                    <a:bodyPr/>
                    <a:lstStyle/>
                    <a:p>
                      <a:pPr algn="l"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40,000 </a:t>
                      </a:r>
                    </a:p>
                  </a:txBody>
                  <a:tcPr marL="6350" marR="6350" marT="6350" marB="0" anchor="b">
                    <a:lnL>
                      <a:noFill/>
                    </a:lnL>
                    <a:lnR>
                      <a:noFill/>
                    </a:lnR>
                    <a:lnT>
                      <a:noFill/>
                    </a:lnT>
                    <a:lnB>
                      <a:noFill/>
                    </a:lnB>
                  </a:tcPr>
                </a:tc>
                <a:tc>
                  <a:txBody>
                    <a:bodyPr/>
                    <a:lstStyle/>
                    <a:p>
                      <a:pPr algn="r"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40,000 </a:t>
                      </a:r>
                    </a:p>
                  </a:txBody>
                  <a:tcPr marL="6350" marR="6350" marT="6350" marB="0" anchor="b">
                    <a:lnL>
                      <a:noFill/>
                    </a:lnL>
                    <a:lnR>
                      <a:noFill/>
                    </a:lnR>
                    <a:lnT>
                      <a:noFill/>
                    </a:lnT>
                    <a:lnB>
                      <a:noFill/>
                    </a:lnB>
                  </a:tcPr>
                </a:tc>
                <a:extLst>
                  <a:ext uri="{0D108BD9-81ED-4DB2-BD59-A6C34878D82A}">
                    <a16:rowId xmlns:a16="http://schemas.microsoft.com/office/drawing/2014/main" val="3248058189"/>
                  </a:ext>
                </a:extLst>
              </a:tr>
              <a:tr h="300038">
                <a:tc>
                  <a:txBody>
                    <a:bodyPr/>
                    <a:lstStyle/>
                    <a:p>
                      <a:pPr algn="r" fontAlgn="b"/>
                      <a:r>
                        <a:rPr lang="en-US" sz="1600" b="0" i="0" u="none" strike="noStrike">
                          <a:effectLst/>
                          <a:latin typeface="Arial MT"/>
                        </a:rPr>
                        <a:t>391</a:t>
                      </a:r>
                    </a:p>
                  </a:txBody>
                  <a:tcPr marL="6350" marR="6350" marT="6350" marB="0" anchor="b">
                    <a:lnL>
                      <a:noFill/>
                    </a:lnL>
                    <a:lnR>
                      <a:noFill/>
                    </a:lnR>
                    <a:lnT>
                      <a:noFill/>
                    </a:lnT>
                    <a:lnB>
                      <a:noFill/>
                    </a:lnB>
                  </a:tcPr>
                </a:tc>
                <a:tc>
                  <a:txBody>
                    <a:bodyPr/>
                    <a:lstStyle/>
                    <a:p>
                      <a:pPr algn="ctr" fontAlgn="b"/>
                      <a:r>
                        <a:rPr lang="en-US" sz="1600" b="0" i="0" u="none" strike="noStrike">
                          <a:effectLst/>
                          <a:latin typeface="Arial MT"/>
                        </a:rPr>
                        <a:t>3430 </a:t>
                      </a:r>
                    </a:p>
                  </a:txBody>
                  <a:tcPr marL="6350" marR="6350" marT="6350" marB="0" anchor="b">
                    <a:lnL>
                      <a:noFill/>
                    </a:lnL>
                    <a:lnR>
                      <a:noFill/>
                    </a:lnR>
                    <a:lnT>
                      <a:noFill/>
                    </a:lnT>
                    <a:lnB>
                      <a:noFill/>
                    </a:lnB>
                  </a:tcPr>
                </a:tc>
                <a:tc>
                  <a:txBody>
                    <a:bodyPr/>
                    <a:lstStyle/>
                    <a:p>
                      <a:pPr algn="l" fontAlgn="b"/>
                      <a:r>
                        <a:rPr lang="en-US" sz="1600" b="0" i="0" u="none" strike="noStrike">
                          <a:effectLst/>
                          <a:latin typeface="Arial MT"/>
                        </a:rPr>
                        <a:t>Interest</a:t>
                      </a:r>
                    </a:p>
                  </a:txBody>
                  <a:tcPr marL="6350" marR="6350" marT="6350" marB="0" anchor="b">
                    <a:lnL>
                      <a:noFill/>
                    </a:lnL>
                    <a:lnR>
                      <a:noFill/>
                    </a:lnR>
                    <a:lnT>
                      <a:noFill/>
                    </a:lnT>
                    <a:lnB>
                      <a:noFill/>
                    </a:lnB>
                  </a:tcPr>
                </a:tc>
                <a:tc>
                  <a:txBody>
                    <a:bodyPr/>
                    <a:lstStyle/>
                    <a:p>
                      <a:pPr algn="l"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2,000 </a:t>
                      </a:r>
                    </a:p>
                  </a:txBody>
                  <a:tcPr marL="6350" marR="6350" marT="6350" marB="0" anchor="b">
                    <a:lnL>
                      <a:noFill/>
                    </a:lnL>
                    <a:lnR>
                      <a:noFill/>
                    </a:lnR>
                    <a:lnT>
                      <a:noFill/>
                    </a:lnT>
                    <a:lnB>
                      <a:noFill/>
                    </a:lnB>
                  </a:tcPr>
                </a:tc>
                <a:tc>
                  <a:txBody>
                    <a:bodyPr/>
                    <a:lstStyle/>
                    <a:p>
                      <a:pPr algn="r"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2,000 </a:t>
                      </a:r>
                    </a:p>
                  </a:txBody>
                  <a:tcPr marL="6350" marR="6350" marT="6350" marB="0" anchor="b">
                    <a:lnL>
                      <a:noFill/>
                    </a:lnL>
                    <a:lnR>
                      <a:noFill/>
                    </a:lnR>
                    <a:lnT>
                      <a:noFill/>
                    </a:lnT>
                    <a:lnB>
                      <a:noFill/>
                    </a:lnB>
                  </a:tcPr>
                </a:tc>
                <a:extLst>
                  <a:ext uri="{0D108BD9-81ED-4DB2-BD59-A6C34878D82A}">
                    <a16:rowId xmlns:a16="http://schemas.microsoft.com/office/drawing/2014/main" val="2206256044"/>
                  </a:ext>
                </a:extLst>
              </a:tr>
              <a:tr h="300038">
                <a:tc>
                  <a:txBody>
                    <a:bodyPr/>
                    <a:lstStyle/>
                    <a:p>
                      <a:pPr algn="r" fontAlgn="b"/>
                      <a:r>
                        <a:rPr lang="en-US" sz="1600" b="0" i="0" u="none" strike="noStrike">
                          <a:effectLst/>
                          <a:latin typeface="Arial MT"/>
                        </a:rPr>
                        <a:t>391</a:t>
                      </a:r>
                    </a:p>
                  </a:txBody>
                  <a:tcPr marL="6350" marR="6350" marT="6350" marB="0" anchor="b">
                    <a:lnL>
                      <a:noFill/>
                    </a:lnL>
                    <a:lnR>
                      <a:noFill/>
                    </a:lnR>
                    <a:lnT>
                      <a:noFill/>
                    </a:lnT>
                    <a:lnB>
                      <a:noFill/>
                    </a:lnB>
                  </a:tcPr>
                </a:tc>
                <a:tc>
                  <a:txBody>
                    <a:bodyPr/>
                    <a:lstStyle/>
                    <a:p>
                      <a:pPr algn="ctr" fontAlgn="b"/>
                      <a:r>
                        <a:rPr lang="en-US" sz="1600" b="0" i="0" u="none" strike="noStrike">
                          <a:effectLst/>
                          <a:latin typeface="Arial MT"/>
                        </a:rPr>
                        <a:t>3495</a:t>
                      </a:r>
                    </a:p>
                  </a:txBody>
                  <a:tcPr marL="6350" marR="6350" marT="6350" marB="0" anchor="b">
                    <a:lnL>
                      <a:noFill/>
                    </a:lnL>
                    <a:lnR>
                      <a:noFill/>
                    </a:lnR>
                    <a:lnT>
                      <a:noFill/>
                    </a:lnT>
                    <a:lnB>
                      <a:noFill/>
                    </a:lnB>
                  </a:tcPr>
                </a:tc>
                <a:tc>
                  <a:txBody>
                    <a:bodyPr/>
                    <a:lstStyle/>
                    <a:p>
                      <a:pPr algn="l" fontAlgn="b"/>
                      <a:r>
                        <a:rPr lang="en-US" sz="1600" b="0" i="0" u="none" strike="noStrike">
                          <a:effectLst/>
                          <a:latin typeface="Arial MT"/>
                        </a:rPr>
                        <a:t>Fuel Tax Refund</a:t>
                      </a:r>
                    </a:p>
                  </a:txBody>
                  <a:tcPr marL="6350" marR="6350" marT="6350" marB="0" anchor="b">
                    <a:lnL>
                      <a:noFill/>
                    </a:lnL>
                    <a:lnR>
                      <a:noFill/>
                    </a:lnR>
                    <a:lnT>
                      <a:noFill/>
                    </a:lnT>
                    <a:lnB>
                      <a:noFill/>
                    </a:lnB>
                  </a:tcPr>
                </a:tc>
                <a:tc>
                  <a:txBody>
                    <a:bodyPr/>
                    <a:lstStyle/>
                    <a:p>
                      <a:pPr algn="l"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15,000 </a:t>
                      </a:r>
                    </a:p>
                  </a:txBody>
                  <a:tcPr marL="6350" marR="6350" marT="6350" marB="0" anchor="b">
                    <a:lnL>
                      <a:noFill/>
                    </a:lnL>
                    <a:lnR>
                      <a:noFill/>
                    </a:lnR>
                    <a:lnT>
                      <a:noFill/>
                    </a:lnT>
                    <a:lnB>
                      <a:noFill/>
                    </a:lnB>
                  </a:tcPr>
                </a:tc>
                <a:tc>
                  <a:txBody>
                    <a:bodyPr/>
                    <a:lstStyle/>
                    <a:p>
                      <a:pPr algn="r" fontAlgn="b"/>
                      <a:endParaRPr lang="en-US" sz="160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0" i="0" u="none" strike="noStrike">
                          <a:effectLst/>
                          <a:latin typeface="Arial MT"/>
                        </a:rPr>
                        <a:t>15,000 </a:t>
                      </a:r>
                    </a:p>
                  </a:txBody>
                  <a:tcPr marL="6350" marR="6350" marT="6350" marB="0" anchor="b">
                    <a:lnL>
                      <a:noFill/>
                    </a:lnL>
                    <a:lnR>
                      <a:noFill/>
                    </a:lnR>
                    <a:lnT>
                      <a:noFill/>
                    </a:lnT>
                    <a:lnB>
                      <a:noFill/>
                    </a:lnB>
                  </a:tcPr>
                </a:tc>
                <a:extLst>
                  <a:ext uri="{0D108BD9-81ED-4DB2-BD59-A6C34878D82A}">
                    <a16:rowId xmlns:a16="http://schemas.microsoft.com/office/drawing/2014/main" val="2576357701"/>
                  </a:ext>
                </a:extLst>
              </a:tr>
              <a:tr h="300038">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600" b="1" i="0" u="none" strike="noStrike">
                          <a:effectLst/>
                          <a:latin typeface="Arial MT"/>
                        </a:rPr>
                        <a:t>TOTAL ESTIMATED REVENUE:</a:t>
                      </a: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5,396,592 </a:t>
                      </a:r>
                    </a:p>
                  </a:txBody>
                  <a:tcPr marL="6350" marR="6350" marT="6350" marB="0" anchor="b">
                    <a:lnL>
                      <a:noFill/>
                    </a:lnL>
                    <a:lnR>
                      <a:noFill/>
                    </a:lnR>
                    <a:lnT>
                      <a:noFill/>
                    </a:lnT>
                    <a:lnB>
                      <a:noFill/>
                    </a:lnB>
                  </a:tcPr>
                </a:tc>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6,069,091 </a:t>
                      </a:r>
                    </a:p>
                  </a:txBody>
                  <a:tcPr marL="6350" marR="6350" marT="6350" marB="0" anchor="b">
                    <a:lnL>
                      <a:noFill/>
                    </a:lnL>
                    <a:lnR>
                      <a:noFill/>
                    </a:lnR>
                    <a:lnT>
                      <a:noFill/>
                    </a:lnT>
                    <a:lnB>
                      <a:noFill/>
                    </a:lnB>
                  </a:tcPr>
                </a:tc>
                <a:extLst>
                  <a:ext uri="{0D108BD9-81ED-4DB2-BD59-A6C34878D82A}">
                    <a16:rowId xmlns:a16="http://schemas.microsoft.com/office/drawing/2014/main" val="690911096"/>
                  </a:ext>
                </a:extLst>
              </a:tr>
              <a:tr h="300038">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600" b="1" i="0" u="none" strike="noStrike">
                          <a:effectLst/>
                          <a:latin typeface="Arial MT"/>
                        </a:rPr>
                        <a:t>FUND BALANCE FORWARD-ALL FUNDS</a:t>
                      </a: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2,984,406 </a:t>
                      </a:r>
                    </a:p>
                  </a:txBody>
                  <a:tcPr marL="6350" marR="6350" marT="6350" marB="0" anchor="b">
                    <a:lnL>
                      <a:noFill/>
                    </a:lnL>
                    <a:lnR>
                      <a:noFill/>
                    </a:lnR>
                    <a:lnT>
                      <a:noFill/>
                    </a:lnT>
                    <a:lnB>
                      <a:noFill/>
                    </a:lnB>
                  </a:tcPr>
                </a:tc>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4,327,665 </a:t>
                      </a:r>
                    </a:p>
                  </a:txBody>
                  <a:tcPr marL="6350" marR="6350" marT="6350" marB="0" anchor="b">
                    <a:lnL>
                      <a:noFill/>
                    </a:lnL>
                    <a:lnR>
                      <a:noFill/>
                    </a:lnR>
                    <a:lnT>
                      <a:noFill/>
                    </a:lnT>
                    <a:lnB>
                      <a:noFill/>
                    </a:lnB>
                  </a:tcPr>
                </a:tc>
                <a:extLst>
                  <a:ext uri="{0D108BD9-81ED-4DB2-BD59-A6C34878D82A}">
                    <a16:rowId xmlns:a16="http://schemas.microsoft.com/office/drawing/2014/main" val="3780228750"/>
                  </a:ext>
                </a:extLst>
              </a:tr>
              <a:tr h="300038">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600" b="1" i="0" u="none" strike="noStrike">
                          <a:effectLst/>
                          <a:latin typeface="Arial MT"/>
                        </a:rPr>
                        <a:t>RESERVE FOR ENCUMBRANCES</a:t>
                      </a: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496,693 </a:t>
                      </a:r>
                    </a:p>
                  </a:txBody>
                  <a:tcPr marL="6350" marR="6350" marT="6350" marB="0" anchor="b">
                    <a:lnL>
                      <a:noFill/>
                    </a:lnL>
                    <a:lnR>
                      <a:noFill/>
                    </a:lnR>
                    <a:lnT>
                      <a:noFill/>
                    </a:lnT>
                    <a:lnB>
                      <a:noFill/>
                    </a:lnB>
                  </a:tcPr>
                </a:tc>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565,894 </a:t>
                      </a:r>
                    </a:p>
                  </a:txBody>
                  <a:tcPr marL="6350" marR="6350" marT="6350" marB="0" anchor="b">
                    <a:lnL>
                      <a:noFill/>
                    </a:lnL>
                    <a:lnR>
                      <a:noFill/>
                    </a:lnR>
                    <a:lnT>
                      <a:noFill/>
                    </a:lnT>
                    <a:lnB>
                      <a:noFill/>
                    </a:lnB>
                  </a:tcPr>
                </a:tc>
                <a:extLst>
                  <a:ext uri="{0D108BD9-81ED-4DB2-BD59-A6C34878D82A}">
                    <a16:rowId xmlns:a16="http://schemas.microsoft.com/office/drawing/2014/main" val="2937557589"/>
                  </a:ext>
                </a:extLst>
              </a:tr>
              <a:tr h="300038">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600" b="1" i="0" u="none" strike="noStrike">
                          <a:effectLst/>
                          <a:latin typeface="Arial MT"/>
                        </a:rPr>
                        <a:t>TOTAL BUDGET ALL FUNDS</a:t>
                      </a:r>
                    </a:p>
                  </a:txBody>
                  <a:tcPr marL="6350" marR="6350" marT="6350" marB="0" anchor="b">
                    <a:lnL>
                      <a:noFill/>
                    </a:lnL>
                    <a:lnR>
                      <a:noFill/>
                    </a:lnR>
                    <a:lnT>
                      <a:noFill/>
                    </a:lnT>
                    <a:lnB>
                      <a:noFill/>
                    </a:lnB>
                  </a:tcPr>
                </a:tc>
                <a:tc>
                  <a:txBody>
                    <a:bodyPr/>
                    <a:lstStyle/>
                    <a:p>
                      <a:pPr algn="l"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a:effectLst/>
                          <a:latin typeface="Arial MT"/>
                        </a:rPr>
                        <a:t>8,877,691 </a:t>
                      </a:r>
                    </a:p>
                  </a:txBody>
                  <a:tcPr marL="6350" marR="6350" marT="6350" marB="0" anchor="b">
                    <a:lnL>
                      <a:noFill/>
                    </a:lnL>
                    <a:lnR>
                      <a:noFill/>
                    </a:lnR>
                    <a:lnT>
                      <a:noFill/>
                    </a:lnT>
                    <a:lnB>
                      <a:noFill/>
                    </a:lnB>
                  </a:tcPr>
                </a:tc>
                <a:tc>
                  <a:txBody>
                    <a:bodyPr/>
                    <a:lstStyle/>
                    <a:p>
                      <a:pPr algn="r" fontAlgn="b"/>
                      <a:endParaRPr lang="en-US" sz="16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600" b="1" i="0" u="none" strike="noStrike" dirty="0">
                          <a:effectLst/>
                          <a:latin typeface="Arial MT"/>
                        </a:rPr>
                        <a:t>10,962,650 </a:t>
                      </a:r>
                    </a:p>
                  </a:txBody>
                  <a:tcPr marL="6350" marR="6350" marT="6350" marB="0" anchor="b">
                    <a:lnL>
                      <a:noFill/>
                    </a:lnL>
                    <a:lnR>
                      <a:noFill/>
                    </a:lnR>
                    <a:lnT>
                      <a:noFill/>
                    </a:lnT>
                    <a:lnB>
                      <a:noFill/>
                    </a:lnB>
                  </a:tcPr>
                </a:tc>
                <a:extLst>
                  <a:ext uri="{0D108BD9-81ED-4DB2-BD59-A6C34878D82A}">
                    <a16:rowId xmlns:a16="http://schemas.microsoft.com/office/drawing/2014/main" val="43208248"/>
                  </a:ext>
                </a:extLst>
              </a:tr>
            </a:tbl>
          </a:graphicData>
        </a:graphic>
      </p:graphicFrame>
    </p:spTree>
    <p:extLst>
      <p:ext uri="{BB962C8B-B14F-4D97-AF65-F5344CB8AC3E}">
        <p14:creationId xmlns:p14="http://schemas.microsoft.com/office/powerpoint/2010/main" val="3545161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BB8309-81F0-49F3-8F31-B3D6AE6D5F5A}" type="slidenum">
              <a:rPr lang="en-US" smtClean="0"/>
              <a:t>19</a:t>
            </a:fld>
            <a:endParaRPr lang="en-US" dirty="0"/>
          </a:p>
        </p:txBody>
      </p:sp>
      <p:sp>
        <p:nvSpPr>
          <p:cNvPr id="6" name="Title 2"/>
          <p:cNvSpPr txBox="1">
            <a:spLocks/>
          </p:cNvSpPr>
          <p:nvPr/>
        </p:nvSpPr>
        <p:spPr>
          <a:xfrm>
            <a:off x="1905000" y="228600"/>
            <a:ext cx="5334000" cy="8382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Capital Projects Budget</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100212845"/>
              </p:ext>
            </p:extLst>
          </p:nvPr>
        </p:nvGraphicFramePr>
        <p:xfrm>
          <a:off x="457200" y="1143000"/>
          <a:ext cx="8058150" cy="5332730"/>
        </p:xfrm>
        <a:graphic>
          <a:graphicData uri="http://schemas.openxmlformats.org/drawingml/2006/table">
            <a:tbl>
              <a:tblPr/>
              <a:tblGrid>
                <a:gridCol w="1143100">
                  <a:extLst>
                    <a:ext uri="{9D8B030D-6E8A-4147-A177-3AD203B41FA5}">
                      <a16:colId xmlns:a16="http://schemas.microsoft.com/office/drawing/2014/main" val="1359760923"/>
                    </a:ext>
                  </a:extLst>
                </a:gridCol>
                <a:gridCol w="5729613">
                  <a:extLst>
                    <a:ext uri="{9D8B030D-6E8A-4147-A177-3AD203B41FA5}">
                      <a16:colId xmlns:a16="http://schemas.microsoft.com/office/drawing/2014/main" val="1280530883"/>
                    </a:ext>
                  </a:extLst>
                </a:gridCol>
                <a:gridCol w="1185437">
                  <a:extLst>
                    <a:ext uri="{9D8B030D-6E8A-4147-A177-3AD203B41FA5}">
                      <a16:colId xmlns:a16="http://schemas.microsoft.com/office/drawing/2014/main" val="4197241464"/>
                    </a:ext>
                  </a:extLst>
                </a:gridCol>
              </a:tblGrid>
              <a:tr h="256674">
                <a:tc>
                  <a:txBody>
                    <a:bodyPr/>
                    <a:lstStyle/>
                    <a:p>
                      <a:pPr algn="ctr" fontAlgn="b"/>
                      <a:r>
                        <a:rPr lang="en-US" sz="1800" b="1" i="0" u="none" strike="noStrike">
                          <a:effectLst/>
                          <a:latin typeface="Arial mt"/>
                        </a:rPr>
                        <a:t>PROJECT</a:t>
                      </a:r>
                    </a:p>
                  </a:txBody>
                  <a:tcPr marL="6350" marR="6350" marT="6350" marB="0" anchor="b">
                    <a:lnL>
                      <a:noFill/>
                    </a:lnL>
                    <a:lnR>
                      <a:noFill/>
                    </a:lnR>
                    <a:lnT>
                      <a:noFill/>
                    </a:lnT>
                    <a:lnB>
                      <a:noFill/>
                    </a:lnB>
                  </a:tcPr>
                </a:tc>
                <a:tc>
                  <a:txBody>
                    <a:bodyPr/>
                    <a:lstStyle/>
                    <a:p>
                      <a:pPr algn="ctr" fontAlgn="b"/>
                      <a:r>
                        <a:rPr lang="en-US" sz="1800" b="1" i="0" u="none" strike="noStrike">
                          <a:effectLst/>
                          <a:latin typeface="Arial mt"/>
                        </a:rPr>
                        <a:t>DESCRIPTION</a:t>
                      </a:r>
                    </a:p>
                  </a:txBody>
                  <a:tcPr marL="6350" marR="6350" marT="6350" marB="0" anchor="b">
                    <a:lnL>
                      <a:noFill/>
                    </a:lnL>
                    <a:lnR>
                      <a:noFill/>
                    </a:lnR>
                    <a:lnT>
                      <a:noFill/>
                    </a:lnT>
                    <a:lnB>
                      <a:noFill/>
                    </a:lnB>
                  </a:tcPr>
                </a:tc>
                <a:tc>
                  <a:txBody>
                    <a:bodyPr/>
                    <a:lstStyle/>
                    <a:p>
                      <a:pPr algn="ctr" fontAlgn="b"/>
                      <a:r>
                        <a:rPr lang="en-US" sz="1800" b="1" i="0" u="none" strike="noStrike">
                          <a:effectLst/>
                          <a:latin typeface="Arial mt"/>
                        </a:rPr>
                        <a:t>AMOUNT</a:t>
                      </a:r>
                    </a:p>
                  </a:txBody>
                  <a:tcPr marL="6350" marR="6350" marT="6350" marB="0" anchor="b">
                    <a:lnL>
                      <a:noFill/>
                    </a:lnL>
                    <a:lnR>
                      <a:noFill/>
                    </a:lnR>
                    <a:lnT>
                      <a:noFill/>
                    </a:lnT>
                    <a:lnB>
                      <a:noFill/>
                    </a:lnB>
                  </a:tcPr>
                </a:tc>
                <a:extLst>
                  <a:ext uri="{0D108BD9-81ED-4DB2-BD59-A6C34878D82A}">
                    <a16:rowId xmlns:a16="http://schemas.microsoft.com/office/drawing/2014/main" val="206063859"/>
                  </a:ext>
                </a:extLst>
              </a:tr>
              <a:tr h="256674">
                <a:tc>
                  <a:txBody>
                    <a:bodyPr/>
                    <a:lstStyle/>
                    <a:p>
                      <a:pPr algn="ctr" fontAlgn="b"/>
                      <a:r>
                        <a:rPr lang="en-US" sz="1800" b="0" i="0" u="none" strike="noStrike">
                          <a:effectLst/>
                          <a:latin typeface="Arial mt"/>
                        </a:rPr>
                        <a:t>3300</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Computer Hardware</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205,000</a:t>
                      </a:r>
                    </a:p>
                  </a:txBody>
                  <a:tcPr marL="6350" marR="6350" marT="6350" marB="0" anchor="b">
                    <a:lnL>
                      <a:noFill/>
                    </a:lnL>
                    <a:lnR>
                      <a:noFill/>
                    </a:lnR>
                    <a:lnT>
                      <a:noFill/>
                    </a:lnT>
                    <a:lnB>
                      <a:noFill/>
                    </a:lnB>
                  </a:tcPr>
                </a:tc>
                <a:extLst>
                  <a:ext uri="{0D108BD9-81ED-4DB2-BD59-A6C34878D82A}">
                    <a16:rowId xmlns:a16="http://schemas.microsoft.com/office/drawing/2014/main" val="3299115541"/>
                  </a:ext>
                </a:extLst>
              </a:tr>
              <a:tr h="256674">
                <a:tc>
                  <a:txBody>
                    <a:bodyPr/>
                    <a:lstStyle/>
                    <a:p>
                      <a:pPr algn="ctr" fontAlgn="b"/>
                      <a:r>
                        <a:rPr lang="en-US" sz="1800" b="0" i="0" u="none" strike="noStrike">
                          <a:effectLst/>
                          <a:latin typeface="Arial mt"/>
                        </a:rPr>
                        <a:t>3301</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Asphalt/Paving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25,000</a:t>
                      </a:r>
                    </a:p>
                  </a:txBody>
                  <a:tcPr marL="6350" marR="6350" marT="6350" marB="0" anchor="b">
                    <a:lnL>
                      <a:noFill/>
                    </a:lnL>
                    <a:lnR>
                      <a:noFill/>
                    </a:lnR>
                    <a:lnT>
                      <a:noFill/>
                    </a:lnT>
                    <a:lnB>
                      <a:noFill/>
                    </a:lnB>
                  </a:tcPr>
                </a:tc>
                <a:extLst>
                  <a:ext uri="{0D108BD9-81ED-4DB2-BD59-A6C34878D82A}">
                    <a16:rowId xmlns:a16="http://schemas.microsoft.com/office/drawing/2014/main" val="2194232074"/>
                  </a:ext>
                </a:extLst>
              </a:tr>
              <a:tr h="256674">
                <a:tc>
                  <a:txBody>
                    <a:bodyPr/>
                    <a:lstStyle/>
                    <a:p>
                      <a:pPr algn="ctr" fontAlgn="b"/>
                      <a:r>
                        <a:rPr lang="en-US" sz="1800" b="0" i="0" u="none" strike="noStrike">
                          <a:effectLst/>
                          <a:latin typeface="Arial mt"/>
                        </a:rPr>
                        <a:t>3302</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Data/Electric</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25,000</a:t>
                      </a:r>
                    </a:p>
                  </a:txBody>
                  <a:tcPr marL="6350" marR="6350" marT="6350" marB="0" anchor="b">
                    <a:lnL>
                      <a:noFill/>
                    </a:lnL>
                    <a:lnR>
                      <a:noFill/>
                    </a:lnR>
                    <a:lnT>
                      <a:noFill/>
                    </a:lnT>
                    <a:lnB>
                      <a:noFill/>
                    </a:lnB>
                  </a:tcPr>
                </a:tc>
                <a:extLst>
                  <a:ext uri="{0D108BD9-81ED-4DB2-BD59-A6C34878D82A}">
                    <a16:rowId xmlns:a16="http://schemas.microsoft.com/office/drawing/2014/main" val="1317795719"/>
                  </a:ext>
                </a:extLst>
              </a:tr>
              <a:tr h="256674">
                <a:tc>
                  <a:txBody>
                    <a:bodyPr/>
                    <a:lstStyle/>
                    <a:p>
                      <a:pPr algn="ctr" fontAlgn="b"/>
                      <a:r>
                        <a:rPr lang="en-US" sz="1800" b="0" i="0" u="none" strike="noStrike">
                          <a:effectLst/>
                          <a:latin typeface="Arial mt"/>
                        </a:rPr>
                        <a:t>3303</a:t>
                      </a:r>
                    </a:p>
                  </a:txBody>
                  <a:tcPr marL="6350" marR="6350" marT="6350" marB="0" anchor="b">
                    <a:lnL>
                      <a:noFill/>
                    </a:lnL>
                    <a:lnR>
                      <a:noFill/>
                    </a:lnR>
                    <a:lnT>
                      <a:noFill/>
                    </a:lnT>
                    <a:lnB>
                      <a:noFill/>
                    </a:lnB>
                  </a:tcPr>
                </a:tc>
                <a:tc>
                  <a:txBody>
                    <a:bodyPr/>
                    <a:lstStyle/>
                    <a:p>
                      <a:pPr algn="l" fontAlgn="b"/>
                      <a:r>
                        <a:rPr lang="en-US" sz="1800" b="0" i="0" u="none" strike="noStrike" dirty="0">
                          <a:effectLst/>
                          <a:latin typeface="Arial mt"/>
                        </a:rPr>
                        <a:t>Districtwide Tree Trimming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20,000</a:t>
                      </a:r>
                    </a:p>
                  </a:txBody>
                  <a:tcPr marL="6350" marR="6350" marT="6350" marB="0" anchor="b">
                    <a:lnL>
                      <a:noFill/>
                    </a:lnL>
                    <a:lnR>
                      <a:noFill/>
                    </a:lnR>
                    <a:lnT>
                      <a:noFill/>
                    </a:lnT>
                    <a:lnB>
                      <a:noFill/>
                    </a:lnB>
                  </a:tcPr>
                </a:tc>
                <a:extLst>
                  <a:ext uri="{0D108BD9-81ED-4DB2-BD59-A6C34878D82A}">
                    <a16:rowId xmlns:a16="http://schemas.microsoft.com/office/drawing/2014/main" val="3892207206"/>
                  </a:ext>
                </a:extLst>
              </a:tr>
              <a:tr h="256674">
                <a:tc>
                  <a:txBody>
                    <a:bodyPr/>
                    <a:lstStyle/>
                    <a:p>
                      <a:pPr algn="ctr" fontAlgn="b"/>
                      <a:r>
                        <a:rPr lang="en-US" sz="1800" b="0" i="0" u="none" strike="noStrike">
                          <a:effectLst/>
                          <a:latin typeface="Arial mt"/>
                        </a:rPr>
                        <a:t>3304</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Buses (3)</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400,000</a:t>
                      </a:r>
                    </a:p>
                  </a:txBody>
                  <a:tcPr marL="6350" marR="6350" marT="6350" marB="0" anchor="b">
                    <a:lnL>
                      <a:noFill/>
                    </a:lnL>
                    <a:lnR>
                      <a:noFill/>
                    </a:lnR>
                    <a:lnT>
                      <a:noFill/>
                    </a:lnT>
                    <a:lnB>
                      <a:noFill/>
                    </a:lnB>
                  </a:tcPr>
                </a:tc>
                <a:extLst>
                  <a:ext uri="{0D108BD9-81ED-4DB2-BD59-A6C34878D82A}">
                    <a16:rowId xmlns:a16="http://schemas.microsoft.com/office/drawing/2014/main" val="2903178871"/>
                  </a:ext>
                </a:extLst>
              </a:tr>
              <a:tr h="256674">
                <a:tc>
                  <a:txBody>
                    <a:bodyPr/>
                    <a:lstStyle/>
                    <a:p>
                      <a:pPr algn="ctr" fontAlgn="b"/>
                      <a:r>
                        <a:rPr lang="en-US" sz="1800" b="0" i="0" u="none" strike="noStrike">
                          <a:effectLst/>
                          <a:latin typeface="Arial mt"/>
                        </a:rPr>
                        <a:t>3305</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SREF</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200,000</a:t>
                      </a:r>
                    </a:p>
                  </a:txBody>
                  <a:tcPr marL="6350" marR="6350" marT="6350" marB="0" anchor="b">
                    <a:lnL>
                      <a:noFill/>
                    </a:lnL>
                    <a:lnR>
                      <a:noFill/>
                    </a:lnR>
                    <a:lnT>
                      <a:noFill/>
                    </a:lnT>
                    <a:lnB>
                      <a:noFill/>
                    </a:lnB>
                  </a:tcPr>
                </a:tc>
                <a:extLst>
                  <a:ext uri="{0D108BD9-81ED-4DB2-BD59-A6C34878D82A}">
                    <a16:rowId xmlns:a16="http://schemas.microsoft.com/office/drawing/2014/main" val="698820184"/>
                  </a:ext>
                </a:extLst>
              </a:tr>
              <a:tr h="256674">
                <a:tc>
                  <a:txBody>
                    <a:bodyPr/>
                    <a:lstStyle/>
                    <a:p>
                      <a:pPr algn="ctr" fontAlgn="b"/>
                      <a:r>
                        <a:rPr lang="en-US" sz="1800" b="0" i="0" u="none" strike="noStrike">
                          <a:effectLst/>
                          <a:latin typeface="Arial mt"/>
                        </a:rPr>
                        <a:t>3306</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Painting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10,000</a:t>
                      </a:r>
                    </a:p>
                  </a:txBody>
                  <a:tcPr marL="6350" marR="6350" marT="6350" marB="0" anchor="b">
                    <a:lnL>
                      <a:noFill/>
                    </a:lnL>
                    <a:lnR>
                      <a:noFill/>
                    </a:lnR>
                    <a:lnT>
                      <a:noFill/>
                    </a:lnT>
                    <a:lnB>
                      <a:noFill/>
                    </a:lnB>
                  </a:tcPr>
                </a:tc>
                <a:extLst>
                  <a:ext uri="{0D108BD9-81ED-4DB2-BD59-A6C34878D82A}">
                    <a16:rowId xmlns:a16="http://schemas.microsoft.com/office/drawing/2014/main" val="3739402441"/>
                  </a:ext>
                </a:extLst>
              </a:tr>
              <a:tr h="256674">
                <a:tc>
                  <a:txBody>
                    <a:bodyPr/>
                    <a:lstStyle/>
                    <a:p>
                      <a:pPr algn="ctr" fontAlgn="b"/>
                      <a:r>
                        <a:rPr lang="en-US" sz="1800" b="0" i="0" u="none" strike="noStrike">
                          <a:effectLst/>
                          <a:latin typeface="Arial mt"/>
                        </a:rPr>
                        <a:t>3307</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Flooring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125,000</a:t>
                      </a:r>
                    </a:p>
                  </a:txBody>
                  <a:tcPr marL="6350" marR="6350" marT="6350" marB="0" anchor="b">
                    <a:lnL>
                      <a:noFill/>
                    </a:lnL>
                    <a:lnR>
                      <a:noFill/>
                    </a:lnR>
                    <a:lnT>
                      <a:noFill/>
                    </a:lnT>
                    <a:lnB>
                      <a:noFill/>
                    </a:lnB>
                  </a:tcPr>
                </a:tc>
                <a:extLst>
                  <a:ext uri="{0D108BD9-81ED-4DB2-BD59-A6C34878D82A}">
                    <a16:rowId xmlns:a16="http://schemas.microsoft.com/office/drawing/2014/main" val="3115814457"/>
                  </a:ext>
                </a:extLst>
              </a:tr>
              <a:tr h="256674">
                <a:tc>
                  <a:txBody>
                    <a:bodyPr/>
                    <a:lstStyle/>
                    <a:p>
                      <a:pPr algn="ctr" fontAlgn="b"/>
                      <a:r>
                        <a:rPr lang="en-US" sz="1800" b="0" i="0" u="none" strike="noStrike">
                          <a:effectLst/>
                          <a:latin typeface="Arial mt"/>
                        </a:rPr>
                        <a:t>3308</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Furniture/Equipment</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500,000</a:t>
                      </a:r>
                    </a:p>
                  </a:txBody>
                  <a:tcPr marL="6350" marR="6350" marT="6350" marB="0" anchor="b">
                    <a:lnL>
                      <a:noFill/>
                    </a:lnL>
                    <a:lnR>
                      <a:noFill/>
                    </a:lnR>
                    <a:lnT>
                      <a:noFill/>
                    </a:lnT>
                    <a:lnB>
                      <a:noFill/>
                    </a:lnB>
                  </a:tcPr>
                </a:tc>
                <a:extLst>
                  <a:ext uri="{0D108BD9-81ED-4DB2-BD59-A6C34878D82A}">
                    <a16:rowId xmlns:a16="http://schemas.microsoft.com/office/drawing/2014/main" val="1479910231"/>
                  </a:ext>
                </a:extLst>
              </a:tr>
              <a:tr h="256674">
                <a:tc>
                  <a:txBody>
                    <a:bodyPr/>
                    <a:lstStyle/>
                    <a:p>
                      <a:pPr algn="ctr" fontAlgn="b"/>
                      <a:r>
                        <a:rPr lang="en-US" sz="1800" b="0" i="0" u="none" strike="noStrike">
                          <a:effectLst/>
                          <a:latin typeface="Arial mt"/>
                        </a:rPr>
                        <a:t>3309</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HVAC</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200,000</a:t>
                      </a:r>
                    </a:p>
                  </a:txBody>
                  <a:tcPr marL="6350" marR="6350" marT="6350" marB="0" anchor="b">
                    <a:lnL>
                      <a:noFill/>
                    </a:lnL>
                    <a:lnR>
                      <a:noFill/>
                    </a:lnR>
                    <a:lnT>
                      <a:noFill/>
                    </a:lnT>
                    <a:lnB>
                      <a:noFill/>
                    </a:lnB>
                  </a:tcPr>
                </a:tc>
                <a:extLst>
                  <a:ext uri="{0D108BD9-81ED-4DB2-BD59-A6C34878D82A}">
                    <a16:rowId xmlns:a16="http://schemas.microsoft.com/office/drawing/2014/main" val="2669248478"/>
                  </a:ext>
                </a:extLst>
              </a:tr>
              <a:tr h="256674">
                <a:tc>
                  <a:txBody>
                    <a:bodyPr/>
                    <a:lstStyle/>
                    <a:p>
                      <a:pPr algn="ctr" fontAlgn="b"/>
                      <a:r>
                        <a:rPr lang="en-US" sz="1800" b="0" i="0" u="none" strike="noStrike">
                          <a:effectLst/>
                          <a:latin typeface="Arial mt"/>
                        </a:rPr>
                        <a:t>3310</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Roofing/Gutter Repair/Replacement</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240,000</a:t>
                      </a:r>
                    </a:p>
                  </a:txBody>
                  <a:tcPr marL="6350" marR="6350" marT="6350" marB="0" anchor="b">
                    <a:lnL>
                      <a:noFill/>
                    </a:lnL>
                    <a:lnR>
                      <a:noFill/>
                    </a:lnR>
                    <a:lnT>
                      <a:noFill/>
                    </a:lnT>
                    <a:lnB>
                      <a:noFill/>
                    </a:lnB>
                  </a:tcPr>
                </a:tc>
                <a:extLst>
                  <a:ext uri="{0D108BD9-81ED-4DB2-BD59-A6C34878D82A}">
                    <a16:rowId xmlns:a16="http://schemas.microsoft.com/office/drawing/2014/main" val="1693363516"/>
                  </a:ext>
                </a:extLst>
              </a:tr>
              <a:tr h="256674">
                <a:tc>
                  <a:txBody>
                    <a:bodyPr/>
                    <a:lstStyle/>
                    <a:p>
                      <a:pPr algn="ctr" fontAlgn="b"/>
                      <a:r>
                        <a:rPr lang="en-US" sz="1800" b="0" i="0" u="none" strike="noStrike">
                          <a:effectLst/>
                          <a:latin typeface="Arial mt"/>
                        </a:rPr>
                        <a:t>3311</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Roofing Consultant/Thermal Inspection</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50,000</a:t>
                      </a:r>
                    </a:p>
                  </a:txBody>
                  <a:tcPr marL="6350" marR="6350" marT="6350" marB="0" anchor="b">
                    <a:lnL>
                      <a:noFill/>
                    </a:lnL>
                    <a:lnR>
                      <a:noFill/>
                    </a:lnR>
                    <a:lnT>
                      <a:noFill/>
                    </a:lnT>
                    <a:lnB>
                      <a:noFill/>
                    </a:lnB>
                  </a:tcPr>
                </a:tc>
                <a:extLst>
                  <a:ext uri="{0D108BD9-81ED-4DB2-BD59-A6C34878D82A}">
                    <a16:rowId xmlns:a16="http://schemas.microsoft.com/office/drawing/2014/main" val="541374199"/>
                  </a:ext>
                </a:extLst>
              </a:tr>
              <a:tr h="256674">
                <a:tc>
                  <a:txBody>
                    <a:bodyPr/>
                    <a:lstStyle/>
                    <a:p>
                      <a:pPr algn="ctr" fontAlgn="b"/>
                      <a:r>
                        <a:rPr lang="en-US" sz="1800" b="0" i="0" u="none" strike="noStrike">
                          <a:effectLst/>
                          <a:latin typeface="Arial mt"/>
                        </a:rPr>
                        <a:t>3312</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School Safety/Hardening/Cameras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52,252</a:t>
                      </a:r>
                    </a:p>
                  </a:txBody>
                  <a:tcPr marL="6350" marR="6350" marT="6350" marB="0" anchor="b">
                    <a:lnL>
                      <a:noFill/>
                    </a:lnL>
                    <a:lnR>
                      <a:noFill/>
                    </a:lnR>
                    <a:lnT>
                      <a:noFill/>
                    </a:lnT>
                    <a:lnB>
                      <a:noFill/>
                    </a:lnB>
                  </a:tcPr>
                </a:tc>
                <a:extLst>
                  <a:ext uri="{0D108BD9-81ED-4DB2-BD59-A6C34878D82A}">
                    <a16:rowId xmlns:a16="http://schemas.microsoft.com/office/drawing/2014/main" val="257746071"/>
                  </a:ext>
                </a:extLst>
              </a:tr>
              <a:tr h="256674">
                <a:tc>
                  <a:txBody>
                    <a:bodyPr/>
                    <a:lstStyle/>
                    <a:p>
                      <a:pPr algn="ctr" fontAlgn="b"/>
                      <a:r>
                        <a:rPr lang="en-US" sz="1800" b="0" i="0" u="none" strike="noStrike">
                          <a:effectLst/>
                          <a:latin typeface="Arial mt"/>
                        </a:rPr>
                        <a:t>3313</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Security Upgrades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50,000</a:t>
                      </a:r>
                    </a:p>
                  </a:txBody>
                  <a:tcPr marL="6350" marR="6350" marT="6350" marB="0" anchor="b">
                    <a:lnL>
                      <a:noFill/>
                    </a:lnL>
                    <a:lnR>
                      <a:noFill/>
                    </a:lnR>
                    <a:lnT>
                      <a:noFill/>
                    </a:lnT>
                    <a:lnB>
                      <a:noFill/>
                    </a:lnB>
                  </a:tcPr>
                </a:tc>
                <a:extLst>
                  <a:ext uri="{0D108BD9-81ED-4DB2-BD59-A6C34878D82A}">
                    <a16:rowId xmlns:a16="http://schemas.microsoft.com/office/drawing/2014/main" val="1451460304"/>
                  </a:ext>
                </a:extLst>
              </a:tr>
              <a:tr h="256674">
                <a:tc>
                  <a:txBody>
                    <a:bodyPr/>
                    <a:lstStyle/>
                    <a:p>
                      <a:pPr algn="ctr" fontAlgn="b"/>
                      <a:r>
                        <a:rPr lang="en-US" sz="1800" b="0" i="0" u="none" strike="noStrike">
                          <a:effectLst/>
                          <a:latin typeface="Arial mt"/>
                        </a:rPr>
                        <a:t>3314</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Districtwide Chillers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50,000</a:t>
                      </a:r>
                    </a:p>
                  </a:txBody>
                  <a:tcPr marL="6350" marR="6350" marT="6350" marB="0" anchor="b">
                    <a:lnL>
                      <a:noFill/>
                    </a:lnL>
                    <a:lnR>
                      <a:noFill/>
                    </a:lnR>
                    <a:lnT>
                      <a:noFill/>
                    </a:lnT>
                    <a:lnB>
                      <a:noFill/>
                    </a:lnB>
                  </a:tcPr>
                </a:tc>
                <a:extLst>
                  <a:ext uri="{0D108BD9-81ED-4DB2-BD59-A6C34878D82A}">
                    <a16:rowId xmlns:a16="http://schemas.microsoft.com/office/drawing/2014/main" val="3962889701"/>
                  </a:ext>
                </a:extLst>
              </a:tr>
              <a:tr h="256674">
                <a:tc>
                  <a:txBody>
                    <a:bodyPr/>
                    <a:lstStyle/>
                    <a:p>
                      <a:pPr algn="ctr" fontAlgn="b"/>
                      <a:r>
                        <a:rPr lang="en-US" sz="1800" b="0" i="0" u="none" strike="noStrike">
                          <a:effectLst/>
                          <a:latin typeface="Arial mt"/>
                        </a:rPr>
                        <a:t>3315</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CES Lighting Upgrades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35,000</a:t>
                      </a:r>
                    </a:p>
                  </a:txBody>
                  <a:tcPr marL="6350" marR="6350" marT="6350" marB="0" anchor="b">
                    <a:lnL>
                      <a:noFill/>
                    </a:lnL>
                    <a:lnR>
                      <a:noFill/>
                    </a:lnR>
                    <a:lnT>
                      <a:noFill/>
                    </a:lnT>
                    <a:lnB>
                      <a:noFill/>
                    </a:lnB>
                  </a:tcPr>
                </a:tc>
                <a:extLst>
                  <a:ext uri="{0D108BD9-81ED-4DB2-BD59-A6C34878D82A}">
                    <a16:rowId xmlns:a16="http://schemas.microsoft.com/office/drawing/2014/main" val="3407665093"/>
                  </a:ext>
                </a:extLst>
              </a:tr>
              <a:tr h="256674">
                <a:tc>
                  <a:txBody>
                    <a:bodyPr/>
                    <a:lstStyle/>
                    <a:p>
                      <a:pPr algn="ctr" fontAlgn="b"/>
                      <a:r>
                        <a:rPr lang="en-US" sz="1800" b="0" i="0" u="none" strike="noStrike">
                          <a:effectLst/>
                          <a:latin typeface="Arial mt"/>
                        </a:rPr>
                        <a:t>3316</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CES Roof Cleaning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15,000</a:t>
                      </a:r>
                    </a:p>
                  </a:txBody>
                  <a:tcPr marL="6350" marR="6350" marT="6350" marB="0" anchor="b">
                    <a:lnL>
                      <a:noFill/>
                    </a:lnL>
                    <a:lnR>
                      <a:noFill/>
                    </a:lnR>
                    <a:lnT>
                      <a:noFill/>
                    </a:lnT>
                    <a:lnB>
                      <a:noFill/>
                    </a:lnB>
                  </a:tcPr>
                </a:tc>
                <a:extLst>
                  <a:ext uri="{0D108BD9-81ED-4DB2-BD59-A6C34878D82A}">
                    <a16:rowId xmlns:a16="http://schemas.microsoft.com/office/drawing/2014/main" val="587395586"/>
                  </a:ext>
                </a:extLst>
              </a:tr>
              <a:tr h="256674">
                <a:tc>
                  <a:txBody>
                    <a:bodyPr/>
                    <a:lstStyle/>
                    <a:p>
                      <a:pPr algn="ctr" fontAlgn="b"/>
                      <a:r>
                        <a:rPr lang="en-US" sz="1800" b="0" i="0" u="none" strike="noStrike">
                          <a:effectLst/>
                          <a:latin typeface="Arial mt"/>
                        </a:rPr>
                        <a:t>3317</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CES Roof Replacement</a:t>
                      </a:r>
                    </a:p>
                  </a:txBody>
                  <a:tcPr marL="6350" marR="6350" marT="6350" marB="0" anchor="b">
                    <a:lnL>
                      <a:noFill/>
                    </a:lnL>
                    <a:lnR>
                      <a:noFill/>
                    </a:lnR>
                    <a:lnT>
                      <a:noFill/>
                    </a:lnT>
                    <a:lnB>
                      <a:noFill/>
                    </a:lnB>
                  </a:tcPr>
                </a:tc>
                <a:tc>
                  <a:txBody>
                    <a:bodyPr/>
                    <a:lstStyle/>
                    <a:p>
                      <a:pPr algn="r" fontAlgn="b"/>
                      <a:r>
                        <a:rPr lang="en-US" sz="1800" b="0" i="0" u="none" strike="noStrike" dirty="0">
                          <a:solidFill>
                            <a:srgbClr val="000000"/>
                          </a:solidFill>
                          <a:effectLst/>
                          <a:latin typeface="Arial mt"/>
                        </a:rPr>
                        <a:t>700,000</a:t>
                      </a:r>
                    </a:p>
                  </a:txBody>
                  <a:tcPr marL="6350" marR="6350" marT="6350" marB="0" anchor="b">
                    <a:lnL>
                      <a:noFill/>
                    </a:lnL>
                    <a:lnR>
                      <a:noFill/>
                    </a:lnR>
                    <a:lnT>
                      <a:noFill/>
                    </a:lnT>
                    <a:lnB>
                      <a:noFill/>
                    </a:lnB>
                  </a:tcPr>
                </a:tc>
                <a:extLst>
                  <a:ext uri="{0D108BD9-81ED-4DB2-BD59-A6C34878D82A}">
                    <a16:rowId xmlns:a16="http://schemas.microsoft.com/office/drawing/2014/main" val="3857374376"/>
                  </a:ext>
                </a:extLst>
              </a:tr>
            </a:tbl>
          </a:graphicData>
        </a:graphic>
      </p:graphicFrame>
    </p:spTree>
    <p:extLst>
      <p:ext uri="{BB962C8B-B14F-4D97-AF65-F5344CB8AC3E}">
        <p14:creationId xmlns:p14="http://schemas.microsoft.com/office/powerpoint/2010/main" val="3387763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BCBB8309-81F0-49F3-8F31-B3D6AE6D5F5A}" type="slidenum">
              <a:rPr lang="en-US" smtClean="0"/>
              <a:t>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15386151"/>
              </p:ext>
            </p:extLst>
          </p:nvPr>
        </p:nvGraphicFramePr>
        <p:xfrm>
          <a:off x="762000" y="304800"/>
          <a:ext cx="7753349" cy="6172207"/>
        </p:xfrm>
        <a:graphic>
          <a:graphicData uri="http://schemas.openxmlformats.org/drawingml/2006/table">
            <a:tbl>
              <a:tblPr/>
              <a:tblGrid>
                <a:gridCol w="2919127">
                  <a:extLst>
                    <a:ext uri="{9D8B030D-6E8A-4147-A177-3AD203B41FA5}">
                      <a16:colId xmlns:a16="http://schemas.microsoft.com/office/drawing/2014/main" val="999810251"/>
                    </a:ext>
                  </a:extLst>
                </a:gridCol>
                <a:gridCol w="1617605">
                  <a:extLst>
                    <a:ext uri="{9D8B030D-6E8A-4147-A177-3AD203B41FA5}">
                      <a16:colId xmlns:a16="http://schemas.microsoft.com/office/drawing/2014/main" val="1323789054"/>
                    </a:ext>
                  </a:extLst>
                </a:gridCol>
                <a:gridCol w="1617605">
                  <a:extLst>
                    <a:ext uri="{9D8B030D-6E8A-4147-A177-3AD203B41FA5}">
                      <a16:colId xmlns:a16="http://schemas.microsoft.com/office/drawing/2014/main" val="3708475162"/>
                    </a:ext>
                  </a:extLst>
                </a:gridCol>
                <a:gridCol w="1599012">
                  <a:extLst>
                    <a:ext uri="{9D8B030D-6E8A-4147-A177-3AD203B41FA5}">
                      <a16:colId xmlns:a16="http://schemas.microsoft.com/office/drawing/2014/main" val="1113165348"/>
                    </a:ext>
                  </a:extLst>
                </a:gridCol>
              </a:tblGrid>
              <a:tr h="240957">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Budget 2021-22</a:t>
                      </a: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Budget 2022-23</a:t>
                      </a: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Variance</a:t>
                      </a:r>
                    </a:p>
                  </a:txBody>
                  <a:tcPr marL="0" marR="0" marT="0" marB="0" anchor="b">
                    <a:lnL>
                      <a:noFill/>
                    </a:lnL>
                    <a:lnR>
                      <a:noFill/>
                    </a:lnR>
                    <a:lnT>
                      <a:noFill/>
                    </a:lnT>
                    <a:lnB>
                      <a:noFill/>
                    </a:lnB>
                  </a:tcPr>
                </a:tc>
                <a:extLst>
                  <a:ext uri="{0D108BD9-81ED-4DB2-BD59-A6C34878D82A}">
                    <a16:rowId xmlns:a16="http://schemas.microsoft.com/office/drawing/2014/main" val="96987059"/>
                  </a:ext>
                </a:extLst>
              </a:tr>
              <a:tr h="240957">
                <a:tc>
                  <a:txBody>
                    <a:bodyPr/>
                    <a:lstStyle/>
                    <a:p>
                      <a:pPr algn="l" fontAlgn="b"/>
                      <a:r>
                        <a:rPr lang="en-US" sz="1400" b="1" i="0" u="none" strike="noStrike">
                          <a:solidFill>
                            <a:srgbClr val="0033CC"/>
                          </a:solidFill>
                          <a:effectLst/>
                          <a:latin typeface="Arial" panose="020B0604020202020204" pitchFamily="34" charset="0"/>
                        </a:rPr>
                        <a:t>Certified County Tax Roll</a:t>
                      </a:r>
                    </a:p>
                  </a:txBody>
                  <a:tcPr marL="0" marR="0" marT="0" marB="0" anchor="b">
                    <a:lnL>
                      <a:noFill/>
                    </a:lnL>
                    <a:lnR>
                      <a:noFill/>
                    </a:lnR>
                    <a:lnT>
                      <a:noFill/>
                    </a:lnT>
                    <a:lnB>
                      <a:noFill/>
                    </a:lnB>
                  </a:tcPr>
                </a:tc>
                <a:tc>
                  <a:txBody>
                    <a:bodyPr/>
                    <a:lstStyle/>
                    <a:p>
                      <a:pPr algn="r" fontAlgn="b"/>
                      <a:r>
                        <a:rPr lang="en-US" sz="1400" b="0" i="0" u="none" strike="noStrike">
                          <a:solidFill>
                            <a:srgbClr val="0000FF"/>
                          </a:solidFill>
                          <a:effectLst/>
                          <a:latin typeface="Arial" panose="020B0604020202020204" pitchFamily="34" charset="0"/>
                        </a:rPr>
                        <a:t>$3,566,383,399 </a:t>
                      </a:r>
                    </a:p>
                  </a:txBody>
                  <a:tcPr marL="0" marR="0" marT="0" marB="0" anchor="b">
                    <a:lnL>
                      <a:noFill/>
                    </a:lnL>
                    <a:lnR>
                      <a:noFill/>
                    </a:lnR>
                    <a:lnT>
                      <a:noFill/>
                    </a:lnT>
                    <a:lnB>
                      <a:noFill/>
                    </a:lnB>
                  </a:tcPr>
                </a:tc>
                <a:tc>
                  <a:txBody>
                    <a:bodyPr/>
                    <a:lstStyle/>
                    <a:p>
                      <a:pPr algn="r" fontAlgn="b"/>
                      <a:r>
                        <a:rPr lang="en-US" sz="1400" b="0" i="0" u="none" strike="noStrike">
                          <a:solidFill>
                            <a:srgbClr val="0000FF"/>
                          </a:solidFill>
                          <a:effectLst/>
                          <a:latin typeface="Arial" panose="020B0604020202020204" pitchFamily="34" charset="0"/>
                        </a:rPr>
                        <a:t>$4,033,396,569 </a:t>
                      </a:r>
                    </a:p>
                  </a:txBody>
                  <a:tcPr marL="0" marR="0" marT="0" marB="0" anchor="b">
                    <a:lnL>
                      <a:noFill/>
                    </a:lnL>
                    <a:lnR>
                      <a:noFill/>
                    </a:lnR>
                    <a:lnT>
                      <a:noFill/>
                    </a:lnT>
                    <a:lnB>
                      <a:noFill/>
                    </a:lnB>
                  </a:tcPr>
                </a:tc>
                <a:tc>
                  <a:txBody>
                    <a:bodyPr/>
                    <a:lstStyle/>
                    <a:p>
                      <a:pPr algn="r" fontAlgn="b"/>
                      <a:r>
                        <a:rPr lang="en-US" sz="1400" b="0" i="0" u="none" strike="noStrike">
                          <a:solidFill>
                            <a:srgbClr val="0000FF"/>
                          </a:solidFill>
                          <a:effectLst/>
                          <a:latin typeface="Arial" panose="020B0604020202020204" pitchFamily="34" charset="0"/>
                        </a:rPr>
                        <a:t>$467,013,170 </a:t>
                      </a:r>
                    </a:p>
                  </a:txBody>
                  <a:tcPr marL="0" marR="0" marT="0" marB="0" anchor="b">
                    <a:lnL>
                      <a:noFill/>
                    </a:lnL>
                    <a:lnR>
                      <a:noFill/>
                    </a:lnR>
                    <a:lnT>
                      <a:noFill/>
                    </a:lnT>
                    <a:lnB>
                      <a:noFill/>
                    </a:lnB>
                  </a:tcPr>
                </a:tc>
                <a:extLst>
                  <a:ext uri="{0D108BD9-81ED-4DB2-BD59-A6C34878D82A}">
                    <a16:rowId xmlns:a16="http://schemas.microsoft.com/office/drawing/2014/main" val="1171546362"/>
                  </a:ext>
                </a:extLst>
              </a:tr>
              <a:tr h="240957">
                <a:tc>
                  <a:txBody>
                    <a:bodyPr/>
                    <a:lstStyle/>
                    <a:p>
                      <a:pPr algn="l" fontAlgn="b"/>
                      <a:r>
                        <a:rPr lang="en-US" sz="1400" b="1" i="0" u="none" strike="noStrike">
                          <a:solidFill>
                            <a:srgbClr val="0033CC"/>
                          </a:solidFill>
                          <a:effectLst/>
                          <a:latin typeface="Arial" panose="020B0604020202020204" pitchFamily="34" charset="0"/>
                        </a:rPr>
                        <a:t>     96%</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$3,423,728,063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$3,872,060,706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$448,332,643 </a:t>
                      </a:r>
                    </a:p>
                  </a:txBody>
                  <a:tcPr marL="0" marR="0" marT="0" marB="0" anchor="b">
                    <a:lnL>
                      <a:noFill/>
                    </a:lnL>
                    <a:lnR>
                      <a:noFill/>
                    </a:lnR>
                    <a:lnT>
                      <a:noFill/>
                    </a:lnT>
                    <a:lnB>
                      <a:noFill/>
                    </a:lnB>
                  </a:tcPr>
                </a:tc>
                <a:extLst>
                  <a:ext uri="{0D108BD9-81ED-4DB2-BD59-A6C34878D82A}">
                    <a16:rowId xmlns:a16="http://schemas.microsoft.com/office/drawing/2014/main" val="1432724863"/>
                  </a:ext>
                </a:extLst>
              </a:tr>
              <a:tr h="222422">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extLst>
                  <a:ext uri="{0D108BD9-81ED-4DB2-BD59-A6C34878D82A}">
                    <a16:rowId xmlns:a16="http://schemas.microsoft.com/office/drawing/2014/main" val="1862065868"/>
                  </a:ext>
                </a:extLst>
              </a:tr>
              <a:tr h="240957">
                <a:tc>
                  <a:txBody>
                    <a:bodyPr/>
                    <a:lstStyle/>
                    <a:p>
                      <a:pPr algn="l" fontAlgn="b"/>
                      <a:r>
                        <a:rPr lang="en-US" sz="1400" b="1" i="0" u="none" strike="noStrike">
                          <a:solidFill>
                            <a:srgbClr val="0033CC"/>
                          </a:solidFill>
                          <a:effectLst/>
                          <a:latin typeface="Arial" panose="020B0604020202020204" pitchFamily="34" charset="0"/>
                        </a:rPr>
                        <a:t>Tax Millage:</a:t>
                      </a: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extLst>
                  <a:ext uri="{0D108BD9-81ED-4DB2-BD59-A6C34878D82A}">
                    <a16:rowId xmlns:a16="http://schemas.microsoft.com/office/drawing/2014/main" val="2631772397"/>
                  </a:ext>
                </a:extLst>
              </a:tr>
              <a:tr h="240957">
                <a:tc>
                  <a:txBody>
                    <a:bodyPr/>
                    <a:lstStyle/>
                    <a:p>
                      <a:pPr algn="l" fontAlgn="b"/>
                      <a:r>
                        <a:rPr lang="en-US" sz="1400" b="0" i="0" u="none" strike="noStrike">
                          <a:solidFill>
                            <a:srgbClr val="0033CC"/>
                          </a:solidFill>
                          <a:effectLst/>
                          <a:latin typeface="Arial" panose="020B0604020202020204" pitchFamily="34" charset="0"/>
                        </a:rPr>
                        <a:t>Required Local Effort</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3.595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3.223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(0.372)</a:t>
                      </a:r>
                    </a:p>
                  </a:txBody>
                  <a:tcPr marL="0" marR="0" marT="0" marB="0" anchor="b">
                    <a:lnL>
                      <a:noFill/>
                    </a:lnL>
                    <a:lnR>
                      <a:noFill/>
                    </a:lnR>
                    <a:lnT>
                      <a:noFill/>
                    </a:lnT>
                    <a:lnB>
                      <a:noFill/>
                    </a:lnB>
                  </a:tcPr>
                </a:tc>
                <a:extLst>
                  <a:ext uri="{0D108BD9-81ED-4DB2-BD59-A6C34878D82A}">
                    <a16:rowId xmlns:a16="http://schemas.microsoft.com/office/drawing/2014/main" val="4003300410"/>
                  </a:ext>
                </a:extLst>
              </a:tr>
              <a:tr h="240957">
                <a:tc>
                  <a:txBody>
                    <a:bodyPr/>
                    <a:lstStyle/>
                    <a:p>
                      <a:pPr algn="l" fontAlgn="b"/>
                      <a:r>
                        <a:rPr lang="en-US" sz="1400" b="0" i="0" u="none" strike="noStrike">
                          <a:solidFill>
                            <a:srgbClr val="0033CC"/>
                          </a:solidFill>
                          <a:effectLst/>
                          <a:latin typeface="Arial" panose="020B0604020202020204" pitchFamily="34" charset="0"/>
                        </a:rPr>
                        <a:t>Discretionary Local Effort</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0.748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0.748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0.000 </a:t>
                      </a:r>
                    </a:p>
                  </a:txBody>
                  <a:tcPr marL="0" marR="0" marT="0" marB="0" anchor="b">
                    <a:lnL>
                      <a:noFill/>
                    </a:lnL>
                    <a:lnR>
                      <a:noFill/>
                    </a:lnR>
                    <a:lnT>
                      <a:noFill/>
                    </a:lnT>
                    <a:lnB>
                      <a:noFill/>
                    </a:lnB>
                  </a:tcPr>
                </a:tc>
                <a:extLst>
                  <a:ext uri="{0D108BD9-81ED-4DB2-BD59-A6C34878D82A}">
                    <a16:rowId xmlns:a16="http://schemas.microsoft.com/office/drawing/2014/main" val="2224529046"/>
                  </a:ext>
                </a:extLst>
              </a:tr>
              <a:tr h="240957">
                <a:tc>
                  <a:txBody>
                    <a:bodyPr/>
                    <a:lstStyle/>
                    <a:p>
                      <a:pPr algn="l" fontAlgn="b"/>
                      <a:r>
                        <a:rPr lang="en-US" sz="1400" b="0" i="0" u="none" strike="noStrike">
                          <a:solidFill>
                            <a:srgbClr val="0033CC"/>
                          </a:solidFill>
                          <a:effectLst/>
                          <a:latin typeface="Arial" panose="020B0604020202020204" pitchFamily="34" charset="0"/>
                        </a:rPr>
                        <a:t>Additional Discretionary Effort</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0.000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0.000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0.000 </a:t>
                      </a:r>
                    </a:p>
                  </a:txBody>
                  <a:tcPr marL="0" marR="0" marT="0" marB="0" anchor="b">
                    <a:lnL>
                      <a:noFill/>
                    </a:lnL>
                    <a:lnR>
                      <a:noFill/>
                    </a:lnR>
                    <a:lnT>
                      <a:noFill/>
                    </a:lnT>
                    <a:lnB>
                      <a:noFill/>
                    </a:lnB>
                  </a:tcPr>
                </a:tc>
                <a:extLst>
                  <a:ext uri="{0D108BD9-81ED-4DB2-BD59-A6C34878D82A}">
                    <a16:rowId xmlns:a16="http://schemas.microsoft.com/office/drawing/2014/main" val="1881199059"/>
                  </a:ext>
                </a:extLst>
              </a:tr>
              <a:tr h="240957">
                <a:tc>
                  <a:txBody>
                    <a:bodyPr/>
                    <a:lstStyle/>
                    <a:p>
                      <a:pPr algn="l" fontAlgn="b"/>
                      <a:r>
                        <a:rPr lang="en-US" sz="1400" b="0" i="0" u="none" strike="noStrike">
                          <a:solidFill>
                            <a:srgbClr val="0033CC"/>
                          </a:solidFill>
                          <a:effectLst/>
                          <a:latin typeface="Arial" panose="020B0604020202020204" pitchFamily="34" charset="0"/>
                        </a:rPr>
                        <a:t>Super-Majority Millage 0.250</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0.000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0.000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0.000 </a:t>
                      </a:r>
                    </a:p>
                  </a:txBody>
                  <a:tcPr marL="0" marR="0" marT="0" marB="0" anchor="b">
                    <a:lnL>
                      <a:noFill/>
                    </a:lnL>
                    <a:lnR>
                      <a:noFill/>
                    </a:lnR>
                    <a:lnT>
                      <a:noFill/>
                    </a:lnT>
                    <a:lnB>
                      <a:noFill/>
                    </a:lnB>
                  </a:tcPr>
                </a:tc>
                <a:extLst>
                  <a:ext uri="{0D108BD9-81ED-4DB2-BD59-A6C34878D82A}">
                    <a16:rowId xmlns:a16="http://schemas.microsoft.com/office/drawing/2014/main" val="1883428724"/>
                  </a:ext>
                </a:extLst>
              </a:tr>
              <a:tr h="240957">
                <a:tc>
                  <a:txBody>
                    <a:bodyPr/>
                    <a:lstStyle/>
                    <a:p>
                      <a:pPr algn="l" fontAlgn="b"/>
                      <a:r>
                        <a:rPr lang="en-US" sz="1400" b="0" i="0" u="none" strike="noStrike">
                          <a:solidFill>
                            <a:srgbClr val="0033CC"/>
                          </a:solidFill>
                          <a:effectLst/>
                          <a:latin typeface="Arial" panose="020B0604020202020204" pitchFamily="34" charset="0"/>
                        </a:rPr>
                        <a:t>SUB-TOTAL</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4.343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3.971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(0.372)</a:t>
                      </a:r>
                    </a:p>
                  </a:txBody>
                  <a:tcPr marL="0" marR="0" marT="0" marB="0" anchor="b">
                    <a:lnL>
                      <a:noFill/>
                    </a:lnL>
                    <a:lnR>
                      <a:noFill/>
                    </a:lnR>
                    <a:lnT>
                      <a:noFill/>
                    </a:lnT>
                    <a:lnB>
                      <a:noFill/>
                    </a:lnB>
                  </a:tcPr>
                </a:tc>
                <a:extLst>
                  <a:ext uri="{0D108BD9-81ED-4DB2-BD59-A6C34878D82A}">
                    <a16:rowId xmlns:a16="http://schemas.microsoft.com/office/drawing/2014/main" val="910141259"/>
                  </a:ext>
                </a:extLst>
              </a:tr>
              <a:tr h="240957">
                <a:tc>
                  <a:txBody>
                    <a:bodyPr/>
                    <a:lstStyle/>
                    <a:p>
                      <a:pPr algn="l" fontAlgn="b"/>
                      <a:r>
                        <a:rPr lang="en-US" sz="1400" b="0" i="0" u="none" strike="noStrike">
                          <a:solidFill>
                            <a:srgbClr val="0033CC"/>
                          </a:solidFill>
                          <a:effectLst/>
                          <a:latin typeface="Arial" panose="020B0604020202020204" pitchFamily="34" charset="0"/>
                        </a:rPr>
                        <a:t>Capital Improvement Effort</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1.500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1.500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0.000 </a:t>
                      </a:r>
                    </a:p>
                  </a:txBody>
                  <a:tcPr marL="0" marR="0" marT="0" marB="0" anchor="b">
                    <a:lnL>
                      <a:noFill/>
                    </a:lnL>
                    <a:lnR>
                      <a:noFill/>
                    </a:lnR>
                    <a:lnT>
                      <a:noFill/>
                    </a:lnT>
                    <a:lnB>
                      <a:noFill/>
                    </a:lnB>
                  </a:tcPr>
                </a:tc>
                <a:extLst>
                  <a:ext uri="{0D108BD9-81ED-4DB2-BD59-A6C34878D82A}">
                    <a16:rowId xmlns:a16="http://schemas.microsoft.com/office/drawing/2014/main" val="960407015"/>
                  </a:ext>
                </a:extLst>
              </a:tr>
              <a:tr h="240957">
                <a:tc>
                  <a:txBody>
                    <a:bodyPr/>
                    <a:lstStyle/>
                    <a:p>
                      <a:pPr algn="l" fontAlgn="b"/>
                      <a:r>
                        <a:rPr lang="en-US" sz="1400" b="1" i="0" u="none" strike="noStrike">
                          <a:solidFill>
                            <a:srgbClr val="0033CC"/>
                          </a:solidFill>
                          <a:effectLst/>
                          <a:latin typeface="Arial" panose="020B0604020202020204" pitchFamily="34" charset="0"/>
                        </a:rPr>
                        <a:t>     Total Millage:</a:t>
                      </a: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5.843 </a:t>
                      </a: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5.471 </a:t>
                      </a: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(0.372)</a:t>
                      </a:r>
                    </a:p>
                  </a:txBody>
                  <a:tcPr marL="0" marR="0" marT="0" marB="0" anchor="b">
                    <a:lnL>
                      <a:noFill/>
                    </a:lnL>
                    <a:lnR>
                      <a:noFill/>
                    </a:lnR>
                    <a:lnT>
                      <a:noFill/>
                    </a:lnT>
                    <a:lnB>
                      <a:noFill/>
                    </a:lnB>
                  </a:tcPr>
                </a:tc>
                <a:extLst>
                  <a:ext uri="{0D108BD9-81ED-4DB2-BD59-A6C34878D82A}">
                    <a16:rowId xmlns:a16="http://schemas.microsoft.com/office/drawing/2014/main" val="151712533"/>
                  </a:ext>
                </a:extLst>
              </a:tr>
              <a:tr h="222422">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39449965"/>
                  </a:ext>
                </a:extLst>
              </a:tr>
              <a:tr h="240957">
                <a:tc>
                  <a:txBody>
                    <a:bodyPr/>
                    <a:lstStyle/>
                    <a:p>
                      <a:pPr algn="l" fontAlgn="b"/>
                      <a:r>
                        <a:rPr lang="en-US" sz="1400" b="1" i="0" u="none" strike="noStrike">
                          <a:solidFill>
                            <a:srgbClr val="0033CC"/>
                          </a:solidFill>
                          <a:effectLst/>
                          <a:latin typeface="Arial" panose="020B0604020202020204" pitchFamily="34" charset="0"/>
                        </a:rPr>
                        <a:t>Millage Increase/(Decrease)</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(0.077)</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(0.372)</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(0.295)</a:t>
                      </a:r>
                    </a:p>
                  </a:txBody>
                  <a:tcPr marL="0" marR="0" marT="0" marB="0" anchor="b">
                    <a:lnL>
                      <a:noFill/>
                    </a:lnL>
                    <a:lnR>
                      <a:noFill/>
                    </a:lnR>
                    <a:lnT>
                      <a:noFill/>
                    </a:lnT>
                    <a:lnB>
                      <a:noFill/>
                    </a:lnB>
                  </a:tcPr>
                </a:tc>
                <a:extLst>
                  <a:ext uri="{0D108BD9-81ED-4DB2-BD59-A6C34878D82A}">
                    <a16:rowId xmlns:a16="http://schemas.microsoft.com/office/drawing/2014/main" val="2847605900"/>
                  </a:ext>
                </a:extLst>
              </a:tr>
              <a:tr h="222422">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extLst>
                  <a:ext uri="{0D108BD9-81ED-4DB2-BD59-A6C34878D82A}">
                    <a16:rowId xmlns:a16="http://schemas.microsoft.com/office/drawing/2014/main" val="1936536416"/>
                  </a:ext>
                </a:extLst>
              </a:tr>
              <a:tr h="240957">
                <a:tc>
                  <a:txBody>
                    <a:bodyPr/>
                    <a:lstStyle/>
                    <a:p>
                      <a:pPr algn="l" fontAlgn="b"/>
                      <a:r>
                        <a:rPr lang="en-US" sz="1400" b="1" i="0" u="none" strike="noStrike">
                          <a:solidFill>
                            <a:srgbClr val="0033CC"/>
                          </a:solidFill>
                          <a:effectLst/>
                          <a:latin typeface="Arial" panose="020B0604020202020204" pitchFamily="34" charset="0"/>
                        </a:rPr>
                        <a:t>Estimated Tax Receipts:</a:t>
                      </a: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extLst>
                  <a:ext uri="{0D108BD9-81ED-4DB2-BD59-A6C34878D82A}">
                    <a16:rowId xmlns:a16="http://schemas.microsoft.com/office/drawing/2014/main" val="1722752426"/>
                  </a:ext>
                </a:extLst>
              </a:tr>
              <a:tr h="240957">
                <a:tc>
                  <a:txBody>
                    <a:bodyPr/>
                    <a:lstStyle/>
                    <a:p>
                      <a:pPr algn="l" fontAlgn="b"/>
                      <a:r>
                        <a:rPr lang="en-US" sz="1400" b="0" i="0" u="none" strike="noStrike">
                          <a:solidFill>
                            <a:srgbClr val="0033CC"/>
                          </a:solidFill>
                          <a:effectLst/>
                          <a:latin typeface="Arial" panose="020B0604020202020204" pitchFamily="34" charset="0"/>
                        </a:rPr>
                        <a:t>Required Local Effort</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12,308,302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12,479,652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171,350 </a:t>
                      </a:r>
                    </a:p>
                  </a:txBody>
                  <a:tcPr marL="0" marR="0" marT="0" marB="0" anchor="b">
                    <a:lnL>
                      <a:noFill/>
                    </a:lnL>
                    <a:lnR>
                      <a:noFill/>
                    </a:lnR>
                    <a:lnT>
                      <a:noFill/>
                    </a:lnT>
                    <a:lnB>
                      <a:noFill/>
                    </a:lnB>
                  </a:tcPr>
                </a:tc>
                <a:extLst>
                  <a:ext uri="{0D108BD9-81ED-4DB2-BD59-A6C34878D82A}">
                    <a16:rowId xmlns:a16="http://schemas.microsoft.com/office/drawing/2014/main" val="985893686"/>
                  </a:ext>
                </a:extLst>
              </a:tr>
              <a:tr h="240957">
                <a:tc>
                  <a:txBody>
                    <a:bodyPr/>
                    <a:lstStyle/>
                    <a:p>
                      <a:pPr algn="l" fontAlgn="b"/>
                      <a:r>
                        <a:rPr lang="en-US" sz="1400" b="0" i="0" u="none" strike="noStrike">
                          <a:solidFill>
                            <a:srgbClr val="0033CC"/>
                          </a:solidFill>
                          <a:effectLst/>
                          <a:latin typeface="Arial" panose="020B0604020202020204" pitchFamily="34" charset="0"/>
                        </a:rPr>
                        <a:t>Disc. Local Effort 0.748</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2,560,949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2,896,301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335,352 </a:t>
                      </a:r>
                    </a:p>
                  </a:txBody>
                  <a:tcPr marL="0" marR="0" marT="0" marB="0" anchor="b">
                    <a:lnL>
                      <a:noFill/>
                    </a:lnL>
                    <a:lnR>
                      <a:noFill/>
                    </a:lnR>
                    <a:lnT>
                      <a:noFill/>
                    </a:lnT>
                    <a:lnB>
                      <a:noFill/>
                    </a:lnB>
                  </a:tcPr>
                </a:tc>
                <a:extLst>
                  <a:ext uri="{0D108BD9-81ED-4DB2-BD59-A6C34878D82A}">
                    <a16:rowId xmlns:a16="http://schemas.microsoft.com/office/drawing/2014/main" val="4045106566"/>
                  </a:ext>
                </a:extLst>
              </a:tr>
              <a:tr h="240957">
                <a:tc>
                  <a:txBody>
                    <a:bodyPr/>
                    <a:lstStyle/>
                    <a:p>
                      <a:pPr algn="l" fontAlgn="b"/>
                      <a:r>
                        <a:rPr lang="en-US" sz="1400" b="0" i="0" u="none" strike="noStrike">
                          <a:solidFill>
                            <a:srgbClr val="0033CC"/>
                          </a:solidFill>
                          <a:effectLst/>
                          <a:latin typeface="Arial" panose="020B0604020202020204" pitchFamily="34" charset="0"/>
                        </a:rPr>
                        <a:t>Additional Discretionary Effort</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 </a:t>
                      </a:r>
                    </a:p>
                  </a:txBody>
                  <a:tcPr marL="0" marR="0" marT="0" marB="0" anchor="b">
                    <a:lnL>
                      <a:noFill/>
                    </a:lnL>
                    <a:lnR>
                      <a:noFill/>
                    </a:lnR>
                    <a:lnT>
                      <a:noFill/>
                    </a:lnT>
                    <a:lnB>
                      <a:noFill/>
                    </a:lnB>
                  </a:tcPr>
                </a:tc>
                <a:extLst>
                  <a:ext uri="{0D108BD9-81ED-4DB2-BD59-A6C34878D82A}">
                    <a16:rowId xmlns:a16="http://schemas.microsoft.com/office/drawing/2014/main" val="94399702"/>
                  </a:ext>
                </a:extLst>
              </a:tr>
              <a:tr h="240957">
                <a:tc>
                  <a:txBody>
                    <a:bodyPr/>
                    <a:lstStyle/>
                    <a:p>
                      <a:pPr algn="l" fontAlgn="b"/>
                      <a:r>
                        <a:rPr lang="en-US" sz="1400" b="0" i="0" u="none" strike="noStrike">
                          <a:solidFill>
                            <a:srgbClr val="0033CC"/>
                          </a:solidFill>
                          <a:effectLst/>
                          <a:latin typeface="Arial" panose="020B0604020202020204" pitchFamily="34" charset="0"/>
                        </a:rPr>
                        <a:t>Super-Majority Millage 0.250</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0 </a:t>
                      </a:r>
                    </a:p>
                  </a:txBody>
                  <a:tcPr marL="0" marR="0" marT="0" marB="0" anchor="b">
                    <a:lnL>
                      <a:noFill/>
                    </a:lnL>
                    <a:lnR>
                      <a:noFill/>
                    </a:lnR>
                    <a:lnT>
                      <a:noFill/>
                    </a:lnT>
                    <a:lnB>
                      <a:noFill/>
                    </a:lnB>
                  </a:tcPr>
                </a:tc>
                <a:extLst>
                  <a:ext uri="{0D108BD9-81ED-4DB2-BD59-A6C34878D82A}">
                    <a16:rowId xmlns:a16="http://schemas.microsoft.com/office/drawing/2014/main" val="3574012929"/>
                  </a:ext>
                </a:extLst>
              </a:tr>
              <a:tr h="240957">
                <a:tc>
                  <a:txBody>
                    <a:bodyPr/>
                    <a:lstStyle/>
                    <a:p>
                      <a:pPr algn="l" fontAlgn="b"/>
                      <a:r>
                        <a:rPr lang="en-US" sz="1400" b="1" i="0" u="none" strike="noStrike">
                          <a:solidFill>
                            <a:srgbClr val="0033CC"/>
                          </a:solidFill>
                          <a:effectLst/>
                          <a:latin typeface="Arial" panose="020B0604020202020204" pitchFamily="34" charset="0"/>
                        </a:rPr>
                        <a:t>     Operating Fund Tax Receipts</a:t>
                      </a: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14,869,251 </a:t>
                      </a: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15,375,953 </a:t>
                      </a: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506,702 </a:t>
                      </a:r>
                    </a:p>
                  </a:txBody>
                  <a:tcPr marL="0" marR="0" marT="0" marB="0" anchor="b">
                    <a:lnL>
                      <a:noFill/>
                    </a:lnL>
                    <a:lnR>
                      <a:noFill/>
                    </a:lnR>
                    <a:lnT>
                      <a:noFill/>
                    </a:lnT>
                    <a:lnB>
                      <a:noFill/>
                    </a:lnB>
                  </a:tcPr>
                </a:tc>
                <a:extLst>
                  <a:ext uri="{0D108BD9-81ED-4DB2-BD59-A6C34878D82A}">
                    <a16:rowId xmlns:a16="http://schemas.microsoft.com/office/drawing/2014/main" val="980408141"/>
                  </a:ext>
                </a:extLst>
              </a:tr>
              <a:tr h="222422">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008219286"/>
                  </a:ext>
                </a:extLst>
              </a:tr>
              <a:tr h="240957">
                <a:tc>
                  <a:txBody>
                    <a:bodyPr/>
                    <a:lstStyle/>
                    <a:p>
                      <a:pPr algn="l" fontAlgn="b"/>
                      <a:r>
                        <a:rPr lang="en-US" sz="1400" b="0" i="0" u="none" strike="noStrike">
                          <a:solidFill>
                            <a:srgbClr val="0033CC"/>
                          </a:solidFill>
                          <a:effectLst/>
                          <a:latin typeface="Arial" panose="020B0604020202020204" pitchFamily="34" charset="0"/>
                        </a:rPr>
                        <a:t>Capital Improvement  1.500</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5,135,592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5,808,091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672,499 </a:t>
                      </a:r>
                    </a:p>
                  </a:txBody>
                  <a:tcPr marL="0" marR="0" marT="0" marB="0" anchor="b">
                    <a:lnL>
                      <a:noFill/>
                    </a:lnL>
                    <a:lnR>
                      <a:noFill/>
                    </a:lnR>
                    <a:lnT>
                      <a:noFill/>
                    </a:lnT>
                    <a:lnB>
                      <a:noFill/>
                    </a:lnB>
                  </a:tcPr>
                </a:tc>
                <a:extLst>
                  <a:ext uri="{0D108BD9-81ED-4DB2-BD59-A6C34878D82A}">
                    <a16:rowId xmlns:a16="http://schemas.microsoft.com/office/drawing/2014/main" val="2432140018"/>
                  </a:ext>
                </a:extLst>
              </a:tr>
              <a:tr h="240957">
                <a:tc>
                  <a:txBody>
                    <a:bodyPr/>
                    <a:lstStyle/>
                    <a:p>
                      <a:pPr algn="l" fontAlgn="b"/>
                      <a:r>
                        <a:rPr lang="en-US" sz="1400" b="1" i="0" u="none" strike="noStrike">
                          <a:solidFill>
                            <a:srgbClr val="0033CC"/>
                          </a:solidFill>
                          <a:effectLst/>
                          <a:latin typeface="Arial" panose="020B0604020202020204" pitchFamily="34" charset="0"/>
                        </a:rPr>
                        <a:t>Total Estimated Tax Receipts</a:t>
                      </a: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20,004,843 </a:t>
                      </a: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21,184,044 </a:t>
                      </a:r>
                    </a:p>
                  </a:txBody>
                  <a:tcPr marL="0" marR="0" marT="0" marB="0" anchor="b">
                    <a:lnL>
                      <a:noFill/>
                    </a:lnL>
                    <a:lnR>
                      <a:noFill/>
                    </a:lnR>
                    <a:lnT>
                      <a:noFill/>
                    </a:lnT>
                    <a:lnB>
                      <a:noFill/>
                    </a:lnB>
                  </a:tcPr>
                </a:tc>
                <a:tc>
                  <a:txBody>
                    <a:bodyPr/>
                    <a:lstStyle/>
                    <a:p>
                      <a:pPr algn="r" fontAlgn="b"/>
                      <a:r>
                        <a:rPr lang="en-US" sz="1400" b="1" i="0" u="none" strike="noStrike">
                          <a:solidFill>
                            <a:srgbClr val="0033CC"/>
                          </a:solidFill>
                          <a:effectLst/>
                          <a:latin typeface="Arial" panose="020B0604020202020204" pitchFamily="34" charset="0"/>
                        </a:rPr>
                        <a:t>1,179,201 </a:t>
                      </a:r>
                    </a:p>
                  </a:txBody>
                  <a:tcPr marL="0" marR="0" marT="0" marB="0" anchor="b">
                    <a:lnL>
                      <a:noFill/>
                    </a:lnL>
                    <a:lnR>
                      <a:noFill/>
                    </a:lnR>
                    <a:lnT>
                      <a:noFill/>
                    </a:lnT>
                    <a:lnB>
                      <a:noFill/>
                    </a:lnB>
                  </a:tcPr>
                </a:tc>
                <a:extLst>
                  <a:ext uri="{0D108BD9-81ED-4DB2-BD59-A6C34878D82A}">
                    <a16:rowId xmlns:a16="http://schemas.microsoft.com/office/drawing/2014/main" val="1990936604"/>
                  </a:ext>
                </a:extLst>
              </a:tr>
              <a:tr h="222422">
                <a:tc>
                  <a:txBody>
                    <a:bodyPr/>
                    <a:lstStyle/>
                    <a:p>
                      <a:pPr algn="l" fontAlgn="b"/>
                      <a:endParaRPr lang="en-US" sz="14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tc>
                  <a:txBody>
                    <a:bodyPr/>
                    <a:lstStyle/>
                    <a:p>
                      <a:pPr algn="l" fontAlgn="b"/>
                      <a:endParaRPr lang="en-US" sz="1400" b="1" i="0" u="none" strike="noStrike">
                        <a:solidFill>
                          <a:srgbClr val="0000FF"/>
                        </a:solidFill>
                        <a:effectLst/>
                        <a:latin typeface="Courier"/>
                      </a:endParaRPr>
                    </a:p>
                  </a:txBody>
                  <a:tcPr marL="0" marR="0" marT="0" marB="0" anchor="b">
                    <a:lnL>
                      <a:noFill/>
                    </a:lnL>
                    <a:lnR>
                      <a:noFill/>
                    </a:lnR>
                    <a:lnT>
                      <a:noFill/>
                    </a:lnT>
                    <a:lnB>
                      <a:noFill/>
                    </a:lnB>
                  </a:tcPr>
                </a:tc>
                <a:extLst>
                  <a:ext uri="{0D108BD9-81ED-4DB2-BD59-A6C34878D82A}">
                    <a16:rowId xmlns:a16="http://schemas.microsoft.com/office/drawing/2014/main" val="2623108039"/>
                  </a:ext>
                </a:extLst>
              </a:tr>
              <a:tr h="240957">
                <a:tc>
                  <a:txBody>
                    <a:bodyPr/>
                    <a:lstStyle/>
                    <a:p>
                      <a:pPr algn="l" fontAlgn="b"/>
                      <a:r>
                        <a:rPr lang="en-US" sz="1400" b="1" i="0" u="none" strike="noStrike">
                          <a:solidFill>
                            <a:srgbClr val="0033CC"/>
                          </a:solidFill>
                          <a:effectLst/>
                          <a:latin typeface="Arial" panose="020B0604020202020204" pitchFamily="34" charset="0"/>
                        </a:rPr>
                        <a:t>Estimated FEFP Funds Expected</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28,199,765 </a:t>
                      </a:r>
                    </a:p>
                  </a:txBody>
                  <a:tcPr marL="0" marR="0" marT="0" marB="0" anchor="b">
                    <a:lnL>
                      <a:noFill/>
                    </a:lnL>
                    <a:lnR>
                      <a:noFill/>
                    </a:lnR>
                    <a:lnT>
                      <a:noFill/>
                    </a:lnT>
                    <a:lnB>
                      <a:noFill/>
                    </a:lnB>
                  </a:tcPr>
                </a:tc>
                <a:tc>
                  <a:txBody>
                    <a:bodyPr/>
                    <a:lstStyle/>
                    <a:p>
                      <a:pPr algn="r" fontAlgn="b"/>
                      <a:r>
                        <a:rPr lang="en-US" sz="1400" b="0" i="0" u="none" strike="noStrike">
                          <a:solidFill>
                            <a:srgbClr val="0033CC"/>
                          </a:solidFill>
                          <a:effectLst/>
                          <a:latin typeface="Arial" panose="020B0604020202020204" pitchFamily="34" charset="0"/>
                        </a:rPr>
                        <a:t>32,006,777 </a:t>
                      </a:r>
                    </a:p>
                  </a:txBody>
                  <a:tcPr marL="0" marR="0" marT="0" marB="0" anchor="b">
                    <a:lnL>
                      <a:noFill/>
                    </a:lnL>
                    <a:lnR>
                      <a:noFill/>
                    </a:lnR>
                    <a:lnT>
                      <a:noFill/>
                    </a:lnT>
                    <a:lnB>
                      <a:noFill/>
                    </a:lnB>
                  </a:tcPr>
                </a:tc>
                <a:tc>
                  <a:txBody>
                    <a:bodyPr/>
                    <a:lstStyle/>
                    <a:p>
                      <a:pPr algn="r" fontAlgn="b"/>
                      <a:r>
                        <a:rPr lang="en-US" sz="1400" b="0" i="0" u="none" strike="noStrike" dirty="0">
                          <a:solidFill>
                            <a:srgbClr val="0033CC"/>
                          </a:solidFill>
                          <a:effectLst/>
                          <a:latin typeface="Arial" panose="020B0604020202020204" pitchFamily="34" charset="0"/>
                        </a:rPr>
                        <a:t>3,807,012 </a:t>
                      </a:r>
                    </a:p>
                  </a:txBody>
                  <a:tcPr marL="0" marR="0" marT="0" marB="0" anchor="b">
                    <a:lnL>
                      <a:noFill/>
                    </a:lnL>
                    <a:lnR>
                      <a:noFill/>
                    </a:lnR>
                    <a:lnT>
                      <a:noFill/>
                    </a:lnT>
                    <a:lnB>
                      <a:noFill/>
                    </a:lnB>
                  </a:tcPr>
                </a:tc>
                <a:extLst>
                  <a:ext uri="{0D108BD9-81ED-4DB2-BD59-A6C34878D82A}">
                    <a16:rowId xmlns:a16="http://schemas.microsoft.com/office/drawing/2014/main" val="2633763436"/>
                  </a:ext>
                </a:extLst>
              </a:tr>
            </a:tbl>
          </a:graphicData>
        </a:graphic>
      </p:graphicFrame>
    </p:spTree>
    <p:extLst>
      <p:ext uri="{BB962C8B-B14F-4D97-AF65-F5344CB8AC3E}">
        <p14:creationId xmlns:p14="http://schemas.microsoft.com/office/powerpoint/2010/main" val="2209918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BB8309-81F0-49F3-8F31-B3D6AE6D5F5A}" type="slidenum">
              <a:rPr lang="en-US" smtClean="0"/>
              <a:t>20</a:t>
            </a:fld>
            <a:endParaRPr lang="en-US" dirty="0"/>
          </a:p>
        </p:txBody>
      </p:sp>
      <p:sp>
        <p:nvSpPr>
          <p:cNvPr id="5" name="Title 2"/>
          <p:cNvSpPr txBox="1">
            <a:spLocks/>
          </p:cNvSpPr>
          <p:nvPr/>
        </p:nvSpPr>
        <p:spPr>
          <a:xfrm>
            <a:off x="1905000" y="152400"/>
            <a:ext cx="5334000" cy="8382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Capital Projects Budget</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62125545"/>
              </p:ext>
            </p:extLst>
          </p:nvPr>
        </p:nvGraphicFramePr>
        <p:xfrm>
          <a:off x="457200" y="1371600"/>
          <a:ext cx="7924800" cy="5052060"/>
        </p:xfrm>
        <a:graphic>
          <a:graphicData uri="http://schemas.openxmlformats.org/drawingml/2006/table">
            <a:tbl>
              <a:tblPr/>
              <a:tblGrid>
                <a:gridCol w="1124184">
                  <a:extLst>
                    <a:ext uri="{9D8B030D-6E8A-4147-A177-3AD203B41FA5}">
                      <a16:colId xmlns:a16="http://schemas.microsoft.com/office/drawing/2014/main" val="2070280534"/>
                    </a:ext>
                  </a:extLst>
                </a:gridCol>
                <a:gridCol w="5634796">
                  <a:extLst>
                    <a:ext uri="{9D8B030D-6E8A-4147-A177-3AD203B41FA5}">
                      <a16:colId xmlns:a16="http://schemas.microsoft.com/office/drawing/2014/main" val="2215868563"/>
                    </a:ext>
                  </a:extLst>
                </a:gridCol>
                <a:gridCol w="1165820">
                  <a:extLst>
                    <a:ext uri="{9D8B030D-6E8A-4147-A177-3AD203B41FA5}">
                      <a16:colId xmlns:a16="http://schemas.microsoft.com/office/drawing/2014/main" val="2619896468"/>
                    </a:ext>
                  </a:extLst>
                </a:gridCol>
              </a:tblGrid>
              <a:tr h="237067">
                <a:tc>
                  <a:txBody>
                    <a:bodyPr/>
                    <a:lstStyle/>
                    <a:p>
                      <a:pPr algn="ctr" fontAlgn="b"/>
                      <a:r>
                        <a:rPr lang="en-US" sz="1800" b="1" i="0" u="none" strike="noStrike">
                          <a:effectLst/>
                          <a:latin typeface="Arial mt"/>
                        </a:rPr>
                        <a:t>PROJECT</a:t>
                      </a:r>
                    </a:p>
                  </a:txBody>
                  <a:tcPr marL="6350" marR="6350" marT="6350" marB="0" anchor="b">
                    <a:lnL>
                      <a:noFill/>
                    </a:lnL>
                    <a:lnR>
                      <a:noFill/>
                    </a:lnR>
                    <a:lnT>
                      <a:noFill/>
                    </a:lnT>
                    <a:lnB>
                      <a:noFill/>
                    </a:lnB>
                  </a:tcPr>
                </a:tc>
                <a:tc>
                  <a:txBody>
                    <a:bodyPr/>
                    <a:lstStyle/>
                    <a:p>
                      <a:pPr algn="ctr" fontAlgn="b"/>
                      <a:r>
                        <a:rPr lang="en-US" sz="1800" b="1" i="0" u="none" strike="noStrike">
                          <a:effectLst/>
                          <a:latin typeface="Arial mt"/>
                        </a:rPr>
                        <a:t>DESCRIPTION</a:t>
                      </a:r>
                    </a:p>
                  </a:txBody>
                  <a:tcPr marL="6350" marR="6350" marT="6350" marB="0" anchor="b">
                    <a:lnL>
                      <a:noFill/>
                    </a:lnL>
                    <a:lnR>
                      <a:noFill/>
                    </a:lnR>
                    <a:lnT>
                      <a:noFill/>
                    </a:lnT>
                    <a:lnB>
                      <a:noFill/>
                    </a:lnB>
                  </a:tcPr>
                </a:tc>
                <a:tc>
                  <a:txBody>
                    <a:bodyPr/>
                    <a:lstStyle/>
                    <a:p>
                      <a:pPr algn="ctr" fontAlgn="b"/>
                      <a:r>
                        <a:rPr lang="en-US" sz="1800" b="1" i="0" u="none" strike="noStrike">
                          <a:effectLst/>
                          <a:latin typeface="Arial mt"/>
                        </a:rPr>
                        <a:t>AMOUNT</a:t>
                      </a:r>
                    </a:p>
                  </a:txBody>
                  <a:tcPr marL="6350" marR="6350" marT="6350" marB="0" anchor="b">
                    <a:lnL>
                      <a:noFill/>
                    </a:lnL>
                    <a:lnR>
                      <a:noFill/>
                    </a:lnR>
                    <a:lnT>
                      <a:noFill/>
                    </a:lnT>
                    <a:lnB>
                      <a:noFill/>
                    </a:lnB>
                  </a:tcPr>
                </a:tc>
                <a:extLst>
                  <a:ext uri="{0D108BD9-81ED-4DB2-BD59-A6C34878D82A}">
                    <a16:rowId xmlns:a16="http://schemas.microsoft.com/office/drawing/2014/main" val="4144910888"/>
                  </a:ext>
                </a:extLst>
              </a:tr>
              <a:tr h="237067">
                <a:tc>
                  <a:txBody>
                    <a:bodyPr/>
                    <a:lstStyle/>
                    <a:p>
                      <a:pPr algn="ctr" fontAlgn="b"/>
                      <a:r>
                        <a:rPr lang="en-US" sz="1800" b="0" i="0" u="none" strike="noStrike">
                          <a:effectLst/>
                          <a:latin typeface="Arial mt"/>
                        </a:rPr>
                        <a:t>3318</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 Office Resurfacing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10,000</a:t>
                      </a:r>
                    </a:p>
                  </a:txBody>
                  <a:tcPr marL="6350" marR="6350" marT="6350" marB="0" anchor="b">
                    <a:lnL>
                      <a:noFill/>
                    </a:lnL>
                    <a:lnR>
                      <a:noFill/>
                    </a:lnR>
                    <a:lnT>
                      <a:noFill/>
                    </a:lnT>
                    <a:lnB>
                      <a:noFill/>
                    </a:lnB>
                  </a:tcPr>
                </a:tc>
                <a:extLst>
                  <a:ext uri="{0D108BD9-81ED-4DB2-BD59-A6C34878D82A}">
                    <a16:rowId xmlns:a16="http://schemas.microsoft.com/office/drawing/2014/main" val="3558158238"/>
                  </a:ext>
                </a:extLst>
              </a:tr>
              <a:tr h="237067">
                <a:tc>
                  <a:txBody>
                    <a:bodyPr/>
                    <a:lstStyle/>
                    <a:p>
                      <a:pPr algn="ctr" fontAlgn="b"/>
                      <a:r>
                        <a:rPr lang="en-US" sz="1800" b="0" i="0" u="none" strike="noStrike">
                          <a:effectLst/>
                          <a:latin typeface="Arial mt"/>
                        </a:rPr>
                        <a:t>3319</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 Office Flooring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60,000</a:t>
                      </a:r>
                    </a:p>
                  </a:txBody>
                  <a:tcPr marL="6350" marR="6350" marT="6350" marB="0" anchor="b">
                    <a:lnL>
                      <a:noFill/>
                    </a:lnL>
                    <a:lnR>
                      <a:noFill/>
                    </a:lnR>
                    <a:lnT>
                      <a:noFill/>
                    </a:lnT>
                    <a:lnB>
                      <a:noFill/>
                    </a:lnB>
                  </a:tcPr>
                </a:tc>
                <a:extLst>
                  <a:ext uri="{0D108BD9-81ED-4DB2-BD59-A6C34878D82A}">
                    <a16:rowId xmlns:a16="http://schemas.microsoft.com/office/drawing/2014/main" val="424168415"/>
                  </a:ext>
                </a:extLst>
              </a:tr>
              <a:tr h="237067">
                <a:tc>
                  <a:txBody>
                    <a:bodyPr/>
                    <a:lstStyle/>
                    <a:p>
                      <a:pPr algn="ctr" fontAlgn="b"/>
                      <a:r>
                        <a:rPr lang="en-US" sz="1800" b="0" i="0" u="none" strike="noStrike">
                          <a:effectLst/>
                          <a:latin typeface="Arial mt"/>
                        </a:rPr>
                        <a:t>3320</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EES Lighting Upgrades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25,000</a:t>
                      </a:r>
                    </a:p>
                  </a:txBody>
                  <a:tcPr marL="6350" marR="6350" marT="6350" marB="0" anchor="b">
                    <a:lnL>
                      <a:noFill/>
                    </a:lnL>
                    <a:lnR>
                      <a:noFill/>
                    </a:lnR>
                    <a:lnT>
                      <a:noFill/>
                    </a:lnT>
                    <a:lnB>
                      <a:noFill/>
                    </a:lnB>
                  </a:tcPr>
                </a:tc>
                <a:extLst>
                  <a:ext uri="{0D108BD9-81ED-4DB2-BD59-A6C34878D82A}">
                    <a16:rowId xmlns:a16="http://schemas.microsoft.com/office/drawing/2014/main" val="1428014178"/>
                  </a:ext>
                </a:extLst>
              </a:tr>
              <a:tr h="237067">
                <a:tc>
                  <a:txBody>
                    <a:bodyPr/>
                    <a:lstStyle/>
                    <a:p>
                      <a:pPr algn="ctr" fontAlgn="b"/>
                      <a:r>
                        <a:rPr lang="en-US" sz="1800" b="0" i="0" u="none" strike="noStrike">
                          <a:effectLst/>
                          <a:latin typeface="Arial mt"/>
                        </a:rPr>
                        <a:t>3321</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EES Rekey Site</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30,000</a:t>
                      </a:r>
                    </a:p>
                  </a:txBody>
                  <a:tcPr marL="6350" marR="6350" marT="6350" marB="0" anchor="b">
                    <a:lnL>
                      <a:noFill/>
                    </a:lnL>
                    <a:lnR>
                      <a:noFill/>
                    </a:lnR>
                    <a:lnT>
                      <a:noFill/>
                    </a:lnT>
                    <a:lnB>
                      <a:noFill/>
                    </a:lnB>
                  </a:tcPr>
                </a:tc>
                <a:extLst>
                  <a:ext uri="{0D108BD9-81ED-4DB2-BD59-A6C34878D82A}">
                    <a16:rowId xmlns:a16="http://schemas.microsoft.com/office/drawing/2014/main" val="2605107376"/>
                  </a:ext>
                </a:extLst>
              </a:tr>
              <a:tr h="237067">
                <a:tc>
                  <a:txBody>
                    <a:bodyPr/>
                    <a:lstStyle/>
                    <a:p>
                      <a:pPr algn="ctr" fontAlgn="b"/>
                      <a:r>
                        <a:rPr lang="en-US" sz="1800" b="0" i="0" u="none" strike="noStrike">
                          <a:effectLst/>
                          <a:latin typeface="Arial mt"/>
                        </a:rPr>
                        <a:t>3322</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EES Playground</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12,000</a:t>
                      </a:r>
                    </a:p>
                  </a:txBody>
                  <a:tcPr marL="6350" marR="6350" marT="6350" marB="0" anchor="b">
                    <a:lnL>
                      <a:noFill/>
                    </a:lnL>
                    <a:lnR>
                      <a:noFill/>
                    </a:lnR>
                    <a:lnT>
                      <a:noFill/>
                    </a:lnT>
                    <a:lnB>
                      <a:noFill/>
                    </a:lnB>
                  </a:tcPr>
                </a:tc>
                <a:extLst>
                  <a:ext uri="{0D108BD9-81ED-4DB2-BD59-A6C34878D82A}">
                    <a16:rowId xmlns:a16="http://schemas.microsoft.com/office/drawing/2014/main" val="2237839248"/>
                  </a:ext>
                </a:extLst>
              </a:tr>
              <a:tr h="237067">
                <a:tc>
                  <a:txBody>
                    <a:bodyPr/>
                    <a:lstStyle/>
                    <a:p>
                      <a:pPr algn="ctr" fontAlgn="b"/>
                      <a:r>
                        <a:rPr lang="en-US" sz="1800" b="0" i="0" u="none" strike="noStrike">
                          <a:effectLst/>
                          <a:latin typeface="Arial mt"/>
                        </a:rPr>
                        <a:t>3323</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NES Lighting Upgrades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25,000</a:t>
                      </a:r>
                    </a:p>
                  </a:txBody>
                  <a:tcPr marL="6350" marR="6350" marT="6350" marB="0" anchor="b">
                    <a:lnL>
                      <a:noFill/>
                    </a:lnL>
                    <a:lnR>
                      <a:noFill/>
                    </a:lnR>
                    <a:lnT>
                      <a:noFill/>
                    </a:lnT>
                    <a:lnB>
                      <a:noFill/>
                    </a:lnB>
                  </a:tcPr>
                </a:tc>
                <a:extLst>
                  <a:ext uri="{0D108BD9-81ED-4DB2-BD59-A6C34878D82A}">
                    <a16:rowId xmlns:a16="http://schemas.microsoft.com/office/drawing/2014/main" val="2463753387"/>
                  </a:ext>
                </a:extLst>
              </a:tr>
              <a:tr h="237067">
                <a:tc>
                  <a:txBody>
                    <a:bodyPr/>
                    <a:lstStyle/>
                    <a:p>
                      <a:pPr algn="ctr" fontAlgn="b"/>
                      <a:r>
                        <a:rPr lang="en-US" sz="1800" b="0" i="0" u="none" strike="noStrike">
                          <a:effectLst/>
                          <a:latin typeface="Arial mt"/>
                        </a:rPr>
                        <a:t>3324</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NES Portable Repairs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10,000</a:t>
                      </a:r>
                    </a:p>
                  </a:txBody>
                  <a:tcPr marL="6350" marR="6350" marT="6350" marB="0" anchor="b">
                    <a:lnL>
                      <a:noFill/>
                    </a:lnL>
                    <a:lnR>
                      <a:noFill/>
                    </a:lnR>
                    <a:lnT>
                      <a:noFill/>
                    </a:lnT>
                    <a:lnB>
                      <a:noFill/>
                    </a:lnB>
                  </a:tcPr>
                </a:tc>
                <a:extLst>
                  <a:ext uri="{0D108BD9-81ED-4DB2-BD59-A6C34878D82A}">
                    <a16:rowId xmlns:a16="http://schemas.microsoft.com/office/drawing/2014/main" val="1553195493"/>
                  </a:ext>
                </a:extLst>
              </a:tr>
              <a:tr h="237067">
                <a:tc>
                  <a:txBody>
                    <a:bodyPr/>
                    <a:lstStyle/>
                    <a:p>
                      <a:pPr algn="ctr" fontAlgn="b"/>
                      <a:r>
                        <a:rPr lang="en-US" sz="1800" b="0" i="0" u="none" strike="noStrike">
                          <a:effectLst/>
                          <a:latin typeface="Arial mt"/>
                        </a:rPr>
                        <a:t>3325</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NES Rekey Site</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150,000</a:t>
                      </a:r>
                    </a:p>
                  </a:txBody>
                  <a:tcPr marL="6350" marR="6350" marT="6350" marB="0" anchor="b">
                    <a:lnL>
                      <a:noFill/>
                    </a:lnL>
                    <a:lnR>
                      <a:noFill/>
                    </a:lnR>
                    <a:lnT>
                      <a:noFill/>
                    </a:lnT>
                    <a:lnB>
                      <a:noFill/>
                    </a:lnB>
                  </a:tcPr>
                </a:tc>
                <a:extLst>
                  <a:ext uri="{0D108BD9-81ED-4DB2-BD59-A6C34878D82A}">
                    <a16:rowId xmlns:a16="http://schemas.microsoft.com/office/drawing/2014/main" val="812521336"/>
                  </a:ext>
                </a:extLst>
              </a:tr>
              <a:tr h="237067">
                <a:tc>
                  <a:txBody>
                    <a:bodyPr/>
                    <a:lstStyle/>
                    <a:p>
                      <a:pPr algn="ctr" fontAlgn="b"/>
                      <a:r>
                        <a:rPr lang="en-US" sz="1800" b="0" i="0" u="none" strike="noStrike">
                          <a:effectLst/>
                          <a:latin typeface="Arial mt"/>
                        </a:rPr>
                        <a:t>3326</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NES Playground </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12,000</a:t>
                      </a:r>
                    </a:p>
                  </a:txBody>
                  <a:tcPr marL="6350" marR="6350" marT="6350" marB="0" anchor="b">
                    <a:lnL>
                      <a:noFill/>
                    </a:lnL>
                    <a:lnR>
                      <a:noFill/>
                    </a:lnR>
                    <a:lnT>
                      <a:noFill/>
                    </a:lnT>
                    <a:lnB>
                      <a:noFill/>
                    </a:lnB>
                  </a:tcPr>
                </a:tc>
                <a:extLst>
                  <a:ext uri="{0D108BD9-81ED-4DB2-BD59-A6C34878D82A}">
                    <a16:rowId xmlns:a16="http://schemas.microsoft.com/office/drawing/2014/main" val="69131957"/>
                  </a:ext>
                </a:extLst>
              </a:tr>
              <a:tr h="237067">
                <a:tc>
                  <a:txBody>
                    <a:bodyPr/>
                    <a:lstStyle/>
                    <a:p>
                      <a:pPr algn="ctr" fontAlgn="b"/>
                      <a:r>
                        <a:rPr lang="en-US" sz="1800" b="0" i="0" u="none" strike="noStrike">
                          <a:effectLst/>
                          <a:latin typeface="Arial mt"/>
                        </a:rPr>
                        <a:t>3327</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NES Cabinets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25,000</a:t>
                      </a:r>
                    </a:p>
                  </a:txBody>
                  <a:tcPr marL="6350" marR="6350" marT="6350" marB="0" anchor="b">
                    <a:lnL>
                      <a:noFill/>
                    </a:lnL>
                    <a:lnR>
                      <a:noFill/>
                    </a:lnR>
                    <a:lnT>
                      <a:noFill/>
                    </a:lnT>
                    <a:lnB>
                      <a:noFill/>
                    </a:lnB>
                  </a:tcPr>
                </a:tc>
                <a:extLst>
                  <a:ext uri="{0D108BD9-81ED-4DB2-BD59-A6C34878D82A}">
                    <a16:rowId xmlns:a16="http://schemas.microsoft.com/office/drawing/2014/main" val="1167290242"/>
                  </a:ext>
                </a:extLst>
              </a:tr>
              <a:tr h="237067">
                <a:tc>
                  <a:txBody>
                    <a:bodyPr/>
                    <a:lstStyle/>
                    <a:p>
                      <a:pPr algn="ctr" fontAlgn="b"/>
                      <a:r>
                        <a:rPr lang="en-US" sz="1800" b="0" i="0" u="none" strike="noStrike">
                          <a:effectLst/>
                          <a:latin typeface="Arial mt"/>
                        </a:rPr>
                        <a:t>3328</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NES Play Field Rehab</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40,000</a:t>
                      </a:r>
                    </a:p>
                  </a:txBody>
                  <a:tcPr marL="6350" marR="6350" marT="6350" marB="0" anchor="b">
                    <a:lnL>
                      <a:noFill/>
                    </a:lnL>
                    <a:lnR>
                      <a:noFill/>
                    </a:lnR>
                    <a:lnT>
                      <a:noFill/>
                    </a:lnT>
                    <a:lnB>
                      <a:noFill/>
                    </a:lnB>
                  </a:tcPr>
                </a:tc>
                <a:extLst>
                  <a:ext uri="{0D108BD9-81ED-4DB2-BD59-A6C34878D82A}">
                    <a16:rowId xmlns:a16="http://schemas.microsoft.com/office/drawing/2014/main" val="1612485432"/>
                  </a:ext>
                </a:extLst>
              </a:tr>
              <a:tr h="237067">
                <a:tc>
                  <a:txBody>
                    <a:bodyPr/>
                    <a:lstStyle/>
                    <a:p>
                      <a:pPr algn="ctr" fontAlgn="b"/>
                      <a:r>
                        <a:rPr lang="en-US" sz="1800" b="0" i="0" u="none" strike="noStrike">
                          <a:effectLst/>
                          <a:latin typeface="Arial mt"/>
                        </a:rPr>
                        <a:t>3329</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OAA Carpet</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100,000</a:t>
                      </a:r>
                    </a:p>
                  </a:txBody>
                  <a:tcPr marL="6350" marR="6350" marT="6350" marB="0" anchor="b">
                    <a:lnL>
                      <a:noFill/>
                    </a:lnL>
                    <a:lnR>
                      <a:noFill/>
                    </a:lnR>
                    <a:lnT>
                      <a:noFill/>
                    </a:lnT>
                    <a:lnB>
                      <a:noFill/>
                    </a:lnB>
                  </a:tcPr>
                </a:tc>
                <a:extLst>
                  <a:ext uri="{0D108BD9-81ED-4DB2-BD59-A6C34878D82A}">
                    <a16:rowId xmlns:a16="http://schemas.microsoft.com/office/drawing/2014/main" val="1941602819"/>
                  </a:ext>
                </a:extLst>
              </a:tr>
              <a:tr h="237067">
                <a:tc>
                  <a:txBody>
                    <a:bodyPr/>
                    <a:lstStyle/>
                    <a:p>
                      <a:pPr algn="ctr" fontAlgn="b"/>
                      <a:r>
                        <a:rPr lang="en-US" sz="1800" b="0" i="0" u="none" strike="noStrike">
                          <a:effectLst/>
                          <a:latin typeface="Arial mt"/>
                        </a:rPr>
                        <a:t>3330</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OAA Lighting Upgrades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25,000</a:t>
                      </a:r>
                    </a:p>
                  </a:txBody>
                  <a:tcPr marL="6350" marR="6350" marT="6350" marB="0" anchor="b">
                    <a:lnL>
                      <a:noFill/>
                    </a:lnL>
                    <a:lnR>
                      <a:noFill/>
                    </a:lnR>
                    <a:lnT>
                      <a:noFill/>
                    </a:lnT>
                    <a:lnB>
                      <a:noFill/>
                    </a:lnB>
                  </a:tcPr>
                </a:tc>
                <a:extLst>
                  <a:ext uri="{0D108BD9-81ED-4DB2-BD59-A6C34878D82A}">
                    <a16:rowId xmlns:a16="http://schemas.microsoft.com/office/drawing/2014/main" val="1109207716"/>
                  </a:ext>
                </a:extLst>
              </a:tr>
              <a:tr h="237067">
                <a:tc>
                  <a:txBody>
                    <a:bodyPr/>
                    <a:lstStyle/>
                    <a:p>
                      <a:pPr algn="ctr" fontAlgn="b"/>
                      <a:r>
                        <a:rPr lang="en-US" sz="1800" b="0" i="0" u="none" strike="noStrike">
                          <a:effectLst/>
                          <a:latin typeface="Arial mt"/>
                        </a:rPr>
                        <a:t>3331</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OAA Gutter Repairs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10,000</a:t>
                      </a:r>
                    </a:p>
                  </a:txBody>
                  <a:tcPr marL="6350" marR="6350" marT="6350" marB="0" anchor="b">
                    <a:lnL>
                      <a:noFill/>
                    </a:lnL>
                    <a:lnR>
                      <a:noFill/>
                    </a:lnR>
                    <a:lnT>
                      <a:noFill/>
                    </a:lnT>
                    <a:lnB>
                      <a:noFill/>
                    </a:lnB>
                  </a:tcPr>
                </a:tc>
                <a:extLst>
                  <a:ext uri="{0D108BD9-81ED-4DB2-BD59-A6C34878D82A}">
                    <a16:rowId xmlns:a16="http://schemas.microsoft.com/office/drawing/2014/main" val="218549524"/>
                  </a:ext>
                </a:extLst>
              </a:tr>
              <a:tr h="237067">
                <a:tc>
                  <a:txBody>
                    <a:bodyPr/>
                    <a:lstStyle/>
                    <a:p>
                      <a:pPr algn="ctr" fontAlgn="b"/>
                      <a:r>
                        <a:rPr lang="en-US" sz="1800" b="0" i="0" u="none" strike="noStrike">
                          <a:effectLst/>
                          <a:latin typeface="Arial mt"/>
                        </a:rPr>
                        <a:t>3332</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OFC Painting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75,000</a:t>
                      </a:r>
                    </a:p>
                  </a:txBody>
                  <a:tcPr marL="6350" marR="6350" marT="6350" marB="0" anchor="b">
                    <a:lnL>
                      <a:noFill/>
                    </a:lnL>
                    <a:lnR>
                      <a:noFill/>
                    </a:lnR>
                    <a:lnT>
                      <a:noFill/>
                    </a:lnT>
                    <a:lnB>
                      <a:noFill/>
                    </a:lnB>
                  </a:tcPr>
                </a:tc>
                <a:extLst>
                  <a:ext uri="{0D108BD9-81ED-4DB2-BD59-A6C34878D82A}">
                    <a16:rowId xmlns:a16="http://schemas.microsoft.com/office/drawing/2014/main" val="1392585991"/>
                  </a:ext>
                </a:extLst>
              </a:tr>
              <a:tr h="237067">
                <a:tc>
                  <a:txBody>
                    <a:bodyPr/>
                    <a:lstStyle/>
                    <a:p>
                      <a:pPr algn="ctr" fontAlgn="b"/>
                      <a:r>
                        <a:rPr lang="en-US" sz="1800" b="0" i="0" u="none" strike="noStrike">
                          <a:effectLst/>
                          <a:latin typeface="Arial mt"/>
                        </a:rPr>
                        <a:t>3333</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OFC Chiller Replacement</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200,000</a:t>
                      </a:r>
                    </a:p>
                  </a:txBody>
                  <a:tcPr marL="6350" marR="6350" marT="6350" marB="0" anchor="b">
                    <a:lnL>
                      <a:noFill/>
                    </a:lnL>
                    <a:lnR>
                      <a:noFill/>
                    </a:lnR>
                    <a:lnT>
                      <a:noFill/>
                    </a:lnT>
                    <a:lnB>
                      <a:noFill/>
                    </a:lnB>
                  </a:tcPr>
                </a:tc>
                <a:extLst>
                  <a:ext uri="{0D108BD9-81ED-4DB2-BD59-A6C34878D82A}">
                    <a16:rowId xmlns:a16="http://schemas.microsoft.com/office/drawing/2014/main" val="1934517987"/>
                  </a:ext>
                </a:extLst>
              </a:tr>
              <a:tr h="237067">
                <a:tc>
                  <a:txBody>
                    <a:bodyPr/>
                    <a:lstStyle/>
                    <a:p>
                      <a:pPr algn="ctr" fontAlgn="b"/>
                      <a:r>
                        <a:rPr lang="en-US" sz="1800" b="0" i="0" u="none" strike="noStrike">
                          <a:effectLst/>
                          <a:latin typeface="Arial mt"/>
                        </a:rPr>
                        <a:t>3334</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OFC Roofing</a:t>
                      </a:r>
                    </a:p>
                  </a:txBody>
                  <a:tcPr marL="6350" marR="6350" marT="6350" marB="0" anchor="b">
                    <a:lnL>
                      <a:noFill/>
                    </a:lnL>
                    <a:lnR>
                      <a:noFill/>
                    </a:lnR>
                    <a:lnT>
                      <a:noFill/>
                    </a:lnT>
                    <a:lnB>
                      <a:noFill/>
                    </a:lnB>
                  </a:tcPr>
                </a:tc>
                <a:tc>
                  <a:txBody>
                    <a:bodyPr/>
                    <a:lstStyle/>
                    <a:p>
                      <a:pPr algn="r" fontAlgn="b"/>
                      <a:r>
                        <a:rPr lang="en-US" sz="1800" b="0" i="0" u="none" strike="noStrike" dirty="0">
                          <a:solidFill>
                            <a:srgbClr val="000000"/>
                          </a:solidFill>
                          <a:effectLst/>
                          <a:latin typeface="Arial mt"/>
                        </a:rPr>
                        <a:t>200,000</a:t>
                      </a:r>
                    </a:p>
                  </a:txBody>
                  <a:tcPr marL="6350" marR="6350" marT="6350" marB="0" anchor="b">
                    <a:lnL>
                      <a:noFill/>
                    </a:lnL>
                    <a:lnR>
                      <a:noFill/>
                    </a:lnR>
                    <a:lnT>
                      <a:noFill/>
                    </a:lnT>
                    <a:lnB>
                      <a:noFill/>
                    </a:lnB>
                  </a:tcPr>
                </a:tc>
                <a:extLst>
                  <a:ext uri="{0D108BD9-81ED-4DB2-BD59-A6C34878D82A}">
                    <a16:rowId xmlns:a16="http://schemas.microsoft.com/office/drawing/2014/main" val="861193438"/>
                  </a:ext>
                </a:extLst>
              </a:tr>
            </a:tbl>
          </a:graphicData>
        </a:graphic>
      </p:graphicFrame>
    </p:spTree>
    <p:extLst>
      <p:ext uri="{BB962C8B-B14F-4D97-AF65-F5344CB8AC3E}">
        <p14:creationId xmlns:p14="http://schemas.microsoft.com/office/powerpoint/2010/main" val="3977127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BB8309-81F0-49F3-8F31-B3D6AE6D5F5A}" type="slidenum">
              <a:rPr lang="en-US" smtClean="0"/>
              <a:t>21</a:t>
            </a:fld>
            <a:endParaRPr lang="en-US" dirty="0"/>
          </a:p>
        </p:txBody>
      </p:sp>
      <p:sp>
        <p:nvSpPr>
          <p:cNvPr id="5" name="Title 2"/>
          <p:cNvSpPr txBox="1">
            <a:spLocks/>
          </p:cNvSpPr>
          <p:nvPr/>
        </p:nvSpPr>
        <p:spPr>
          <a:xfrm>
            <a:off x="1905000" y="152400"/>
            <a:ext cx="5334000" cy="8382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Capital Projects Budget</a:t>
            </a:r>
            <a:endParaRPr lang="en-US" sz="40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403045892"/>
              </p:ext>
            </p:extLst>
          </p:nvPr>
        </p:nvGraphicFramePr>
        <p:xfrm>
          <a:off x="457200" y="811530"/>
          <a:ext cx="8058150" cy="5894070"/>
        </p:xfrm>
        <a:graphic>
          <a:graphicData uri="http://schemas.openxmlformats.org/drawingml/2006/table">
            <a:tbl>
              <a:tblPr/>
              <a:tblGrid>
                <a:gridCol w="1143100">
                  <a:extLst>
                    <a:ext uri="{9D8B030D-6E8A-4147-A177-3AD203B41FA5}">
                      <a16:colId xmlns:a16="http://schemas.microsoft.com/office/drawing/2014/main" val="2712167180"/>
                    </a:ext>
                  </a:extLst>
                </a:gridCol>
                <a:gridCol w="5729613">
                  <a:extLst>
                    <a:ext uri="{9D8B030D-6E8A-4147-A177-3AD203B41FA5}">
                      <a16:colId xmlns:a16="http://schemas.microsoft.com/office/drawing/2014/main" val="1559453432"/>
                    </a:ext>
                  </a:extLst>
                </a:gridCol>
                <a:gridCol w="1185437">
                  <a:extLst>
                    <a:ext uri="{9D8B030D-6E8A-4147-A177-3AD203B41FA5}">
                      <a16:colId xmlns:a16="http://schemas.microsoft.com/office/drawing/2014/main" val="1548377526"/>
                    </a:ext>
                  </a:extLst>
                </a:gridCol>
              </a:tblGrid>
              <a:tr h="242389">
                <a:tc>
                  <a:txBody>
                    <a:bodyPr/>
                    <a:lstStyle/>
                    <a:p>
                      <a:pPr algn="ctr" fontAlgn="b"/>
                      <a:r>
                        <a:rPr lang="en-US" sz="1800" b="1" i="0" u="none" strike="noStrike">
                          <a:effectLst/>
                          <a:latin typeface="Arial mt"/>
                        </a:rPr>
                        <a:t>PROJECT</a:t>
                      </a:r>
                    </a:p>
                  </a:txBody>
                  <a:tcPr marL="6350" marR="6350" marT="6350" marB="0" anchor="b">
                    <a:lnL>
                      <a:noFill/>
                    </a:lnL>
                    <a:lnR>
                      <a:noFill/>
                    </a:lnR>
                    <a:lnT>
                      <a:noFill/>
                    </a:lnT>
                    <a:lnB>
                      <a:noFill/>
                    </a:lnB>
                  </a:tcPr>
                </a:tc>
                <a:tc>
                  <a:txBody>
                    <a:bodyPr/>
                    <a:lstStyle/>
                    <a:p>
                      <a:pPr algn="ctr" fontAlgn="b"/>
                      <a:r>
                        <a:rPr lang="en-US" sz="1800" b="1" i="0" u="none" strike="noStrike">
                          <a:effectLst/>
                          <a:latin typeface="Arial mt"/>
                        </a:rPr>
                        <a:t>DESCRIPTION</a:t>
                      </a:r>
                    </a:p>
                  </a:txBody>
                  <a:tcPr marL="6350" marR="6350" marT="6350" marB="0" anchor="b">
                    <a:lnL>
                      <a:noFill/>
                    </a:lnL>
                    <a:lnR>
                      <a:noFill/>
                    </a:lnR>
                    <a:lnT>
                      <a:noFill/>
                    </a:lnT>
                    <a:lnB>
                      <a:noFill/>
                    </a:lnB>
                  </a:tcPr>
                </a:tc>
                <a:tc>
                  <a:txBody>
                    <a:bodyPr/>
                    <a:lstStyle/>
                    <a:p>
                      <a:pPr algn="ctr" fontAlgn="b"/>
                      <a:r>
                        <a:rPr lang="en-US" sz="1800" b="1" i="0" u="none" strike="noStrike">
                          <a:effectLst/>
                          <a:latin typeface="Arial mt"/>
                        </a:rPr>
                        <a:t>AMOUNT</a:t>
                      </a:r>
                    </a:p>
                  </a:txBody>
                  <a:tcPr marL="6350" marR="6350" marT="6350" marB="0" anchor="b">
                    <a:lnL>
                      <a:noFill/>
                    </a:lnL>
                    <a:lnR>
                      <a:noFill/>
                    </a:lnR>
                    <a:lnT>
                      <a:noFill/>
                    </a:lnT>
                    <a:lnB>
                      <a:noFill/>
                    </a:lnB>
                  </a:tcPr>
                </a:tc>
                <a:extLst>
                  <a:ext uri="{0D108BD9-81ED-4DB2-BD59-A6C34878D82A}">
                    <a16:rowId xmlns:a16="http://schemas.microsoft.com/office/drawing/2014/main" val="435428532"/>
                  </a:ext>
                </a:extLst>
              </a:tr>
              <a:tr h="242389">
                <a:tc>
                  <a:txBody>
                    <a:bodyPr/>
                    <a:lstStyle/>
                    <a:p>
                      <a:pPr algn="ctr" fontAlgn="b"/>
                      <a:r>
                        <a:rPr lang="en-US" sz="1800" b="0" i="0" u="none" strike="noStrike">
                          <a:effectLst/>
                          <a:latin typeface="Arial mt"/>
                        </a:rPr>
                        <a:t>3335</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OFC Window Seal</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75,000</a:t>
                      </a:r>
                    </a:p>
                  </a:txBody>
                  <a:tcPr marL="6350" marR="6350" marT="6350" marB="0" anchor="b">
                    <a:lnL>
                      <a:noFill/>
                    </a:lnL>
                    <a:lnR>
                      <a:noFill/>
                    </a:lnR>
                    <a:lnT>
                      <a:noFill/>
                    </a:lnT>
                    <a:lnB>
                      <a:noFill/>
                    </a:lnB>
                  </a:tcPr>
                </a:tc>
                <a:extLst>
                  <a:ext uri="{0D108BD9-81ED-4DB2-BD59-A6C34878D82A}">
                    <a16:rowId xmlns:a16="http://schemas.microsoft.com/office/drawing/2014/main" val="1063363712"/>
                  </a:ext>
                </a:extLst>
              </a:tr>
              <a:tr h="242389">
                <a:tc>
                  <a:txBody>
                    <a:bodyPr/>
                    <a:lstStyle/>
                    <a:p>
                      <a:pPr algn="ctr" fontAlgn="b"/>
                      <a:r>
                        <a:rPr lang="en-US" sz="1800" b="0" i="0" u="none" strike="noStrike">
                          <a:effectLst/>
                          <a:latin typeface="Arial mt"/>
                        </a:rPr>
                        <a:t>3336</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OHS Rehab Back Practice Field</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20,000</a:t>
                      </a:r>
                    </a:p>
                  </a:txBody>
                  <a:tcPr marL="6350" marR="6350" marT="6350" marB="0" anchor="b">
                    <a:lnL>
                      <a:noFill/>
                    </a:lnL>
                    <a:lnR>
                      <a:noFill/>
                    </a:lnR>
                    <a:lnT>
                      <a:noFill/>
                    </a:lnT>
                    <a:lnB>
                      <a:noFill/>
                    </a:lnB>
                  </a:tcPr>
                </a:tc>
                <a:extLst>
                  <a:ext uri="{0D108BD9-81ED-4DB2-BD59-A6C34878D82A}">
                    <a16:rowId xmlns:a16="http://schemas.microsoft.com/office/drawing/2014/main" val="1276937826"/>
                  </a:ext>
                </a:extLst>
              </a:tr>
              <a:tr h="242389">
                <a:tc>
                  <a:txBody>
                    <a:bodyPr/>
                    <a:lstStyle/>
                    <a:p>
                      <a:pPr algn="ctr" fontAlgn="b"/>
                      <a:r>
                        <a:rPr lang="en-US" sz="1800" b="0" i="0" u="none" strike="noStrike">
                          <a:effectLst/>
                          <a:latin typeface="Arial mt"/>
                        </a:rPr>
                        <a:t>3337</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OHS AG Lighting Upgrades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10,000</a:t>
                      </a:r>
                    </a:p>
                  </a:txBody>
                  <a:tcPr marL="6350" marR="6350" marT="6350" marB="0" anchor="b">
                    <a:lnL>
                      <a:noFill/>
                    </a:lnL>
                    <a:lnR>
                      <a:noFill/>
                    </a:lnR>
                    <a:lnT>
                      <a:noFill/>
                    </a:lnT>
                    <a:lnB>
                      <a:noFill/>
                    </a:lnB>
                  </a:tcPr>
                </a:tc>
                <a:extLst>
                  <a:ext uri="{0D108BD9-81ED-4DB2-BD59-A6C34878D82A}">
                    <a16:rowId xmlns:a16="http://schemas.microsoft.com/office/drawing/2014/main" val="4276963159"/>
                  </a:ext>
                </a:extLst>
              </a:tr>
              <a:tr h="242389">
                <a:tc>
                  <a:txBody>
                    <a:bodyPr/>
                    <a:lstStyle/>
                    <a:p>
                      <a:pPr algn="ctr" fontAlgn="b"/>
                      <a:r>
                        <a:rPr lang="en-US" sz="1800" b="0" i="0" u="none" strike="noStrike">
                          <a:effectLst/>
                          <a:latin typeface="Arial mt"/>
                        </a:rPr>
                        <a:t>3338</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OHS AG Painting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60,000</a:t>
                      </a:r>
                    </a:p>
                  </a:txBody>
                  <a:tcPr marL="6350" marR="6350" marT="6350" marB="0" anchor="b">
                    <a:lnL>
                      <a:noFill/>
                    </a:lnL>
                    <a:lnR>
                      <a:noFill/>
                    </a:lnR>
                    <a:lnT>
                      <a:noFill/>
                    </a:lnT>
                    <a:lnB>
                      <a:noFill/>
                    </a:lnB>
                  </a:tcPr>
                </a:tc>
                <a:extLst>
                  <a:ext uri="{0D108BD9-81ED-4DB2-BD59-A6C34878D82A}">
                    <a16:rowId xmlns:a16="http://schemas.microsoft.com/office/drawing/2014/main" val="2457701018"/>
                  </a:ext>
                </a:extLst>
              </a:tr>
              <a:tr h="242389">
                <a:tc>
                  <a:txBody>
                    <a:bodyPr/>
                    <a:lstStyle/>
                    <a:p>
                      <a:pPr algn="ctr" fontAlgn="b"/>
                      <a:r>
                        <a:rPr lang="en-US" sz="1800" b="0" i="0" u="none" strike="noStrike">
                          <a:effectLst/>
                          <a:latin typeface="Arial mt"/>
                        </a:rPr>
                        <a:t>3339</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OHS AG Drainage</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50,000</a:t>
                      </a:r>
                    </a:p>
                  </a:txBody>
                  <a:tcPr marL="6350" marR="6350" marT="6350" marB="0" anchor="b">
                    <a:lnL>
                      <a:noFill/>
                    </a:lnL>
                    <a:lnR>
                      <a:noFill/>
                    </a:lnR>
                    <a:lnT>
                      <a:noFill/>
                    </a:lnT>
                    <a:lnB>
                      <a:noFill/>
                    </a:lnB>
                  </a:tcPr>
                </a:tc>
                <a:extLst>
                  <a:ext uri="{0D108BD9-81ED-4DB2-BD59-A6C34878D82A}">
                    <a16:rowId xmlns:a16="http://schemas.microsoft.com/office/drawing/2014/main" val="3212547268"/>
                  </a:ext>
                </a:extLst>
              </a:tr>
              <a:tr h="242389">
                <a:tc>
                  <a:txBody>
                    <a:bodyPr/>
                    <a:lstStyle/>
                    <a:p>
                      <a:pPr algn="ctr" fontAlgn="b"/>
                      <a:r>
                        <a:rPr lang="en-US" sz="1800" b="0" i="0" u="none" strike="noStrike">
                          <a:effectLst/>
                          <a:latin typeface="Arial mt"/>
                        </a:rPr>
                        <a:t>3340</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OHS New High School Special Facilities Obligation</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3,500,000</a:t>
                      </a:r>
                    </a:p>
                  </a:txBody>
                  <a:tcPr marL="6350" marR="6350" marT="6350" marB="0" anchor="b">
                    <a:lnL>
                      <a:noFill/>
                    </a:lnL>
                    <a:lnR>
                      <a:noFill/>
                    </a:lnR>
                    <a:lnT>
                      <a:noFill/>
                    </a:lnT>
                    <a:lnB>
                      <a:noFill/>
                    </a:lnB>
                  </a:tcPr>
                </a:tc>
                <a:extLst>
                  <a:ext uri="{0D108BD9-81ED-4DB2-BD59-A6C34878D82A}">
                    <a16:rowId xmlns:a16="http://schemas.microsoft.com/office/drawing/2014/main" val="170313726"/>
                  </a:ext>
                </a:extLst>
              </a:tr>
              <a:tr h="242389">
                <a:tc>
                  <a:txBody>
                    <a:bodyPr/>
                    <a:lstStyle/>
                    <a:p>
                      <a:pPr algn="ctr" fontAlgn="b"/>
                      <a:r>
                        <a:rPr lang="en-US" sz="1800" b="0" i="0" u="none" strike="noStrike">
                          <a:effectLst/>
                          <a:latin typeface="Arial mt"/>
                        </a:rPr>
                        <a:t>3341</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OHS Paint Stadium</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50,000</a:t>
                      </a:r>
                    </a:p>
                  </a:txBody>
                  <a:tcPr marL="6350" marR="6350" marT="6350" marB="0" anchor="b">
                    <a:lnL>
                      <a:noFill/>
                    </a:lnL>
                    <a:lnR>
                      <a:noFill/>
                    </a:lnR>
                    <a:lnT>
                      <a:noFill/>
                    </a:lnT>
                    <a:lnB>
                      <a:noFill/>
                    </a:lnB>
                  </a:tcPr>
                </a:tc>
                <a:extLst>
                  <a:ext uri="{0D108BD9-81ED-4DB2-BD59-A6C34878D82A}">
                    <a16:rowId xmlns:a16="http://schemas.microsoft.com/office/drawing/2014/main" val="3264966794"/>
                  </a:ext>
                </a:extLst>
              </a:tr>
              <a:tr h="242389">
                <a:tc>
                  <a:txBody>
                    <a:bodyPr/>
                    <a:lstStyle/>
                    <a:p>
                      <a:pPr algn="ctr" fontAlgn="b"/>
                      <a:r>
                        <a:rPr lang="en-US" sz="1800" b="0" i="0" u="none" strike="noStrike">
                          <a:effectLst/>
                          <a:latin typeface="Arial mt"/>
                        </a:rPr>
                        <a:t>3342</a:t>
                      </a:r>
                    </a:p>
                  </a:txBody>
                  <a:tcPr marL="6350" marR="6350" marT="6350" marB="0" anchor="b">
                    <a:lnL>
                      <a:noFill/>
                    </a:lnL>
                    <a:lnR>
                      <a:noFill/>
                    </a:lnR>
                    <a:lnT>
                      <a:noFill/>
                    </a:lnT>
                    <a:lnB>
                      <a:noFill/>
                    </a:lnB>
                  </a:tcPr>
                </a:tc>
                <a:tc>
                  <a:txBody>
                    <a:bodyPr/>
                    <a:lstStyle/>
                    <a:p>
                      <a:pPr algn="l" fontAlgn="b"/>
                      <a:r>
                        <a:rPr lang="en-US" sz="1800" b="0" i="0" u="none" strike="noStrike" dirty="0">
                          <a:effectLst/>
                          <a:latin typeface="Arial mt"/>
                        </a:rPr>
                        <a:t>OHS Field House Rehab</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100,000</a:t>
                      </a:r>
                    </a:p>
                  </a:txBody>
                  <a:tcPr marL="6350" marR="6350" marT="6350" marB="0" anchor="b">
                    <a:lnL>
                      <a:noFill/>
                    </a:lnL>
                    <a:lnR>
                      <a:noFill/>
                    </a:lnR>
                    <a:lnT>
                      <a:noFill/>
                    </a:lnT>
                    <a:lnB>
                      <a:noFill/>
                    </a:lnB>
                  </a:tcPr>
                </a:tc>
                <a:extLst>
                  <a:ext uri="{0D108BD9-81ED-4DB2-BD59-A6C34878D82A}">
                    <a16:rowId xmlns:a16="http://schemas.microsoft.com/office/drawing/2014/main" val="2632798017"/>
                  </a:ext>
                </a:extLst>
              </a:tr>
              <a:tr h="242389">
                <a:tc>
                  <a:txBody>
                    <a:bodyPr/>
                    <a:lstStyle/>
                    <a:p>
                      <a:pPr algn="ctr" fontAlgn="b"/>
                      <a:r>
                        <a:rPr lang="en-US" sz="1800" b="0" i="0" u="none" strike="noStrike">
                          <a:effectLst/>
                          <a:latin typeface="Arial mt"/>
                        </a:rPr>
                        <a:t>3343</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OMS AG Barn</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30,000</a:t>
                      </a:r>
                    </a:p>
                  </a:txBody>
                  <a:tcPr marL="6350" marR="6350" marT="6350" marB="0" anchor="b">
                    <a:lnL>
                      <a:noFill/>
                    </a:lnL>
                    <a:lnR>
                      <a:noFill/>
                    </a:lnR>
                    <a:lnT>
                      <a:noFill/>
                    </a:lnT>
                    <a:lnB>
                      <a:noFill/>
                    </a:lnB>
                  </a:tcPr>
                </a:tc>
                <a:extLst>
                  <a:ext uri="{0D108BD9-81ED-4DB2-BD59-A6C34878D82A}">
                    <a16:rowId xmlns:a16="http://schemas.microsoft.com/office/drawing/2014/main" val="621535422"/>
                  </a:ext>
                </a:extLst>
              </a:tr>
              <a:tr h="242389">
                <a:tc>
                  <a:txBody>
                    <a:bodyPr/>
                    <a:lstStyle/>
                    <a:p>
                      <a:pPr algn="ctr" fontAlgn="b"/>
                      <a:r>
                        <a:rPr lang="en-US" sz="1800" b="0" i="0" u="none" strike="noStrike">
                          <a:effectLst/>
                          <a:latin typeface="Arial mt"/>
                        </a:rPr>
                        <a:t>3344</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OMS Lighting Upgrades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25,000</a:t>
                      </a:r>
                    </a:p>
                  </a:txBody>
                  <a:tcPr marL="6350" marR="6350" marT="6350" marB="0" anchor="b">
                    <a:lnL>
                      <a:noFill/>
                    </a:lnL>
                    <a:lnR>
                      <a:noFill/>
                    </a:lnR>
                    <a:lnT>
                      <a:noFill/>
                    </a:lnT>
                    <a:lnB>
                      <a:noFill/>
                    </a:lnB>
                  </a:tcPr>
                </a:tc>
                <a:extLst>
                  <a:ext uri="{0D108BD9-81ED-4DB2-BD59-A6C34878D82A}">
                    <a16:rowId xmlns:a16="http://schemas.microsoft.com/office/drawing/2014/main" val="1228117027"/>
                  </a:ext>
                </a:extLst>
              </a:tr>
              <a:tr h="242389">
                <a:tc>
                  <a:txBody>
                    <a:bodyPr/>
                    <a:lstStyle/>
                    <a:p>
                      <a:pPr algn="ctr" fontAlgn="b"/>
                      <a:r>
                        <a:rPr lang="en-US" sz="1800" b="0" i="0" u="none" strike="noStrike">
                          <a:effectLst/>
                          <a:latin typeface="Arial mt"/>
                        </a:rPr>
                        <a:t>3345</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OMS Gutter Repairs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25,000</a:t>
                      </a:r>
                    </a:p>
                  </a:txBody>
                  <a:tcPr marL="6350" marR="6350" marT="6350" marB="0" anchor="b">
                    <a:lnL>
                      <a:noFill/>
                    </a:lnL>
                    <a:lnR>
                      <a:noFill/>
                    </a:lnR>
                    <a:lnT>
                      <a:noFill/>
                    </a:lnT>
                    <a:lnB>
                      <a:noFill/>
                    </a:lnB>
                  </a:tcPr>
                </a:tc>
                <a:extLst>
                  <a:ext uri="{0D108BD9-81ED-4DB2-BD59-A6C34878D82A}">
                    <a16:rowId xmlns:a16="http://schemas.microsoft.com/office/drawing/2014/main" val="2582462710"/>
                  </a:ext>
                </a:extLst>
              </a:tr>
              <a:tr h="242389">
                <a:tc>
                  <a:txBody>
                    <a:bodyPr/>
                    <a:lstStyle/>
                    <a:p>
                      <a:pPr algn="ctr" fontAlgn="b"/>
                      <a:r>
                        <a:rPr lang="en-US" sz="1800" b="0" i="0" u="none" strike="noStrike">
                          <a:effectLst/>
                          <a:latin typeface="Arial mt"/>
                        </a:rPr>
                        <a:t>3346</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OMS Resurfacing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100,000</a:t>
                      </a:r>
                    </a:p>
                  </a:txBody>
                  <a:tcPr marL="6350" marR="6350" marT="6350" marB="0" anchor="b">
                    <a:lnL>
                      <a:noFill/>
                    </a:lnL>
                    <a:lnR>
                      <a:noFill/>
                    </a:lnR>
                    <a:lnT>
                      <a:noFill/>
                    </a:lnT>
                    <a:lnB>
                      <a:noFill/>
                    </a:lnB>
                  </a:tcPr>
                </a:tc>
                <a:extLst>
                  <a:ext uri="{0D108BD9-81ED-4DB2-BD59-A6C34878D82A}">
                    <a16:rowId xmlns:a16="http://schemas.microsoft.com/office/drawing/2014/main" val="1871130245"/>
                  </a:ext>
                </a:extLst>
              </a:tr>
              <a:tr h="242389">
                <a:tc>
                  <a:txBody>
                    <a:bodyPr/>
                    <a:lstStyle/>
                    <a:p>
                      <a:pPr algn="ctr" fontAlgn="b"/>
                      <a:r>
                        <a:rPr lang="en-US" sz="1800" b="0" i="0" u="none" strike="noStrike">
                          <a:effectLst/>
                          <a:latin typeface="Arial mt"/>
                        </a:rPr>
                        <a:t>3347</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OMS Fire Alarm Replacement</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130,000</a:t>
                      </a:r>
                    </a:p>
                  </a:txBody>
                  <a:tcPr marL="6350" marR="6350" marT="6350" marB="0" anchor="b">
                    <a:lnL>
                      <a:noFill/>
                    </a:lnL>
                    <a:lnR>
                      <a:noFill/>
                    </a:lnR>
                    <a:lnT>
                      <a:noFill/>
                    </a:lnT>
                    <a:lnB>
                      <a:noFill/>
                    </a:lnB>
                  </a:tcPr>
                </a:tc>
                <a:extLst>
                  <a:ext uri="{0D108BD9-81ED-4DB2-BD59-A6C34878D82A}">
                    <a16:rowId xmlns:a16="http://schemas.microsoft.com/office/drawing/2014/main" val="3483548822"/>
                  </a:ext>
                </a:extLst>
              </a:tr>
              <a:tr h="242389">
                <a:tc>
                  <a:txBody>
                    <a:bodyPr/>
                    <a:lstStyle/>
                    <a:p>
                      <a:pPr algn="ctr" fontAlgn="b"/>
                      <a:r>
                        <a:rPr lang="en-US" sz="1800" b="0" i="0" u="none" strike="noStrike">
                          <a:effectLst/>
                          <a:latin typeface="Arial mt"/>
                        </a:rPr>
                        <a:t>3348</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OPS Roofing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30,000</a:t>
                      </a:r>
                    </a:p>
                  </a:txBody>
                  <a:tcPr marL="6350" marR="6350" marT="6350" marB="0" anchor="b">
                    <a:lnL>
                      <a:noFill/>
                    </a:lnL>
                    <a:lnR>
                      <a:noFill/>
                    </a:lnR>
                    <a:lnT>
                      <a:noFill/>
                    </a:lnT>
                    <a:lnB>
                      <a:noFill/>
                    </a:lnB>
                  </a:tcPr>
                </a:tc>
                <a:extLst>
                  <a:ext uri="{0D108BD9-81ED-4DB2-BD59-A6C34878D82A}">
                    <a16:rowId xmlns:a16="http://schemas.microsoft.com/office/drawing/2014/main" val="1574482941"/>
                  </a:ext>
                </a:extLst>
              </a:tr>
              <a:tr h="242389">
                <a:tc>
                  <a:txBody>
                    <a:bodyPr/>
                    <a:lstStyle/>
                    <a:p>
                      <a:pPr algn="ctr" fontAlgn="b"/>
                      <a:r>
                        <a:rPr lang="en-US" sz="1800" b="0" i="0" u="none" strike="noStrike">
                          <a:effectLst/>
                          <a:latin typeface="Arial mt"/>
                        </a:rPr>
                        <a:t>3349</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OPS 2 Vehicles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50,000</a:t>
                      </a:r>
                    </a:p>
                  </a:txBody>
                  <a:tcPr marL="6350" marR="6350" marT="6350" marB="0" anchor="b">
                    <a:lnL>
                      <a:noFill/>
                    </a:lnL>
                    <a:lnR>
                      <a:noFill/>
                    </a:lnR>
                    <a:lnT>
                      <a:noFill/>
                    </a:lnT>
                    <a:lnB>
                      <a:noFill/>
                    </a:lnB>
                  </a:tcPr>
                </a:tc>
                <a:extLst>
                  <a:ext uri="{0D108BD9-81ED-4DB2-BD59-A6C34878D82A}">
                    <a16:rowId xmlns:a16="http://schemas.microsoft.com/office/drawing/2014/main" val="2651646201"/>
                  </a:ext>
                </a:extLst>
              </a:tr>
              <a:tr h="242389">
                <a:tc>
                  <a:txBody>
                    <a:bodyPr/>
                    <a:lstStyle/>
                    <a:p>
                      <a:pPr algn="ctr" fontAlgn="b"/>
                      <a:r>
                        <a:rPr lang="en-US" sz="1800" b="0" i="0" u="none" strike="noStrike">
                          <a:effectLst/>
                          <a:latin typeface="Arial mt"/>
                        </a:rPr>
                        <a:t>3350</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OPS 1 Passenger Van</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40,000</a:t>
                      </a:r>
                    </a:p>
                  </a:txBody>
                  <a:tcPr marL="6350" marR="6350" marT="6350" marB="0" anchor="b">
                    <a:lnL>
                      <a:noFill/>
                    </a:lnL>
                    <a:lnR>
                      <a:noFill/>
                    </a:lnR>
                    <a:lnT>
                      <a:noFill/>
                    </a:lnT>
                    <a:lnB>
                      <a:noFill/>
                    </a:lnB>
                  </a:tcPr>
                </a:tc>
                <a:extLst>
                  <a:ext uri="{0D108BD9-81ED-4DB2-BD59-A6C34878D82A}">
                    <a16:rowId xmlns:a16="http://schemas.microsoft.com/office/drawing/2014/main" val="1917518086"/>
                  </a:ext>
                </a:extLst>
              </a:tr>
              <a:tr h="242389">
                <a:tc>
                  <a:txBody>
                    <a:bodyPr/>
                    <a:lstStyle/>
                    <a:p>
                      <a:pPr algn="ctr" fontAlgn="b"/>
                      <a:r>
                        <a:rPr lang="en-US" sz="1800" b="0" i="0" u="none" strike="noStrike">
                          <a:effectLst/>
                          <a:latin typeface="Arial mt"/>
                        </a:rPr>
                        <a:t>3351</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SEM Kitchen Hood</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30,000</a:t>
                      </a:r>
                    </a:p>
                  </a:txBody>
                  <a:tcPr marL="6350" marR="6350" marT="6350" marB="0" anchor="b">
                    <a:lnL>
                      <a:noFill/>
                    </a:lnL>
                    <a:lnR>
                      <a:noFill/>
                    </a:lnR>
                    <a:lnT>
                      <a:noFill/>
                    </a:lnT>
                    <a:lnB>
                      <a:noFill/>
                    </a:lnB>
                  </a:tcPr>
                </a:tc>
                <a:extLst>
                  <a:ext uri="{0D108BD9-81ED-4DB2-BD59-A6C34878D82A}">
                    <a16:rowId xmlns:a16="http://schemas.microsoft.com/office/drawing/2014/main" val="2711201047"/>
                  </a:ext>
                </a:extLst>
              </a:tr>
              <a:tr h="242389">
                <a:tc>
                  <a:txBody>
                    <a:bodyPr/>
                    <a:lstStyle/>
                    <a:p>
                      <a:pPr algn="ctr" fontAlgn="b"/>
                      <a:r>
                        <a:rPr lang="en-US" sz="1800" b="0" i="0" u="none" strike="noStrike">
                          <a:effectLst/>
                          <a:latin typeface="Arial mt"/>
                        </a:rPr>
                        <a:t>3352</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SEM Lighting Upgrades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25,000</a:t>
                      </a:r>
                    </a:p>
                  </a:txBody>
                  <a:tcPr marL="6350" marR="6350" marT="6350" marB="0" anchor="b">
                    <a:lnL>
                      <a:noFill/>
                    </a:lnL>
                    <a:lnR>
                      <a:noFill/>
                    </a:lnR>
                    <a:lnT>
                      <a:noFill/>
                    </a:lnT>
                    <a:lnB>
                      <a:noFill/>
                    </a:lnB>
                  </a:tcPr>
                </a:tc>
                <a:extLst>
                  <a:ext uri="{0D108BD9-81ED-4DB2-BD59-A6C34878D82A}">
                    <a16:rowId xmlns:a16="http://schemas.microsoft.com/office/drawing/2014/main" val="467998878"/>
                  </a:ext>
                </a:extLst>
              </a:tr>
              <a:tr h="242389">
                <a:tc>
                  <a:txBody>
                    <a:bodyPr/>
                    <a:lstStyle/>
                    <a:p>
                      <a:pPr algn="ctr" fontAlgn="b"/>
                      <a:r>
                        <a:rPr lang="en-US" sz="1800" b="0" i="0" u="none" strike="noStrike">
                          <a:effectLst/>
                          <a:latin typeface="Arial mt"/>
                        </a:rPr>
                        <a:t>3353</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SEM Rekey Site</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30,000</a:t>
                      </a:r>
                    </a:p>
                  </a:txBody>
                  <a:tcPr marL="6350" marR="6350" marT="6350" marB="0" anchor="b">
                    <a:lnL>
                      <a:noFill/>
                    </a:lnL>
                    <a:lnR>
                      <a:noFill/>
                    </a:lnR>
                    <a:lnT>
                      <a:noFill/>
                    </a:lnT>
                    <a:lnB>
                      <a:noFill/>
                    </a:lnB>
                  </a:tcPr>
                </a:tc>
                <a:extLst>
                  <a:ext uri="{0D108BD9-81ED-4DB2-BD59-A6C34878D82A}">
                    <a16:rowId xmlns:a16="http://schemas.microsoft.com/office/drawing/2014/main" val="3434692728"/>
                  </a:ext>
                </a:extLst>
              </a:tr>
              <a:tr h="242389">
                <a:tc>
                  <a:txBody>
                    <a:bodyPr/>
                    <a:lstStyle/>
                    <a:p>
                      <a:pPr algn="ctr" fontAlgn="b"/>
                      <a:r>
                        <a:rPr lang="en-US" sz="1800" b="0" i="0" u="none" strike="noStrike">
                          <a:effectLst/>
                          <a:latin typeface="Arial mt"/>
                        </a:rPr>
                        <a:t>3354</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SES Portable Rehab</a:t>
                      </a:r>
                    </a:p>
                  </a:txBody>
                  <a:tcPr marL="6350" marR="6350" marT="6350" marB="0" anchor="b">
                    <a:lnL>
                      <a:noFill/>
                    </a:lnL>
                    <a:lnR>
                      <a:noFill/>
                    </a:lnR>
                    <a:lnT>
                      <a:noFill/>
                    </a:lnT>
                    <a:lnB>
                      <a:noFill/>
                    </a:lnB>
                  </a:tcPr>
                </a:tc>
                <a:tc>
                  <a:txBody>
                    <a:bodyPr/>
                    <a:lstStyle/>
                    <a:p>
                      <a:pPr algn="r" fontAlgn="b"/>
                      <a:r>
                        <a:rPr lang="en-US" sz="1800" b="0" i="0" u="none" strike="noStrike" dirty="0">
                          <a:solidFill>
                            <a:srgbClr val="000000"/>
                          </a:solidFill>
                          <a:effectLst/>
                          <a:latin typeface="Arial mt"/>
                        </a:rPr>
                        <a:t>50,000</a:t>
                      </a:r>
                    </a:p>
                  </a:txBody>
                  <a:tcPr marL="6350" marR="6350" marT="6350" marB="0" anchor="b">
                    <a:lnL>
                      <a:noFill/>
                    </a:lnL>
                    <a:lnR>
                      <a:noFill/>
                    </a:lnR>
                    <a:lnT>
                      <a:noFill/>
                    </a:lnT>
                    <a:lnB>
                      <a:noFill/>
                    </a:lnB>
                  </a:tcPr>
                </a:tc>
                <a:extLst>
                  <a:ext uri="{0D108BD9-81ED-4DB2-BD59-A6C34878D82A}">
                    <a16:rowId xmlns:a16="http://schemas.microsoft.com/office/drawing/2014/main" val="2742970809"/>
                  </a:ext>
                </a:extLst>
              </a:tr>
            </a:tbl>
          </a:graphicData>
        </a:graphic>
      </p:graphicFrame>
    </p:spTree>
    <p:extLst>
      <p:ext uri="{BB962C8B-B14F-4D97-AF65-F5344CB8AC3E}">
        <p14:creationId xmlns:p14="http://schemas.microsoft.com/office/powerpoint/2010/main" val="235769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BB8309-81F0-49F3-8F31-B3D6AE6D5F5A}" type="slidenum">
              <a:rPr lang="en-US" smtClean="0"/>
              <a:t>22</a:t>
            </a:fld>
            <a:endParaRPr lang="en-US" dirty="0"/>
          </a:p>
        </p:txBody>
      </p:sp>
      <p:sp>
        <p:nvSpPr>
          <p:cNvPr id="5" name="Title 2"/>
          <p:cNvSpPr txBox="1">
            <a:spLocks/>
          </p:cNvSpPr>
          <p:nvPr/>
        </p:nvSpPr>
        <p:spPr>
          <a:xfrm>
            <a:off x="1905000" y="152400"/>
            <a:ext cx="5334000" cy="8382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Capital Projects Budget</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6446735"/>
              </p:ext>
            </p:extLst>
          </p:nvPr>
        </p:nvGraphicFramePr>
        <p:xfrm>
          <a:off x="381000" y="1143000"/>
          <a:ext cx="8382000" cy="4800600"/>
        </p:xfrm>
        <a:graphic>
          <a:graphicData uri="http://schemas.openxmlformats.org/drawingml/2006/table">
            <a:tbl>
              <a:tblPr/>
              <a:tblGrid>
                <a:gridCol w="1189040">
                  <a:extLst>
                    <a:ext uri="{9D8B030D-6E8A-4147-A177-3AD203B41FA5}">
                      <a16:colId xmlns:a16="http://schemas.microsoft.com/office/drawing/2014/main" val="3626257424"/>
                    </a:ext>
                  </a:extLst>
                </a:gridCol>
                <a:gridCol w="5959881">
                  <a:extLst>
                    <a:ext uri="{9D8B030D-6E8A-4147-A177-3AD203B41FA5}">
                      <a16:colId xmlns:a16="http://schemas.microsoft.com/office/drawing/2014/main" val="4106812558"/>
                    </a:ext>
                  </a:extLst>
                </a:gridCol>
                <a:gridCol w="1233079">
                  <a:extLst>
                    <a:ext uri="{9D8B030D-6E8A-4147-A177-3AD203B41FA5}">
                      <a16:colId xmlns:a16="http://schemas.microsoft.com/office/drawing/2014/main" val="1390119200"/>
                    </a:ext>
                  </a:extLst>
                </a:gridCol>
              </a:tblGrid>
              <a:tr h="320040">
                <a:tc>
                  <a:txBody>
                    <a:bodyPr/>
                    <a:lstStyle/>
                    <a:p>
                      <a:pPr algn="ctr" fontAlgn="b"/>
                      <a:r>
                        <a:rPr lang="en-US" sz="1800" b="1" i="0" u="none" strike="noStrike">
                          <a:effectLst/>
                          <a:latin typeface="Arial mt"/>
                        </a:rPr>
                        <a:t>PROJECT</a:t>
                      </a:r>
                    </a:p>
                  </a:txBody>
                  <a:tcPr marL="6350" marR="6350" marT="6350" marB="0" anchor="b">
                    <a:lnL>
                      <a:noFill/>
                    </a:lnL>
                    <a:lnR>
                      <a:noFill/>
                    </a:lnR>
                    <a:lnT>
                      <a:noFill/>
                    </a:lnT>
                    <a:lnB>
                      <a:noFill/>
                    </a:lnB>
                  </a:tcPr>
                </a:tc>
                <a:tc>
                  <a:txBody>
                    <a:bodyPr/>
                    <a:lstStyle/>
                    <a:p>
                      <a:pPr algn="ctr" fontAlgn="b"/>
                      <a:r>
                        <a:rPr lang="en-US" sz="1800" b="1" i="0" u="none" strike="noStrike">
                          <a:effectLst/>
                          <a:latin typeface="Arial mt"/>
                        </a:rPr>
                        <a:t>DESCRIPTION</a:t>
                      </a:r>
                    </a:p>
                  </a:txBody>
                  <a:tcPr marL="6350" marR="6350" marT="6350" marB="0" anchor="b">
                    <a:lnL>
                      <a:noFill/>
                    </a:lnL>
                    <a:lnR>
                      <a:noFill/>
                    </a:lnR>
                    <a:lnT>
                      <a:noFill/>
                    </a:lnT>
                    <a:lnB>
                      <a:noFill/>
                    </a:lnB>
                  </a:tcPr>
                </a:tc>
                <a:tc>
                  <a:txBody>
                    <a:bodyPr/>
                    <a:lstStyle/>
                    <a:p>
                      <a:pPr algn="ctr" fontAlgn="b"/>
                      <a:r>
                        <a:rPr lang="en-US" sz="1800" b="1" i="0" u="none" strike="noStrike">
                          <a:effectLst/>
                          <a:latin typeface="Arial mt"/>
                        </a:rPr>
                        <a:t>AMOUNT</a:t>
                      </a:r>
                    </a:p>
                  </a:txBody>
                  <a:tcPr marL="6350" marR="6350" marT="6350" marB="0" anchor="b">
                    <a:lnL>
                      <a:noFill/>
                    </a:lnL>
                    <a:lnR>
                      <a:noFill/>
                    </a:lnR>
                    <a:lnT>
                      <a:noFill/>
                    </a:lnT>
                    <a:lnB>
                      <a:noFill/>
                    </a:lnB>
                  </a:tcPr>
                </a:tc>
                <a:extLst>
                  <a:ext uri="{0D108BD9-81ED-4DB2-BD59-A6C34878D82A}">
                    <a16:rowId xmlns:a16="http://schemas.microsoft.com/office/drawing/2014/main" val="141476992"/>
                  </a:ext>
                </a:extLst>
              </a:tr>
              <a:tr h="320040">
                <a:tc>
                  <a:txBody>
                    <a:bodyPr/>
                    <a:lstStyle/>
                    <a:p>
                      <a:pPr algn="ctr" fontAlgn="b"/>
                      <a:r>
                        <a:rPr lang="en-US" sz="1800" b="0" i="0" u="none" strike="noStrike">
                          <a:effectLst/>
                          <a:latin typeface="Arial mt"/>
                        </a:rPr>
                        <a:t>3355</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SES Gutter Repairs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20,000</a:t>
                      </a:r>
                    </a:p>
                  </a:txBody>
                  <a:tcPr marL="6350" marR="6350" marT="6350" marB="0" anchor="b">
                    <a:lnL>
                      <a:noFill/>
                    </a:lnL>
                    <a:lnR>
                      <a:noFill/>
                    </a:lnR>
                    <a:lnT>
                      <a:noFill/>
                    </a:lnT>
                    <a:lnB>
                      <a:noFill/>
                    </a:lnB>
                  </a:tcPr>
                </a:tc>
                <a:extLst>
                  <a:ext uri="{0D108BD9-81ED-4DB2-BD59-A6C34878D82A}">
                    <a16:rowId xmlns:a16="http://schemas.microsoft.com/office/drawing/2014/main" val="2194516784"/>
                  </a:ext>
                </a:extLst>
              </a:tr>
              <a:tr h="320040">
                <a:tc>
                  <a:txBody>
                    <a:bodyPr/>
                    <a:lstStyle/>
                    <a:p>
                      <a:pPr algn="ctr" fontAlgn="b"/>
                      <a:r>
                        <a:rPr lang="en-US" sz="1800" b="0" i="0" u="none" strike="noStrike">
                          <a:effectLst/>
                          <a:latin typeface="Arial mt"/>
                        </a:rPr>
                        <a:t>3356</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SES Lighting Upgrades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25,000</a:t>
                      </a:r>
                    </a:p>
                  </a:txBody>
                  <a:tcPr marL="6350" marR="6350" marT="6350" marB="0" anchor="b">
                    <a:lnL>
                      <a:noFill/>
                    </a:lnL>
                    <a:lnR>
                      <a:noFill/>
                    </a:lnR>
                    <a:lnT>
                      <a:noFill/>
                    </a:lnT>
                    <a:lnB>
                      <a:noFill/>
                    </a:lnB>
                  </a:tcPr>
                </a:tc>
                <a:extLst>
                  <a:ext uri="{0D108BD9-81ED-4DB2-BD59-A6C34878D82A}">
                    <a16:rowId xmlns:a16="http://schemas.microsoft.com/office/drawing/2014/main" val="1494275466"/>
                  </a:ext>
                </a:extLst>
              </a:tr>
              <a:tr h="320040">
                <a:tc>
                  <a:txBody>
                    <a:bodyPr/>
                    <a:lstStyle/>
                    <a:p>
                      <a:pPr algn="ctr" fontAlgn="b"/>
                      <a:r>
                        <a:rPr lang="en-US" sz="1800" b="0" i="0" u="none" strike="noStrike">
                          <a:effectLst/>
                          <a:latin typeface="Arial mt"/>
                        </a:rPr>
                        <a:t>3357</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SES Sidewalk</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50,000</a:t>
                      </a:r>
                    </a:p>
                  </a:txBody>
                  <a:tcPr marL="6350" marR="6350" marT="6350" marB="0" anchor="b">
                    <a:lnL>
                      <a:noFill/>
                    </a:lnL>
                    <a:lnR>
                      <a:noFill/>
                    </a:lnR>
                    <a:lnT>
                      <a:noFill/>
                    </a:lnT>
                    <a:lnB>
                      <a:noFill/>
                    </a:lnB>
                  </a:tcPr>
                </a:tc>
                <a:extLst>
                  <a:ext uri="{0D108BD9-81ED-4DB2-BD59-A6C34878D82A}">
                    <a16:rowId xmlns:a16="http://schemas.microsoft.com/office/drawing/2014/main" val="1133839378"/>
                  </a:ext>
                </a:extLst>
              </a:tr>
              <a:tr h="320040">
                <a:tc>
                  <a:txBody>
                    <a:bodyPr/>
                    <a:lstStyle/>
                    <a:p>
                      <a:pPr algn="ctr" fontAlgn="b"/>
                      <a:r>
                        <a:rPr lang="en-US" sz="1800" b="0" i="0" u="none" strike="noStrike">
                          <a:effectLst/>
                          <a:latin typeface="Arial mt"/>
                        </a:rPr>
                        <a:t>3358</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SES Fencing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30,000</a:t>
                      </a:r>
                    </a:p>
                  </a:txBody>
                  <a:tcPr marL="6350" marR="6350" marT="6350" marB="0" anchor="b">
                    <a:lnL>
                      <a:noFill/>
                    </a:lnL>
                    <a:lnR>
                      <a:noFill/>
                    </a:lnR>
                    <a:lnT>
                      <a:noFill/>
                    </a:lnT>
                    <a:lnB>
                      <a:noFill/>
                    </a:lnB>
                  </a:tcPr>
                </a:tc>
                <a:extLst>
                  <a:ext uri="{0D108BD9-81ED-4DB2-BD59-A6C34878D82A}">
                    <a16:rowId xmlns:a16="http://schemas.microsoft.com/office/drawing/2014/main" val="1813540982"/>
                  </a:ext>
                </a:extLst>
              </a:tr>
              <a:tr h="320040">
                <a:tc>
                  <a:txBody>
                    <a:bodyPr/>
                    <a:lstStyle/>
                    <a:p>
                      <a:pPr algn="ctr" fontAlgn="b"/>
                      <a:r>
                        <a:rPr lang="en-US" sz="1800" b="0" i="0" u="none" strike="noStrike">
                          <a:effectLst/>
                          <a:latin typeface="Arial mt"/>
                        </a:rPr>
                        <a:t>3359</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SES Roofing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565,000</a:t>
                      </a:r>
                    </a:p>
                  </a:txBody>
                  <a:tcPr marL="6350" marR="6350" marT="6350" marB="0" anchor="b">
                    <a:lnL>
                      <a:noFill/>
                    </a:lnL>
                    <a:lnR>
                      <a:noFill/>
                    </a:lnR>
                    <a:lnT>
                      <a:noFill/>
                    </a:lnT>
                    <a:lnB>
                      <a:noFill/>
                    </a:lnB>
                  </a:tcPr>
                </a:tc>
                <a:extLst>
                  <a:ext uri="{0D108BD9-81ED-4DB2-BD59-A6C34878D82A}">
                    <a16:rowId xmlns:a16="http://schemas.microsoft.com/office/drawing/2014/main" val="3566618881"/>
                  </a:ext>
                </a:extLst>
              </a:tr>
              <a:tr h="320040">
                <a:tc>
                  <a:txBody>
                    <a:bodyPr/>
                    <a:lstStyle/>
                    <a:p>
                      <a:pPr algn="ctr" fontAlgn="b"/>
                      <a:r>
                        <a:rPr lang="en-US" sz="1800" b="0" i="0" u="none" strike="noStrike">
                          <a:effectLst/>
                          <a:latin typeface="Arial mt"/>
                        </a:rPr>
                        <a:t>3360</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YMS AG Barn</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30,000</a:t>
                      </a:r>
                    </a:p>
                  </a:txBody>
                  <a:tcPr marL="6350" marR="6350" marT="6350" marB="0" anchor="b">
                    <a:lnL>
                      <a:noFill/>
                    </a:lnL>
                    <a:lnR>
                      <a:noFill/>
                    </a:lnR>
                    <a:lnT>
                      <a:noFill/>
                    </a:lnT>
                    <a:lnB>
                      <a:noFill/>
                    </a:lnB>
                  </a:tcPr>
                </a:tc>
                <a:extLst>
                  <a:ext uri="{0D108BD9-81ED-4DB2-BD59-A6C34878D82A}">
                    <a16:rowId xmlns:a16="http://schemas.microsoft.com/office/drawing/2014/main" val="3998643958"/>
                  </a:ext>
                </a:extLst>
              </a:tr>
              <a:tr h="320040">
                <a:tc>
                  <a:txBody>
                    <a:bodyPr/>
                    <a:lstStyle/>
                    <a:p>
                      <a:pPr algn="ctr" fontAlgn="b"/>
                      <a:r>
                        <a:rPr lang="en-US" sz="1800" b="0" i="0" u="none" strike="noStrike">
                          <a:effectLst/>
                          <a:latin typeface="Arial mt"/>
                        </a:rPr>
                        <a:t>3361</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YMS Lighting Upgrades</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25,000</a:t>
                      </a:r>
                    </a:p>
                  </a:txBody>
                  <a:tcPr marL="6350" marR="6350" marT="6350" marB="0" anchor="b">
                    <a:lnL>
                      <a:noFill/>
                    </a:lnL>
                    <a:lnR>
                      <a:noFill/>
                    </a:lnR>
                    <a:lnT>
                      <a:noFill/>
                    </a:lnT>
                    <a:lnB>
                      <a:noFill/>
                    </a:lnB>
                  </a:tcPr>
                </a:tc>
                <a:extLst>
                  <a:ext uri="{0D108BD9-81ED-4DB2-BD59-A6C34878D82A}">
                    <a16:rowId xmlns:a16="http://schemas.microsoft.com/office/drawing/2014/main" val="3737442906"/>
                  </a:ext>
                </a:extLst>
              </a:tr>
              <a:tr h="320040">
                <a:tc>
                  <a:txBody>
                    <a:bodyPr/>
                    <a:lstStyle/>
                    <a:p>
                      <a:pPr algn="ctr" fontAlgn="b"/>
                      <a:r>
                        <a:rPr lang="en-US" sz="1800" b="0" i="0" u="none" strike="noStrike">
                          <a:effectLst/>
                          <a:latin typeface="Arial mt"/>
                        </a:rPr>
                        <a:t>3362</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YMS HVAC Duct Gym</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10,000</a:t>
                      </a:r>
                    </a:p>
                  </a:txBody>
                  <a:tcPr marL="6350" marR="6350" marT="6350" marB="0" anchor="b">
                    <a:lnL>
                      <a:noFill/>
                    </a:lnL>
                    <a:lnR>
                      <a:noFill/>
                    </a:lnR>
                    <a:lnT>
                      <a:noFill/>
                    </a:lnT>
                    <a:lnB>
                      <a:noFill/>
                    </a:lnB>
                  </a:tcPr>
                </a:tc>
                <a:extLst>
                  <a:ext uri="{0D108BD9-81ED-4DB2-BD59-A6C34878D82A}">
                    <a16:rowId xmlns:a16="http://schemas.microsoft.com/office/drawing/2014/main" val="3745963436"/>
                  </a:ext>
                </a:extLst>
              </a:tr>
              <a:tr h="320040">
                <a:tc>
                  <a:txBody>
                    <a:bodyPr/>
                    <a:lstStyle/>
                    <a:p>
                      <a:pPr algn="ctr" fontAlgn="b"/>
                      <a:r>
                        <a:rPr lang="en-US" sz="1800" b="0" i="0" u="none" strike="noStrike">
                          <a:effectLst/>
                          <a:latin typeface="Arial mt"/>
                        </a:rPr>
                        <a:t>3363</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YMS Resurfacing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100,000</a:t>
                      </a:r>
                    </a:p>
                  </a:txBody>
                  <a:tcPr marL="6350" marR="6350" marT="6350" marB="0" anchor="b">
                    <a:lnL>
                      <a:noFill/>
                    </a:lnL>
                    <a:lnR>
                      <a:noFill/>
                    </a:lnR>
                    <a:lnT>
                      <a:noFill/>
                    </a:lnT>
                    <a:lnB>
                      <a:noFill/>
                    </a:lnB>
                  </a:tcPr>
                </a:tc>
                <a:extLst>
                  <a:ext uri="{0D108BD9-81ED-4DB2-BD59-A6C34878D82A}">
                    <a16:rowId xmlns:a16="http://schemas.microsoft.com/office/drawing/2014/main" val="1305337496"/>
                  </a:ext>
                </a:extLst>
              </a:tr>
              <a:tr h="320040">
                <a:tc>
                  <a:txBody>
                    <a:bodyPr/>
                    <a:lstStyle/>
                    <a:p>
                      <a:pPr algn="ctr" fontAlgn="b"/>
                      <a:r>
                        <a:rPr lang="en-US" sz="1800" b="0" i="0" u="none" strike="noStrike">
                          <a:effectLst/>
                          <a:latin typeface="Arial mt"/>
                        </a:rPr>
                        <a:t>3364</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YMS Dining Room Flooring</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80,000</a:t>
                      </a:r>
                    </a:p>
                  </a:txBody>
                  <a:tcPr marL="6350" marR="6350" marT="6350" marB="0" anchor="b">
                    <a:lnL>
                      <a:noFill/>
                    </a:lnL>
                    <a:lnR>
                      <a:noFill/>
                    </a:lnR>
                    <a:lnT>
                      <a:noFill/>
                    </a:lnT>
                    <a:lnB>
                      <a:noFill/>
                    </a:lnB>
                  </a:tcPr>
                </a:tc>
                <a:extLst>
                  <a:ext uri="{0D108BD9-81ED-4DB2-BD59-A6C34878D82A}">
                    <a16:rowId xmlns:a16="http://schemas.microsoft.com/office/drawing/2014/main" val="2056419775"/>
                  </a:ext>
                </a:extLst>
              </a:tr>
              <a:tr h="320040">
                <a:tc>
                  <a:txBody>
                    <a:bodyPr/>
                    <a:lstStyle/>
                    <a:p>
                      <a:pPr algn="ctr" fontAlgn="b"/>
                      <a:r>
                        <a:rPr lang="en-US" sz="1800" b="0" i="0" u="none" strike="noStrike">
                          <a:effectLst/>
                          <a:latin typeface="Arial mt"/>
                        </a:rPr>
                        <a:t>3365</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County Baseball Field Renovation</a:t>
                      </a:r>
                    </a:p>
                  </a:txBody>
                  <a:tcPr marL="6350" marR="6350" marT="6350" marB="0" anchor="b">
                    <a:lnL>
                      <a:noFill/>
                    </a:lnL>
                    <a:lnR>
                      <a:noFill/>
                    </a:lnR>
                    <a:lnT>
                      <a:noFill/>
                    </a:lnT>
                    <a:lnB>
                      <a:noFill/>
                    </a:lnB>
                  </a:tcPr>
                </a:tc>
                <a:tc>
                  <a:txBody>
                    <a:bodyPr/>
                    <a:lstStyle/>
                    <a:p>
                      <a:pPr algn="r" fontAlgn="b"/>
                      <a:r>
                        <a:rPr lang="en-US" sz="1800" b="0" i="0" u="none" strike="noStrike">
                          <a:solidFill>
                            <a:srgbClr val="000000"/>
                          </a:solidFill>
                          <a:effectLst/>
                          <a:latin typeface="Arial mt"/>
                        </a:rPr>
                        <a:t>35,000</a:t>
                      </a:r>
                    </a:p>
                  </a:txBody>
                  <a:tcPr marL="6350" marR="6350" marT="6350" marB="0" anchor="b">
                    <a:lnL>
                      <a:noFill/>
                    </a:lnL>
                    <a:lnR>
                      <a:noFill/>
                    </a:lnR>
                    <a:lnT>
                      <a:noFill/>
                    </a:lnT>
                    <a:lnB>
                      <a:noFill/>
                    </a:lnB>
                  </a:tcPr>
                </a:tc>
                <a:extLst>
                  <a:ext uri="{0D108BD9-81ED-4DB2-BD59-A6C34878D82A}">
                    <a16:rowId xmlns:a16="http://schemas.microsoft.com/office/drawing/2014/main" val="2257540566"/>
                  </a:ext>
                </a:extLst>
              </a:tr>
              <a:tr h="320040">
                <a:tc>
                  <a:txBody>
                    <a:bodyPr/>
                    <a:lstStyle/>
                    <a:p>
                      <a:pPr algn="ctr" fontAlgn="b"/>
                      <a:r>
                        <a:rPr lang="en-US" sz="1800" b="0" i="0" u="none" strike="noStrike">
                          <a:effectLst/>
                          <a:latin typeface="Arial mt"/>
                        </a:rPr>
                        <a:t>3397</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Transfer to General Fund-Property/Casualty Insurance</a:t>
                      </a:r>
                    </a:p>
                  </a:txBody>
                  <a:tcPr marL="6350" marR="6350" marT="6350" marB="0" anchor="b">
                    <a:lnL>
                      <a:noFill/>
                    </a:lnL>
                    <a:lnR>
                      <a:noFill/>
                    </a:lnR>
                    <a:lnT>
                      <a:noFill/>
                    </a:lnT>
                    <a:lnB>
                      <a:noFill/>
                    </a:lnB>
                  </a:tcPr>
                </a:tc>
                <a:tc>
                  <a:txBody>
                    <a:bodyPr/>
                    <a:lstStyle/>
                    <a:p>
                      <a:pPr algn="r" fontAlgn="b"/>
                      <a:r>
                        <a:rPr lang="en-US" sz="1800" b="0" i="0" u="none" strike="noStrike">
                          <a:effectLst/>
                          <a:latin typeface="Arial mt"/>
                        </a:rPr>
                        <a:t>350,000</a:t>
                      </a:r>
                    </a:p>
                  </a:txBody>
                  <a:tcPr marL="6350" marR="6350" marT="6350" marB="0" anchor="b">
                    <a:lnL>
                      <a:noFill/>
                    </a:lnL>
                    <a:lnR>
                      <a:noFill/>
                    </a:lnR>
                    <a:lnT>
                      <a:noFill/>
                    </a:lnT>
                    <a:lnB>
                      <a:noFill/>
                    </a:lnB>
                  </a:tcPr>
                </a:tc>
                <a:extLst>
                  <a:ext uri="{0D108BD9-81ED-4DB2-BD59-A6C34878D82A}">
                    <a16:rowId xmlns:a16="http://schemas.microsoft.com/office/drawing/2014/main" val="1010704611"/>
                  </a:ext>
                </a:extLst>
              </a:tr>
              <a:tr h="320040">
                <a:tc>
                  <a:txBody>
                    <a:bodyPr/>
                    <a:lstStyle/>
                    <a:p>
                      <a:pPr algn="ctr" fontAlgn="b"/>
                      <a:r>
                        <a:rPr lang="en-US" sz="1800" b="0" i="0" u="none" strike="noStrike">
                          <a:effectLst/>
                          <a:latin typeface="Arial mt"/>
                        </a:rPr>
                        <a:t>3398</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Transfer to General-Maintenance</a:t>
                      </a:r>
                    </a:p>
                  </a:txBody>
                  <a:tcPr marL="6350" marR="6350" marT="6350" marB="0" anchor="b">
                    <a:lnL>
                      <a:noFill/>
                    </a:lnL>
                    <a:lnR>
                      <a:noFill/>
                    </a:lnR>
                    <a:lnT>
                      <a:noFill/>
                    </a:lnT>
                    <a:lnB>
                      <a:noFill/>
                    </a:lnB>
                  </a:tcPr>
                </a:tc>
                <a:tc>
                  <a:txBody>
                    <a:bodyPr/>
                    <a:lstStyle/>
                    <a:p>
                      <a:pPr algn="r" fontAlgn="b"/>
                      <a:r>
                        <a:rPr lang="en-US" sz="1800" b="0" i="0" u="none" strike="noStrike">
                          <a:effectLst/>
                          <a:latin typeface="Arial mt"/>
                        </a:rPr>
                        <a:t>350,000</a:t>
                      </a:r>
                    </a:p>
                  </a:txBody>
                  <a:tcPr marL="6350" marR="6350" marT="6350" marB="0" anchor="b">
                    <a:lnL>
                      <a:noFill/>
                    </a:lnL>
                    <a:lnR>
                      <a:noFill/>
                    </a:lnR>
                    <a:lnT>
                      <a:noFill/>
                    </a:lnT>
                    <a:lnB>
                      <a:noFill/>
                    </a:lnB>
                  </a:tcPr>
                </a:tc>
                <a:extLst>
                  <a:ext uri="{0D108BD9-81ED-4DB2-BD59-A6C34878D82A}">
                    <a16:rowId xmlns:a16="http://schemas.microsoft.com/office/drawing/2014/main" val="4286977444"/>
                  </a:ext>
                </a:extLst>
              </a:tr>
              <a:tr h="320040">
                <a:tc>
                  <a:txBody>
                    <a:bodyPr/>
                    <a:lstStyle/>
                    <a:p>
                      <a:pPr algn="ctr" fontAlgn="b"/>
                      <a:r>
                        <a:rPr lang="en-US" sz="1800" b="0" i="0" u="none" strike="noStrike">
                          <a:effectLst/>
                          <a:latin typeface="Arial mt"/>
                        </a:rPr>
                        <a:t>3399</a:t>
                      </a:r>
                    </a:p>
                  </a:txBody>
                  <a:tcPr marL="6350" marR="6350" marT="6350" marB="0" anchor="b">
                    <a:lnL>
                      <a:noFill/>
                    </a:lnL>
                    <a:lnR>
                      <a:noFill/>
                    </a:lnR>
                    <a:lnT>
                      <a:noFill/>
                    </a:lnT>
                    <a:lnB>
                      <a:noFill/>
                    </a:lnB>
                  </a:tcPr>
                </a:tc>
                <a:tc>
                  <a:txBody>
                    <a:bodyPr/>
                    <a:lstStyle/>
                    <a:p>
                      <a:pPr algn="l" fontAlgn="b"/>
                      <a:r>
                        <a:rPr lang="en-US" sz="1800" b="0" i="0" u="none" strike="noStrike">
                          <a:effectLst/>
                          <a:latin typeface="Arial mt"/>
                        </a:rPr>
                        <a:t>District Wide Contingency</a:t>
                      </a:r>
                    </a:p>
                  </a:txBody>
                  <a:tcPr marL="6350" marR="6350" marT="6350" marB="0" anchor="b">
                    <a:lnL>
                      <a:noFill/>
                    </a:lnL>
                    <a:lnR>
                      <a:noFill/>
                    </a:lnR>
                    <a:lnT>
                      <a:noFill/>
                    </a:lnT>
                    <a:lnB>
                      <a:noFill/>
                    </a:lnB>
                  </a:tcPr>
                </a:tc>
                <a:tc>
                  <a:txBody>
                    <a:bodyPr/>
                    <a:lstStyle/>
                    <a:p>
                      <a:pPr algn="r" fontAlgn="b"/>
                      <a:r>
                        <a:rPr lang="en-US" sz="1800" b="0" i="0" u="none" strike="noStrike" dirty="0">
                          <a:effectLst/>
                          <a:latin typeface="Arial mt"/>
                        </a:rPr>
                        <a:t>115,508</a:t>
                      </a:r>
                    </a:p>
                  </a:txBody>
                  <a:tcPr marL="6350" marR="6350" marT="6350" marB="0" anchor="b">
                    <a:lnL>
                      <a:noFill/>
                    </a:lnL>
                    <a:lnR>
                      <a:noFill/>
                    </a:lnR>
                    <a:lnT>
                      <a:noFill/>
                    </a:lnT>
                    <a:lnB>
                      <a:noFill/>
                    </a:lnB>
                  </a:tcPr>
                </a:tc>
                <a:extLst>
                  <a:ext uri="{0D108BD9-81ED-4DB2-BD59-A6C34878D82A}">
                    <a16:rowId xmlns:a16="http://schemas.microsoft.com/office/drawing/2014/main" val="727058853"/>
                  </a:ext>
                </a:extLst>
              </a:tr>
            </a:tbl>
          </a:graphicData>
        </a:graphic>
      </p:graphicFrame>
    </p:spTree>
    <p:extLst>
      <p:ext uri="{BB962C8B-B14F-4D97-AF65-F5344CB8AC3E}">
        <p14:creationId xmlns:p14="http://schemas.microsoft.com/office/powerpoint/2010/main" val="2579979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BB8309-81F0-49F3-8F31-B3D6AE6D5F5A}" type="slidenum">
              <a:rPr lang="en-US" smtClean="0"/>
              <a:t>23</a:t>
            </a:fld>
            <a:endParaRPr lang="en-US" dirty="0"/>
          </a:p>
        </p:txBody>
      </p:sp>
      <p:sp>
        <p:nvSpPr>
          <p:cNvPr id="5" name="Title 2"/>
          <p:cNvSpPr txBox="1">
            <a:spLocks/>
          </p:cNvSpPr>
          <p:nvPr/>
        </p:nvSpPr>
        <p:spPr>
          <a:xfrm>
            <a:off x="1905000" y="304800"/>
            <a:ext cx="5334000" cy="8382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Capital Projects Budget</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759300253"/>
              </p:ext>
            </p:extLst>
          </p:nvPr>
        </p:nvGraphicFramePr>
        <p:xfrm>
          <a:off x="985521" y="1447800"/>
          <a:ext cx="7529830" cy="4037736"/>
        </p:xfrm>
        <a:graphic>
          <a:graphicData uri="http://schemas.openxmlformats.org/drawingml/2006/table">
            <a:tbl>
              <a:tblPr/>
              <a:tblGrid>
                <a:gridCol w="5643879">
                  <a:extLst>
                    <a:ext uri="{9D8B030D-6E8A-4147-A177-3AD203B41FA5}">
                      <a16:colId xmlns:a16="http://schemas.microsoft.com/office/drawing/2014/main" val="2891480947"/>
                    </a:ext>
                  </a:extLst>
                </a:gridCol>
                <a:gridCol w="1885951">
                  <a:extLst>
                    <a:ext uri="{9D8B030D-6E8A-4147-A177-3AD203B41FA5}">
                      <a16:colId xmlns:a16="http://schemas.microsoft.com/office/drawing/2014/main" val="228320377"/>
                    </a:ext>
                  </a:extLst>
                </a:gridCol>
              </a:tblGrid>
              <a:tr h="418956">
                <a:tc>
                  <a:txBody>
                    <a:bodyPr/>
                    <a:lstStyle/>
                    <a:p>
                      <a:pPr algn="ctr" fontAlgn="b"/>
                      <a:r>
                        <a:rPr lang="en-US" sz="2400" b="1" i="0" u="none" strike="noStrike">
                          <a:effectLst/>
                          <a:latin typeface="Arial mt"/>
                        </a:rPr>
                        <a:t>DESCRIPTION</a:t>
                      </a:r>
                    </a:p>
                  </a:txBody>
                  <a:tcPr marL="6350" marR="6350" marT="6350" marB="0" anchor="b">
                    <a:lnL>
                      <a:noFill/>
                    </a:lnL>
                    <a:lnR>
                      <a:noFill/>
                    </a:lnR>
                    <a:lnT>
                      <a:noFill/>
                    </a:lnT>
                    <a:lnB>
                      <a:noFill/>
                    </a:lnB>
                  </a:tcPr>
                </a:tc>
                <a:tc>
                  <a:txBody>
                    <a:bodyPr/>
                    <a:lstStyle/>
                    <a:p>
                      <a:pPr algn="ctr" fontAlgn="b"/>
                      <a:r>
                        <a:rPr lang="en-US" sz="2400" b="1" i="0" u="none" strike="noStrike">
                          <a:effectLst/>
                          <a:latin typeface="Arial mt"/>
                        </a:rPr>
                        <a:t>AMOUNT</a:t>
                      </a:r>
                    </a:p>
                  </a:txBody>
                  <a:tcPr marL="6350" marR="6350" marT="6350" marB="0" anchor="b">
                    <a:lnL>
                      <a:noFill/>
                    </a:lnL>
                    <a:lnR>
                      <a:noFill/>
                    </a:lnR>
                    <a:lnT>
                      <a:noFill/>
                    </a:lnT>
                    <a:lnB>
                      <a:noFill/>
                    </a:lnB>
                  </a:tcPr>
                </a:tc>
                <a:extLst>
                  <a:ext uri="{0D108BD9-81ED-4DB2-BD59-A6C34878D82A}">
                    <a16:rowId xmlns:a16="http://schemas.microsoft.com/office/drawing/2014/main" val="2189392989"/>
                  </a:ext>
                </a:extLst>
              </a:tr>
              <a:tr h="786130">
                <a:tc>
                  <a:txBody>
                    <a:bodyPr/>
                    <a:lstStyle/>
                    <a:p>
                      <a:pPr algn="l" fontAlgn="b"/>
                      <a:r>
                        <a:rPr lang="en-US" sz="2400" b="1" i="0" u="none" strike="noStrike">
                          <a:effectLst/>
                          <a:latin typeface="Arial mt"/>
                        </a:rPr>
                        <a:t>TOTAL APPROPRIATIONS</a:t>
                      </a:r>
                    </a:p>
                  </a:txBody>
                  <a:tcPr marL="6350" marR="6350" marT="6350" marB="0" anchor="b">
                    <a:lnL>
                      <a:noFill/>
                    </a:lnL>
                    <a:lnR>
                      <a:noFill/>
                    </a:lnR>
                    <a:lnT>
                      <a:noFill/>
                    </a:lnT>
                    <a:lnB>
                      <a:noFill/>
                    </a:lnB>
                  </a:tcPr>
                </a:tc>
                <a:tc>
                  <a:txBody>
                    <a:bodyPr/>
                    <a:lstStyle/>
                    <a:p>
                      <a:pPr algn="r" fontAlgn="b"/>
                      <a:r>
                        <a:rPr lang="en-US" sz="2400" b="1" i="0" u="none" strike="noStrike">
                          <a:effectLst/>
                          <a:latin typeface="Arial mt"/>
                        </a:rPr>
                        <a:t>10,126,760</a:t>
                      </a:r>
                    </a:p>
                  </a:txBody>
                  <a:tcPr marL="6350" marR="6350" marT="6350" marB="0" anchor="b">
                    <a:lnL>
                      <a:noFill/>
                    </a:lnL>
                    <a:lnR>
                      <a:noFill/>
                    </a:lnR>
                    <a:lnT>
                      <a:noFill/>
                    </a:lnT>
                    <a:lnB>
                      <a:noFill/>
                    </a:lnB>
                  </a:tcPr>
                </a:tc>
                <a:extLst>
                  <a:ext uri="{0D108BD9-81ED-4DB2-BD59-A6C34878D82A}">
                    <a16:rowId xmlns:a16="http://schemas.microsoft.com/office/drawing/2014/main" val="86923852"/>
                  </a:ext>
                </a:extLst>
              </a:tr>
              <a:tr h="418956">
                <a:tc>
                  <a:txBody>
                    <a:bodyPr/>
                    <a:lstStyle/>
                    <a:p>
                      <a:pPr algn="l" fontAlgn="b"/>
                      <a:endParaRPr lang="en-US" sz="24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2400" b="1"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826984636"/>
                  </a:ext>
                </a:extLst>
              </a:tr>
              <a:tr h="418956">
                <a:tc>
                  <a:txBody>
                    <a:bodyPr/>
                    <a:lstStyle/>
                    <a:p>
                      <a:pPr algn="l" fontAlgn="b"/>
                      <a:r>
                        <a:rPr lang="en-US" sz="2400" b="0" i="0" u="none" strike="noStrike">
                          <a:effectLst/>
                          <a:latin typeface="Arial mt"/>
                        </a:rPr>
                        <a:t>Restricted Fund Balance</a:t>
                      </a:r>
                    </a:p>
                  </a:txBody>
                  <a:tcPr marL="6350" marR="6350" marT="6350" marB="0" anchor="b">
                    <a:lnL>
                      <a:noFill/>
                    </a:lnL>
                    <a:lnR>
                      <a:noFill/>
                    </a:lnR>
                    <a:lnT>
                      <a:noFill/>
                    </a:lnT>
                    <a:lnB>
                      <a:noFill/>
                    </a:lnB>
                  </a:tcPr>
                </a:tc>
                <a:tc>
                  <a:txBody>
                    <a:bodyPr/>
                    <a:lstStyle/>
                    <a:p>
                      <a:pPr algn="r" fontAlgn="b"/>
                      <a:r>
                        <a:rPr lang="en-US" sz="2400" b="1" i="0" u="none" strike="noStrike">
                          <a:effectLst/>
                          <a:latin typeface="Arial mt"/>
                        </a:rPr>
                        <a:t>269,996</a:t>
                      </a:r>
                    </a:p>
                  </a:txBody>
                  <a:tcPr marL="6350" marR="6350" marT="6350" marB="0" anchor="b">
                    <a:lnL>
                      <a:noFill/>
                    </a:lnL>
                    <a:lnR>
                      <a:noFill/>
                    </a:lnR>
                    <a:lnT>
                      <a:noFill/>
                    </a:lnT>
                    <a:lnB>
                      <a:noFill/>
                    </a:lnB>
                  </a:tcPr>
                </a:tc>
                <a:extLst>
                  <a:ext uri="{0D108BD9-81ED-4DB2-BD59-A6C34878D82A}">
                    <a16:rowId xmlns:a16="http://schemas.microsoft.com/office/drawing/2014/main" val="160932619"/>
                  </a:ext>
                </a:extLst>
              </a:tr>
              <a:tr h="418956">
                <a:tc>
                  <a:txBody>
                    <a:bodyPr/>
                    <a:lstStyle/>
                    <a:p>
                      <a:pPr algn="l" fontAlgn="b"/>
                      <a:endParaRPr lang="en-US" sz="2400" b="0" i="0" u="none" strike="noStrike" dirty="0">
                        <a:effectLst/>
                        <a:latin typeface="Arial mt"/>
                      </a:endParaRPr>
                    </a:p>
                  </a:txBody>
                  <a:tcPr marL="6350" marR="6350" marT="6350" marB="0" anchor="b">
                    <a:lnL>
                      <a:noFill/>
                    </a:lnL>
                    <a:lnR>
                      <a:noFill/>
                    </a:lnR>
                    <a:lnT>
                      <a:noFill/>
                    </a:lnT>
                    <a:lnB>
                      <a:noFill/>
                    </a:lnB>
                  </a:tcPr>
                </a:tc>
                <a:tc>
                  <a:txBody>
                    <a:bodyPr/>
                    <a:lstStyle/>
                    <a:p>
                      <a:pPr algn="l" fontAlgn="b"/>
                      <a:endParaRPr lang="en-US" sz="2400" b="1"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2586800121"/>
                  </a:ext>
                </a:extLst>
              </a:tr>
              <a:tr h="418956">
                <a:tc>
                  <a:txBody>
                    <a:bodyPr/>
                    <a:lstStyle/>
                    <a:p>
                      <a:pPr algn="l" fontAlgn="b"/>
                      <a:r>
                        <a:rPr lang="en-US" sz="2400" b="1" i="0" u="none" strike="noStrike">
                          <a:effectLst/>
                          <a:latin typeface="Arial mt"/>
                        </a:rPr>
                        <a:t>RESERVE FOR ENCUMBRANCES</a:t>
                      </a:r>
                    </a:p>
                  </a:txBody>
                  <a:tcPr marL="6350" marR="6350" marT="6350" marB="0" anchor="b">
                    <a:lnL>
                      <a:noFill/>
                    </a:lnL>
                    <a:lnR>
                      <a:noFill/>
                    </a:lnR>
                    <a:lnT>
                      <a:noFill/>
                    </a:lnT>
                    <a:lnB>
                      <a:noFill/>
                    </a:lnB>
                  </a:tcPr>
                </a:tc>
                <a:tc>
                  <a:txBody>
                    <a:bodyPr/>
                    <a:lstStyle/>
                    <a:p>
                      <a:pPr algn="r" fontAlgn="b"/>
                      <a:r>
                        <a:rPr lang="en-US" sz="2400" b="1" i="0" u="none" strike="noStrike">
                          <a:effectLst/>
                          <a:latin typeface="Arial mt"/>
                        </a:rPr>
                        <a:t>565,894</a:t>
                      </a:r>
                    </a:p>
                  </a:txBody>
                  <a:tcPr marL="6350" marR="6350" marT="6350" marB="0" anchor="b">
                    <a:lnL>
                      <a:noFill/>
                    </a:lnL>
                    <a:lnR>
                      <a:noFill/>
                    </a:lnR>
                    <a:lnT>
                      <a:noFill/>
                    </a:lnT>
                    <a:lnB>
                      <a:noFill/>
                    </a:lnB>
                  </a:tcPr>
                </a:tc>
                <a:extLst>
                  <a:ext uri="{0D108BD9-81ED-4DB2-BD59-A6C34878D82A}">
                    <a16:rowId xmlns:a16="http://schemas.microsoft.com/office/drawing/2014/main" val="2281524334"/>
                  </a:ext>
                </a:extLst>
              </a:tr>
              <a:tr h="418956">
                <a:tc>
                  <a:txBody>
                    <a:bodyPr/>
                    <a:lstStyle/>
                    <a:p>
                      <a:pPr algn="l" fontAlgn="b"/>
                      <a:endParaRPr lang="en-US" sz="24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2400" b="1"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2096646408"/>
                  </a:ext>
                </a:extLst>
              </a:tr>
              <a:tr h="648706">
                <a:tc>
                  <a:txBody>
                    <a:bodyPr/>
                    <a:lstStyle/>
                    <a:p>
                      <a:pPr algn="l" fontAlgn="b"/>
                      <a:r>
                        <a:rPr lang="en-US" sz="2400" b="1" i="0" u="none" strike="noStrike">
                          <a:effectLst/>
                          <a:latin typeface="Arial mt"/>
                        </a:rPr>
                        <a:t>APPROPRIATIONS, RESERVES AND FUND BALANCE</a:t>
                      </a:r>
                    </a:p>
                  </a:txBody>
                  <a:tcPr marL="6350" marR="6350" marT="6350" marB="0" anchor="b">
                    <a:lnL>
                      <a:noFill/>
                    </a:lnL>
                    <a:lnR>
                      <a:noFill/>
                    </a:lnR>
                    <a:lnT>
                      <a:noFill/>
                    </a:lnT>
                    <a:lnB>
                      <a:noFill/>
                    </a:lnB>
                  </a:tcPr>
                </a:tc>
                <a:tc>
                  <a:txBody>
                    <a:bodyPr/>
                    <a:lstStyle/>
                    <a:p>
                      <a:pPr algn="r" fontAlgn="b"/>
                      <a:r>
                        <a:rPr lang="en-US" sz="2400" b="1" i="0" u="none" strike="noStrike" dirty="0">
                          <a:effectLst/>
                          <a:latin typeface="Arial mt"/>
                        </a:rPr>
                        <a:t>10,962,650</a:t>
                      </a:r>
                    </a:p>
                  </a:txBody>
                  <a:tcPr marL="6350" marR="6350" marT="6350" marB="0" anchor="b">
                    <a:lnL>
                      <a:noFill/>
                    </a:lnL>
                    <a:lnR>
                      <a:noFill/>
                    </a:lnR>
                    <a:lnT>
                      <a:noFill/>
                    </a:lnT>
                    <a:lnB>
                      <a:noFill/>
                    </a:lnB>
                  </a:tcPr>
                </a:tc>
                <a:extLst>
                  <a:ext uri="{0D108BD9-81ED-4DB2-BD59-A6C34878D82A}">
                    <a16:rowId xmlns:a16="http://schemas.microsoft.com/office/drawing/2014/main" val="868587566"/>
                  </a:ext>
                </a:extLst>
              </a:tr>
            </a:tbl>
          </a:graphicData>
        </a:graphic>
      </p:graphicFrame>
    </p:spTree>
    <p:extLst>
      <p:ext uri="{BB962C8B-B14F-4D97-AF65-F5344CB8AC3E}">
        <p14:creationId xmlns:p14="http://schemas.microsoft.com/office/powerpoint/2010/main" val="37024332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CBB8309-81F0-49F3-8F31-B3D6AE6D5F5A}" type="slidenum">
              <a:rPr lang="en-US" smtClean="0"/>
              <a:t>24</a:t>
            </a:fld>
            <a:endParaRPr lang="en-US" dirty="0"/>
          </a:p>
        </p:txBody>
      </p:sp>
      <p:sp>
        <p:nvSpPr>
          <p:cNvPr id="6" name="Title 2"/>
          <p:cNvSpPr txBox="1">
            <a:spLocks/>
          </p:cNvSpPr>
          <p:nvPr/>
        </p:nvSpPr>
        <p:spPr>
          <a:xfrm>
            <a:off x="2167890" y="0"/>
            <a:ext cx="5334000" cy="11430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Food Service Budget</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167723677"/>
              </p:ext>
            </p:extLst>
          </p:nvPr>
        </p:nvGraphicFramePr>
        <p:xfrm>
          <a:off x="990600" y="1371600"/>
          <a:ext cx="7315199" cy="4752330"/>
        </p:xfrm>
        <a:graphic>
          <a:graphicData uri="http://schemas.openxmlformats.org/drawingml/2006/table">
            <a:tbl>
              <a:tblPr/>
              <a:tblGrid>
                <a:gridCol w="668394">
                  <a:extLst>
                    <a:ext uri="{9D8B030D-6E8A-4147-A177-3AD203B41FA5}">
                      <a16:colId xmlns:a16="http://schemas.microsoft.com/office/drawing/2014/main" val="3040371560"/>
                    </a:ext>
                  </a:extLst>
                </a:gridCol>
                <a:gridCol w="3861831">
                  <a:extLst>
                    <a:ext uri="{9D8B030D-6E8A-4147-A177-3AD203B41FA5}">
                      <a16:colId xmlns:a16="http://schemas.microsoft.com/office/drawing/2014/main" val="1904420943"/>
                    </a:ext>
                  </a:extLst>
                </a:gridCol>
                <a:gridCol w="1392487">
                  <a:extLst>
                    <a:ext uri="{9D8B030D-6E8A-4147-A177-3AD203B41FA5}">
                      <a16:colId xmlns:a16="http://schemas.microsoft.com/office/drawing/2014/main" val="2237584210"/>
                    </a:ext>
                  </a:extLst>
                </a:gridCol>
                <a:gridCol w="1392487">
                  <a:extLst>
                    <a:ext uri="{9D8B030D-6E8A-4147-A177-3AD203B41FA5}">
                      <a16:colId xmlns:a16="http://schemas.microsoft.com/office/drawing/2014/main" val="2996767636"/>
                    </a:ext>
                  </a:extLst>
                </a:gridCol>
              </a:tblGrid>
              <a:tr h="28024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REVENUE SOURCES:</a:t>
                      </a:r>
                    </a:p>
                  </a:txBody>
                  <a:tcPr marL="0" marR="0" marT="0" marB="0" anchor="b">
                    <a:lnL>
                      <a:noFill/>
                    </a:lnL>
                    <a:lnR>
                      <a:noFill/>
                    </a:lnR>
                    <a:lnT>
                      <a:noFill/>
                    </a:lnT>
                    <a:lnB>
                      <a:noFill/>
                    </a:lnB>
                  </a:tcPr>
                </a:tc>
                <a:tc>
                  <a:txBody>
                    <a:bodyPr/>
                    <a:lstStyle/>
                    <a:p>
                      <a:pPr algn="r" fontAlgn="b"/>
                      <a:r>
                        <a:rPr lang="en-US" sz="1800" b="1" i="0" u="none" strike="noStrike">
                          <a:effectLst/>
                          <a:latin typeface="Arial MT"/>
                        </a:rPr>
                        <a:t>2021-22</a:t>
                      </a:r>
                    </a:p>
                  </a:txBody>
                  <a:tcPr marL="0" marR="0" marT="0" marB="0" anchor="b">
                    <a:lnL>
                      <a:noFill/>
                    </a:lnL>
                    <a:lnR>
                      <a:noFill/>
                    </a:lnR>
                    <a:lnT>
                      <a:noFill/>
                    </a:lnT>
                    <a:lnB>
                      <a:noFill/>
                    </a:lnB>
                  </a:tcPr>
                </a:tc>
                <a:tc>
                  <a:txBody>
                    <a:bodyPr/>
                    <a:lstStyle/>
                    <a:p>
                      <a:pPr algn="r" fontAlgn="b"/>
                      <a:r>
                        <a:rPr lang="en-US" sz="1800" b="1" i="0" u="none" strike="noStrike">
                          <a:effectLst/>
                          <a:latin typeface="Arial MT"/>
                        </a:rPr>
                        <a:t>2022-23</a:t>
                      </a:r>
                    </a:p>
                  </a:txBody>
                  <a:tcPr marL="0" marR="0" marT="0" marB="0" anchor="b">
                    <a:lnL>
                      <a:noFill/>
                    </a:lnL>
                    <a:lnR>
                      <a:noFill/>
                    </a:lnR>
                    <a:lnT>
                      <a:noFill/>
                    </a:lnT>
                    <a:lnB>
                      <a:noFill/>
                    </a:lnB>
                  </a:tcPr>
                </a:tc>
                <a:extLst>
                  <a:ext uri="{0D108BD9-81ED-4DB2-BD59-A6C34878D82A}">
                    <a16:rowId xmlns:a16="http://schemas.microsoft.com/office/drawing/2014/main" val="3230119113"/>
                  </a:ext>
                </a:extLst>
              </a:tr>
              <a:tr h="28024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dirty="0">
                          <a:effectLst/>
                          <a:latin typeface="Arial MT"/>
                        </a:rPr>
                        <a:t>BUDGET </a:t>
                      </a:r>
                    </a:p>
                  </a:txBody>
                  <a:tcPr marL="0" marR="0" marT="0" marB="0" anchor="b">
                    <a:lnL>
                      <a:noFill/>
                    </a:lnL>
                    <a:lnR>
                      <a:noFill/>
                    </a:lnR>
                    <a:lnT>
                      <a:noFill/>
                    </a:lnT>
                    <a:lnB>
                      <a:noFill/>
                    </a:lnB>
                  </a:tcPr>
                </a:tc>
                <a:tc>
                  <a:txBody>
                    <a:bodyPr/>
                    <a:lstStyle/>
                    <a:p>
                      <a:pPr algn="r" fontAlgn="b"/>
                      <a:r>
                        <a:rPr lang="en-US" sz="1800" b="1" i="0" u="none" strike="noStrike">
                          <a:effectLst/>
                          <a:latin typeface="Arial MT"/>
                        </a:rPr>
                        <a:t>PROPOSED</a:t>
                      </a:r>
                    </a:p>
                  </a:txBody>
                  <a:tcPr marL="0" marR="0" marT="0" marB="0" anchor="b">
                    <a:lnL>
                      <a:noFill/>
                    </a:lnL>
                    <a:lnR>
                      <a:noFill/>
                    </a:lnR>
                    <a:lnT>
                      <a:noFill/>
                    </a:lnT>
                    <a:lnB>
                      <a:noFill/>
                    </a:lnB>
                  </a:tcPr>
                </a:tc>
                <a:extLst>
                  <a:ext uri="{0D108BD9-81ED-4DB2-BD59-A6C34878D82A}">
                    <a16:rowId xmlns:a16="http://schemas.microsoft.com/office/drawing/2014/main" val="1284464589"/>
                  </a:ext>
                </a:extLst>
              </a:tr>
              <a:tr h="28024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r" fontAlgn="b"/>
                      <a:endParaRPr lang="en-US" sz="1800" b="1" i="0" u="none" strike="noStrike" dirty="0">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effectLst/>
                          <a:latin typeface="Arial MT"/>
                        </a:rPr>
                        <a:t>BUDGET</a:t>
                      </a:r>
                    </a:p>
                  </a:txBody>
                  <a:tcPr marL="0" marR="0" marT="0" marB="0" anchor="b">
                    <a:lnL>
                      <a:noFill/>
                    </a:lnL>
                    <a:lnR>
                      <a:noFill/>
                    </a:lnR>
                    <a:lnT>
                      <a:noFill/>
                    </a:lnT>
                    <a:lnB>
                      <a:noFill/>
                    </a:lnB>
                  </a:tcPr>
                </a:tc>
                <a:extLst>
                  <a:ext uri="{0D108BD9-81ED-4DB2-BD59-A6C34878D82A}">
                    <a16:rowId xmlns:a16="http://schemas.microsoft.com/office/drawing/2014/main" val="1340502154"/>
                  </a:ext>
                </a:extLst>
              </a:tr>
              <a:tr h="280246">
                <a:tc>
                  <a:txBody>
                    <a:bodyPr/>
                    <a:lstStyle/>
                    <a:p>
                      <a:pPr algn="l" fontAlgn="b"/>
                      <a:r>
                        <a:rPr lang="en-US" sz="1800" b="1" i="0" u="none" strike="noStrike">
                          <a:effectLst/>
                          <a:latin typeface="Arial MT"/>
                        </a:rPr>
                        <a:t>REV</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FEDERAL THRU STATE:</a:t>
                      </a:r>
                    </a:p>
                  </a:txBody>
                  <a:tcPr marL="0" marR="0" marT="0" marB="0" anchor="b">
                    <a:lnL>
                      <a:noFill/>
                    </a:lnL>
                    <a:lnR>
                      <a:noFill/>
                    </a:lnR>
                    <a:lnT>
                      <a:noFill/>
                    </a:lnT>
                    <a:lnB>
                      <a:noFill/>
                    </a:lnB>
                  </a:tcPr>
                </a:tc>
                <a:tc>
                  <a:txBody>
                    <a:bodyPr/>
                    <a:lstStyle/>
                    <a:p>
                      <a:pPr algn="l" fontAlgn="b"/>
                      <a:endParaRPr lang="en-US" sz="18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239071337"/>
                  </a:ext>
                </a:extLst>
              </a:tr>
              <a:tr h="280246">
                <a:tc>
                  <a:txBody>
                    <a:bodyPr/>
                    <a:lstStyle/>
                    <a:p>
                      <a:pPr algn="l" fontAlgn="b"/>
                      <a:r>
                        <a:rPr lang="en-US" sz="1800" b="0" i="0" u="none" strike="noStrike">
                          <a:effectLst/>
                          <a:latin typeface="Arial MT"/>
                        </a:rPr>
                        <a:t>3261</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Sch Lunch Reimb</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2,000,000 </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2,980,825 </a:t>
                      </a:r>
                    </a:p>
                  </a:txBody>
                  <a:tcPr marL="0" marR="0" marT="0" marB="0" anchor="b">
                    <a:lnL>
                      <a:noFill/>
                    </a:lnL>
                    <a:lnR>
                      <a:noFill/>
                    </a:lnR>
                    <a:lnT>
                      <a:noFill/>
                    </a:lnT>
                    <a:lnB>
                      <a:noFill/>
                    </a:lnB>
                  </a:tcPr>
                </a:tc>
                <a:extLst>
                  <a:ext uri="{0D108BD9-81ED-4DB2-BD59-A6C34878D82A}">
                    <a16:rowId xmlns:a16="http://schemas.microsoft.com/office/drawing/2014/main" val="3126392755"/>
                  </a:ext>
                </a:extLst>
              </a:tr>
              <a:tr h="280246">
                <a:tc>
                  <a:txBody>
                    <a:bodyPr/>
                    <a:lstStyle/>
                    <a:p>
                      <a:pPr algn="l" fontAlgn="b"/>
                      <a:r>
                        <a:rPr lang="en-US" sz="1800" b="0" i="0" u="none" strike="noStrike">
                          <a:effectLst/>
                          <a:latin typeface="Arial MT"/>
                        </a:rPr>
                        <a:t>3262</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Sch Breakfast Reimb</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650,000 </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954,806 </a:t>
                      </a:r>
                    </a:p>
                  </a:txBody>
                  <a:tcPr marL="0" marR="0" marT="0" marB="0" anchor="b">
                    <a:lnL>
                      <a:noFill/>
                    </a:lnL>
                    <a:lnR>
                      <a:noFill/>
                    </a:lnR>
                    <a:lnT>
                      <a:noFill/>
                    </a:lnT>
                    <a:lnB>
                      <a:noFill/>
                    </a:lnB>
                  </a:tcPr>
                </a:tc>
                <a:extLst>
                  <a:ext uri="{0D108BD9-81ED-4DB2-BD59-A6C34878D82A}">
                    <a16:rowId xmlns:a16="http://schemas.microsoft.com/office/drawing/2014/main" val="2885050740"/>
                  </a:ext>
                </a:extLst>
              </a:tr>
              <a:tr h="280246">
                <a:tc>
                  <a:txBody>
                    <a:bodyPr/>
                    <a:lstStyle/>
                    <a:p>
                      <a:pPr algn="l" fontAlgn="b"/>
                      <a:r>
                        <a:rPr lang="en-US" sz="1800" b="0" i="0" u="none" strike="noStrike">
                          <a:effectLst/>
                          <a:latin typeface="Arial MT"/>
                        </a:rPr>
                        <a:t>3263</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After School Snack Reimb</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30,000 </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42,226 </a:t>
                      </a:r>
                    </a:p>
                  </a:txBody>
                  <a:tcPr marL="0" marR="0" marT="0" marB="0" anchor="b">
                    <a:lnL>
                      <a:noFill/>
                    </a:lnL>
                    <a:lnR>
                      <a:noFill/>
                    </a:lnR>
                    <a:lnT>
                      <a:noFill/>
                    </a:lnT>
                    <a:lnB>
                      <a:noFill/>
                    </a:lnB>
                  </a:tcPr>
                </a:tc>
                <a:extLst>
                  <a:ext uri="{0D108BD9-81ED-4DB2-BD59-A6C34878D82A}">
                    <a16:rowId xmlns:a16="http://schemas.microsoft.com/office/drawing/2014/main" val="3868227824"/>
                  </a:ext>
                </a:extLst>
              </a:tr>
              <a:tr h="280246">
                <a:tc>
                  <a:txBody>
                    <a:bodyPr/>
                    <a:lstStyle/>
                    <a:p>
                      <a:pPr algn="l" fontAlgn="b"/>
                      <a:r>
                        <a:rPr lang="en-US" sz="1800" b="0" i="0" u="none" strike="noStrike">
                          <a:effectLst/>
                          <a:latin typeface="Arial MT"/>
                        </a:rPr>
                        <a:t>3265</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USDA Donated Commodities</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262,357 </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357,031 </a:t>
                      </a:r>
                    </a:p>
                  </a:txBody>
                  <a:tcPr marL="0" marR="0" marT="0" marB="0" anchor="b">
                    <a:lnL>
                      <a:noFill/>
                    </a:lnL>
                    <a:lnR>
                      <a:noFill/>
                    </a:lnR>
                    <a:lnT>
                      <a:noFill/>
                    </a:lnT>
                    <a:lnB>
                      <a:noFill/>
                    </a:lnB>
                  </a:tcPr>
                </a:tc>
                <a:extLst>
                  <a:ext uri="{0D108BD9-81ED-4DB2-BD59-A6C34878D82A}">
                    <a16:rowId xmlns:a16="http://schemas.microsoft.com/office/drawing/2014/main" val="4035424438"/>
                  </a:ext>
                </a:extLst>
              </a:tr>
              <a:tr h="520715">
                <a:tc>
                  <a:txBody>
                    <a:bodyPr/>
                    <a:lstStyle/>
                    <a:p>
                      <a:pPr algn="l" fontAlgn="b"/>
                      <a:r>
                        <a:rPr lang="en-US" sz="1800" b="0" i="0" u="none" strike="noStrike">
                          <a:effectLst/>
                          <a:latin typeface="Arial MT"/>
                        </a:rPr>
                        <a:t>3267</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Summer Food Serv Prog      9442/9443</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181,000 </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29,000 </a:t>
                      </a:r>
                    </a:p>
                  </a:txBody>
                  <a:tcPr marL="0" marR="0" marT="0" marB="0" anchor="b">
                    <a:lnL>
                      <a:noFill/>
                    </a:lnL>
                    <a:lnR>
                      <a:noFill/>
                    </a:lnR>
                    <a:lnT>
                      <a:noFill/>
                    </a:lnT>
                    <a:lnB>
                      <a:noFill/>
                    </a:lnB>
                  </a:tcPr>
                </a:tc>
                <a:extLst>
                  <a:ext uri="{0D108BD9-81ED-4DB2-BD59-A6C34878D82A}">
                    <a16:rowId xmlns:a16="http://schemas.microsoft.com/office/drawing/2014/main" val="1851261560"/>
                  </a:ext>
                </a:extLst>
              </a:tr>
              <a:tr h="28024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664496091"/>
                  </a:ext>
                </a:extLst>
              </a:tr>
              <a:tr h="28024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TOTAL FED THRU STATE</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3,123,357 </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4,363,888 </a:t>
                      </a:r>
                    </a:p>
                  </a:txBody>
                  <a:tcPr marL="0" marR="0" marT="0" marB="0" anchor="b">
                    <a:lnL>
                      <a:noFill/>
                    </a:lnL>
                    <a:lnR>
                      <a:noFill/>
                    </a:lnR>
                    <a:lnT>
                      <a:noFill/>
                    </a:lnT>
                    <a:lnB>
                      <a:noFill/>
                    </a:lnB>
                  </a:tcPr>
                </a:tc>
                <a:extLst>
                  <a:ext uri="{0D108BD9-81ED-4DB2-BD59-A6C34878D82A}">
                    <a16:rowId xmlns:a16="http://schemas.microsoft.com/office/drawing/2014/main" val="753917924"/>
                  </a:ext>
                </a:extLst>
              </a:tr>
              <a:tr h="28024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2851024343"/>
                  </a:ext>
                </a:extLst>
              </a:tr>
              <a:tr h="280246">
                <a:tc>
                  <a:txBody>
                    <a:bodyPr/>
                    <a:lstStyle/>
                    <a:p>
                      <a:pPr algn="l" fontAlgn="b"/>
                      <a:r>
                        <a:rPr lang="en-US" sz="1800" b="1" i="0" u="none" strike="noStrike">
                          <a:effectLst/>
                          <a:latin typeface="Arial MT"/>
                        </a:rPr>
                        <a:t>REV</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STATE:</a:t>
                      </a: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931212797"/>
                  </a:ext>
                </a:extLst>
              </a:tr>
              <a:tr h="280246">
                <a:tc>
                  <a:txBody>
                    <a:bodyPr/>
                    <a:lstStyle/>
                    <a:p>
                      <a:pPr algn="l" fontAlgn="b"/>
                      <a:r>
                        <a:rPr lang="en-US" sz="1800" b="0" i="0" u="none" strike="noStrike">
                          <a:effectLst/>
                          <a:latin typeface="Arial MT"/>
                        </a:rPr>
                        <a:t>3337</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Breakfast Supplement</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23,488 </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24,000 </a:t>
                      </a:r>
                    </a:p>
                  </a:txBody>
                  <a:tcPr marL="0" marR="0" marT="0" marB="0" anchor="b">
                    <a:lnL>
                      <a:noFill/>
                    </a:lnL>
                    <a:lnR>
                      <a:noFill/>
                    </a:lnR>
                    <a:lnT>
                      <a:noFill/>
                    </a:lnT>
                    <a:lnB>
                      <a:noFill/>
                    </a:lnB>
                  </a:tcPr>
                </a:tc>
                <a:extLst>
                  <a:ext uri="{0D108BD9-81ED-4DB2-BD59-A6C34878D82A}">
                    <a16:rowId xmlns:a16="http://schemas.microsoft.com/office/drawing/2014/main" val="3580341464"/>
                  </a:ext>
                </a:extLst>
              </a:tr>
              <a:tr h="280246">
                <a:tc>
                  <a:txBody>
                    <a:bodyPr/>
                    <a:lstStyle/>
                    <a:p>
                      <a:pPr algn="l" fontAlgn="b"/>
                      <a:r>
                        <a:rPr lang="en-US" sz="1800" b="0" i="0" u="none" strike="noStrike">
                          <a:effectLst/>
                          <a:latin typeface="Arial MT"/>
                        </a:rPr>
                        <a:t>3338</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State Supplement</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27,711 </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25,000 </a:t>
                      </a:r>
                    </a:p>
                  </a:txBody>
                  <a:tcPr marL="0" marR="0" marT="0" marB="0" anchor="b">
                    <a:lnL>
                      <a:noFill/>
                    </a:lnL>
                    <a:lnR>
                      <a:noFill/>
                    </a:lnR>
                    <a:lnT>
                      <a:noFill/>
                    </a:lnT>
                    <a:lnB>
                      <a:noFill/>
                    </a:lnB>
                  </a:tcPr>
                </a:tc>
                <a:extLst>
                  <a:ext uri="{0D108BD9-81ED-4DB2-BD59-A6C34878D82A}">
                    <a16:rowId xmlns:a16="http://schemas.microsoft.com/office/drawing/2014/main" val="1247471746"/>
                  </a:ext>
                </a:extLst>
              </a:tr>
              <a:tr h="28024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TOTAL STATE</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51,199 </a:t>
                      </a:r>
                    </a:p>
                  </a:txBody>
                  <a:tcPr marL="0" marR="0" marT="0" marB="0" anchor="b">
                    <a:lnL>
                      <a:noFill/>
                    </a:lnL>
                    <a:lnR>
                      <a:noFill/>
                    </a:lnR>
                    <a:lnT>
                      <a:noFill/>
                    </a:lnT>
                    <a:lnB>
                      <a:noFill/>
                    </a:lnB>
                  </a:tcPr>
                </a:tc>
                <a:tc>
                  <a:txBody>
                    <a:bodyPr/>
                    <a:lstStyle/>
                    <a:p>
                      <a:pPr algn="l" fontAlgn="b"/>
                      <a:r>
                        <a:rPr lang="en-US" sz="1800" b="1" i="0" u="none" strike="noStrike" dirty="0">
                          <a:effectLst/>
                          <a:latin typeface="Arial MT"/>
                        </a:rPr>
                        <a:t>        49,000 </a:t>
                      </a:r>
                    </a:p>
                  </a:txBody>
                  <a:tcPr marL="0" marR="0" marT="0" marB="0" anchor="b">
                    <a:lnL>
                      <a:noFill/>
                    </a:lnL>
                    <a:lnR>
                      <a:noFill/>
                    </a:lnR>
                    <a:lnT>
                      <a:noFill/>
                    </a:lnT>
                    <a:lnB>
                      <a:noFill/>
                    </a:lnB>
                  </a:tcPr>
                </a:tc>
                <a:extLst>
                  <a:ext uri="{0D108BD9-81ED-4DB2-BD59-A6C34878D82A}">
                    <a16:rowId xmlns:a16="http://schemas.microsoft.com/office/drawing/2014/main" val="2523914414"/>
                  </a:ext>
                </a:extLst>
              </a:tr>
            </a:tbl>
          </a:graphicData>
        </a:graphic>
      </p:graphicFrame>
    </p:spTree>
    <p:extLst>
      <p:ext uri="{BB962C8B-B14F-4D97-AF65-F5344CB8AC3E}">
        <p14:creationId xmlns:p14="http://schemas.microsoft.com/office/powerpoint/2010/main" val="3786689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CBB8309-81F0-49F3-8F31-B3D6AE6D5F5A}" type="slidenum">
              <a:rPr lang="en-US" smtClean="0"/>
              <a:t>25</a:t>
            </a:fld>
            <a:endParaRPr lang="en-US" dirty="0"/>
          </a:p>
        </p:txBody>
      </p:sp>
      <p:sp>
        <p:nvSpPr>
          <p:cNvPr id="6" name="Title 2"/>
          <p:cNvSpPr txBox="1">
            <a:spLocks/>
          </p:cNvSpPr>
          <p:nvPr/>
        </p:nvSpPr>
        <p:spPr>
          <a:xfrm>
            <a:off x="2286000" y="-15240"/>
            <a:ext cx="5334000" cy="11430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Food Service Budget</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067160380"/>
              </p:ext>
            </p:extLst>
          </p:nvPr>
        </p:nvGraphicFramePr>
        <p:xfrm>
          <a:off x="1143000" y="1371600"/>
          <a:ext cx="7010400" cy="4571998"/>
        </p:xfrm>
        <a:graphic>
          <a:graphicData uri="http://schemas.openxmlformats.org/drawingml/2006/table">
            <a:tbl>
              <a:tblPr/>
              <a:tblGrid>
                <a:gridCol w="640544">
                  <a:extLst>
                    <a:ext uri="{9D8B030D-6E8A-4147-A177-3AD203B41FA5}">
                      <a16:colId xmlns:a16="http://schemas.microsoft.com/office/drawing/2014/main" val="3128177894"/>
                    </a:ext>
                  </a:extLst>
                </a:gridCol>
                <a:gridCol w="3700922">
                  <a:extLst>
                    <a:ext uri="{9D8B030D-6E8A-4147-A177-3AD203B41FA5}">
                      <a16:colId xmlns:a16="http://schemas.microsoft.com/office/drawing/2014/main" val="1106980184"/>
                    </a:ext>
                  </a:extLst>
                </a:gridCol>
                <a:gridCol w="1334467">
                  <a:extLst>
                    <a:ext uri="{9D8B030D-6E8A-4147-A177-3AD203B41FA5}">
                      <a16:colId xmlns:a16="http://schemas.microsoft.com/office/drawing/2014/main" val="2468385916"/>
                    </a:ext>
                  </a:extLst>
                </a:gridCol>
                <a:gridCol w="1334467">
                  <a:extLst>
                    <a:ext uri="{9D8B030D-6E8A-4147-A177-3AD203B41FA5}">
                      <a16:colId xmlns:a16="http://schemas.microsoft.com/office/drawing/2014/main" val="2656874526"/>
                    </a:ext>
                  </a:extLst>
                </a:gridCol>
              </a:tblGrid>
              <a:tr h="32991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REVENUE SOURCES:</a:t>
                      </a:r>
                    </a:p>
                  </a:txBody>
                  <a:tcPr marL="0" marR="0" marT="0" marB="0" anchor="b">
                    <a:lnL>
                      <a:noFill/>
                    </a:lnL>
                    <a:lnR>
                      <a:noFill/>
                    </a:lnR>
                    <a:lnT>
                      <a:noFill/>
                    </a:lnT>
                    <a:lnB>
                      <a:noFill/>
                    </a:lnB>
                  </a:tcPr>
                </a:tc>
                <a:tc>
                  <a:txBody>
                    <a:bodyPr/>
                    <a:lstStyle/>
                    <a:p>
                      <a:pPr algn="r" fontAlgn="b"/>
                      <a:r>
                        <a:rPr lang="en-US" sz="1800" b="1" i="0" u="none" strike="noStrike">
                          <a:effectLst/>
                          <a:latin typeface="Arial MT"/>
                        </a:rPr>
                        <a:t>2021-22</a:t>
                      </a:r>
                    </a:p>
                  </a:txBody>
                  <a:tcPr marL="0" marR="0" marT="0" marB="0" anchor="b">
                    <a:lnL>
                      <a:noFill/>
                    </a:lnL>
                    <a:lnR>
                      <a:noFill/>
                    </a:lnR>
                    <a:lnT>
                      <a:noFill/>
                    </a:lnT>
                    <a:lnB>
                      <a:noFill/>
                    </a:lnB>
                  </a:tcPr>
                </a:tc>
                <a:tc>
                  <a:txBody>
                    <a:bodyPr/>
                    <a:lstStyle/>
                    <a:p>
                      <a:pPr algn="r" fontAlgn="b"/>
                      <a:r>
                        <a:rPr lang="en-US" sz="1800" b="1" i="0" u="none" strike="noStrike">
                          <a:effectLst/>
                          <a:latin typeface="Arial MT"/>
                        </a:rPr>
                        <a:t>2022-23</a:t>
                      </a:r>
                    </a:p>
                  </a:txBody>
                  <a:tcPr marL="0" marR="0" marT="0" marB="0" anchor="b">
                    <a:lnL>
                      <a:noFill/>
                    </a:lnL>
                    <a:lnR>
                      <a:noFill/>
                    </a:lnR>
                    <a:lnT>
                      <a:noFill/>
                    </a:lnT>
                    <a:lnB>
                      <a:noFill/>
                    </a:lnB>
                  </a:tcPr>
                </a:tc>
                <a:extLst>
                  <a:ext uri="{0D108BD9-81ED-4DB2-BD59-A6C34878D82A}">
                    <a16:rowId xmlns:a16="http://schemas.microsoft.com/office/drawing/2014/main" val="4191418071"/>
                  </a:ext>
                </a:extLst>
              </a:tr>
              <a:tr h="32991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dirty="0" smtClean="0">
                          <a:effectLst/>
                          <a:latin typeface="Arial MT"/>
                        </a:rPr>
                        <a:t>BUDGET</a:t>
                      </a:r>
                      <a:endParaRPr lang="en-US" sz="1800" b="1" i="0" u="none" strike="noStrike" dirty="0">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effectLst/>
                          <a:latin typeface="Arial MT"/>
                        </a:rPr>
                        <a:t>PROPOSED</a:t>
                      </a:r>
                    </a:p>
                  </a:txBody>
                  <a:tcPr marL="0" marR="0" marT="0" marB="0" anchor="b">
                    <a:lnL>
                      <a:noFill/>
                    </a:lnL>
                    <a:lnR>
                      <a:noFill/>
                    </a:lnR>
                    <a:lnT>
                      <a:noFill/>
                    </a:lnT>
                    <a:lnB>
                      <a:noFill/>
                    </a:lnB>
                  </a:tcPr>
                </a:tc>
                <a:extLst>
                  <a:ext uri="{0D108BD9-81ED-4DB2-BD59-A6C34878D82A}">
                    <a16:rowId xmlns:a16="http://schemas.microsoft.com/office/drawing/2014/main" val="684120766"/>
                  </a:ext>
                </a:extLst>
              </a:tr>
              <a:tr h="32991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r" fontAlgn="b"/>
                      <a:endParaRPr lang="en-US" sz="1800" b="1" i="0" u="none" strike="noStrike" dirty="0">
                        <a:effectLst/>
                        <a:latin typeface="Arial MT"/>
                      </a:endParaRPr>
                    </a:p>
                  </a:txBody>
                  <a:tcPr marL="0" marR="0" marT="0" marB="0" anchor="b">
                    <a:lnL>
                      <a:noFill/>
                    </a:lnL>
                    <a:lnR>
                      <a:noFill/>
                    </a:lnR>
                    <a:lnT>
                      <a:noFill/>
                    </a:lnT>
                    <a:lnB>
                      <a:noFill/>
                    </a:lnB>
                  </a:tcPr>
                </a:tc>
                <a:tc>
                  <a:txBody>
                    <a:bodyPr/>
                    <a:lstStyle/>
                    <a:p>
                      <a:pPr algn="r" fontAlgn="b"/>
                      <a:r>
                        <a:rPr lang="en-US" sz="1800" b="1" i="0" u="none" strike="noStrike">
                          <a:effectLst/>
                          <a:latin typeface="Arial MT"/>
                        </a:rPr>
                        <a:t>BUDGET</a:t>
                      </a:r>
                    </a:p>
                  </a:txBody>
                  <a:tcPr marL="0" marR="0" marT="0" marB="0" anchor="b">
                    <a:lnL>
                      <a:noFill/>
                    </a:lnL>
                    <a:lnR>
                      <a:noFill/>
                    </a:lnR>
                    <a:lnT>
                      <a:noFill/>
                    </a:lnT>
                    <a:lnB>
                      <a:noFill/>
                    </a:lnB>
                  </a:tcPr>
                </a:tc>
                <a:extLst>
                  <a:ext uri="{0D108BD9-81ED-4DB2-BD59-A6C34878D82A}">
                    <a16:rowId xmlns:a16="http://schemas.microsoft.com/office/drawing/2014/main" val="3792897463"/>
                  </a:ext>
                </a:extLst>
              </a:tr>
              <a:tr h="329916">
                <a:tc>
                  <a:txBody>
                    <a:bodyPr/>
                    <a:lstStyle/>
                    <a:p>
                      <a:pPr algn="l" fontAlgn="b"/>
                      <a:r>
                        <a:rPr lang="en-US" sz="1800" b="1" i="0" u="none" strike="noStrike">
                          <a:effectLst/>
                          <a:latin typeface="Arial MT"/>
                        </a:rPr>
                        <a:t>REV</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LOCAL:</a:t>
                      </a: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1785224424"/>
                  </a:ext>
                </a:extLst>
              </a:tr>
              <a:tr h="306503">
                <a:tc>
                  <a:txBody>
                    <a:bodyPr/>
                    <a:lstStyle/>
                    <a:p>
                      <a:pPr algn="l" fontAlgn="b"/>
                      <a:r>
                        <a:rPr lang="en-US" sz="1800" b="0" i="0" u="none" strike="noStrike">
                          <a:effectLst/>
                          <a:latin typeface="Arial MT"/>
                        </a:rPr>
                        <a:t>3450</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Food Service</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50,000 </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        67,000 </a:t>
                      </a:r>
                    </a:p>
                  </a:txBody>
                  <a:tcPr marL="0" marR="0" marT="0" marB="0" anchor="b">
                    <a:lnL>
                      <a:noFill/>
                    </a:lnL>
                    <a:lnR>
                      <a:noFill/>
                    </a:lnR>
                    <a:lnT>
                      <a:noFill/>
                    </a:lnT>
                    <a:lnB>
                      <a:noFill/>
                    </a:lnB>
                  </a:tcPr>
                </a:tc>
                <a:extLst>
                  <a:ext uri="{0D108BD9-81ED-4DB2-BD59-A6C34878D82A}">
                    <a16:rowId xmlns:a16="http://schemas.microsoft.com/office/drawing/2014/main" val="417777206"/>
                  </a:ext>
                </a:extLst>
              </a:tr>
              <a:tr h="32991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TOTAL LOCAL</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50,000 </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67,000 </a:t>
                      </a:r>
                    </a:p>
                  </a:txBody>
                  <a:tcPr marL="0" marR="0" marT="0" marB="0" anchor="b">
                    <a:lnL>
                      <a:noFill/>
                    </a:lnL>
                    <a:lnR>
                      <a:noFill/>
                    </a:lnR>
                    <a:lnT>
                      <a:noFill/>
                    </a:lnT>
                    <a:lnB>
                      <a:noFill/>
                    </a:lnB>
                  </a:tcPr>
                </a:tc>
                <a:extLst>
                  <a:ext uri="{0D108BD9-81ED-4DB2-BD59-A6C34878D82A}">
                    <a16:rowId xmlns:a16="http://schemas.microsoft.com/office/drawing/2014/main" val="2772734414"/>
                  </a:ext>
                </a:extLst>
              </a:tr>
              <a:tr h="306503">
                <a:tc>
                  <a:txBody>
                    <a:bodyPr/>
                    <a:lstStyle/>
                    <a:p>
                      <a:pPr algn="r" fontAlgn="b"/>
                      <a:r>
                        <a:rPr lang="en-US" sz="1800" b="0" i="0" u="none" strike="noStrike">
                          <a:effectLst/>
                          <a:latin typeface="Arial MT"/>
                        </a:rPr>
                        <a:t>3600 </a:t>
                      </a:r>
                    </a:p>
                  </a:txBody>
                  <a:tcPr marL="0" marR="0" marT="0" marB="0" anchor="b">
                    <a:lnL>
                      <a:noFill/>
                    </a:lnL>
                    <a:lnR>
                      <a:noFill/>
                    </a:lnR>
                    <a:lnT>
                      <a:noFill/>
                    </a:lnT>
                    <a:lnB>
                      <a:noFill/>
                    </a:lnB>
                  </a:tcPr>
                </a:tc>
                <a:tc>
                  <a:txBody>
                    <a:bodyPr/>
                    <a:lstStyle/>
                    <a:p>
                      <a:pPr algn="l" fontAlgn="b"/>
                      <a:r>
                        <a:rPr lang="en-US" sz="1800" b="0" i="0" u="none" strike="noStrike">
                          <a:effectLst/>
                          <a:latin typeface="Arial MT"/>
                        </a:rPr>
                        <a:t>Transfers</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 </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1975273067"/>
                  </a:ext>
                </a:extLst>
              </a:tr>
              <a:tr h="32991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001423346"/>
                  </a:ext>
                </a:extLst>
              </a:tr>
              <a:tr h="32991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TOTAL FOOD SERVICE REVENUE</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3,224,556 </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4,479,888 </a:t>
                      </a:r>
                    </a:p>
                  </a:txBody>
                  <a:tcPr marL="0" marR="0" marT="0" marB="0" anchor="b">
                    <a:lnL>
                      <a:noFill/>
                    </a:lnL>
                    <a:lnR>
                      <a:noFill/>
                    </a:lnR>
                    <a:lnT>
                      <a:noFill/>
                    </a:lnT>
                    <a:lnB>
                      <a:noFill/>
                    </a:lnB>
                  </a:tcPr>
                </a:tc>
                <a:extLst>
                  <a:ext uri="{0D108BD9-81ED-4DB2-BD59-A6C34878D82A}">
                    <a16:rowId xmlns:a16="http://schemas.microsoft.com/office/drawing/2014/main" val="2917990062"/>
                  </a:ext>
                </a:extLst>
              </a:tr>
              <a:tr h="32991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2019644105"/>
                  </a:ext>
                </a:extLst>
              </a:tr>
              <a:tr h="329916">
                <a:tc>
                  <a:txBody>
                    <a:bodyPr/>
                    <a:lstStyle/>
                    <a:p>
                      <a:pPr algn="l" fontAlgn="b"/>
                      <a:r>
                        <a:rPr lang="en-US" sz="1800" b="1" i="0" u="none" strike="noStrike">
                          <a:effectLst/>
                          <a:latin typeface="Arial MT"/>
                        </a:rPr>
                        <a:t>2720 </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Reserve for Encumbrance</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93,741 </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760052953"/>
                  </a:ext>
                </a:extLst>
              </a:tr>
              <a:tr h="329916">
                <a:tc>
                  <a:txBody>
                    <a:bodyPr/>
                    <a:lstStyle/>
                    <a:p>
                      <a:pPr algn="l" fontAlgn="b"/>
                      <a:r>
                        <a:rPr lang="en-US" sz="1800" b="1" i="0" u="none" strike="noStrike">
                          <a:effectLst/>
                          <a:latin typeface="Arial MT"/>
                        </a:rPr>
                        <a:t>2769</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Beginning Fund Balance</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1,576,677 </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2,594,365 </a:t>
                      </a:r>
                    </a:p>
                  </a:txBody>
                  <a:tcPr marL="0" marR="0" marT="0" marB="0" anchor="b">
                    <a:lnL>
                      <a:noFill/>
                    </a:lnL>
                    <a:lnR>
                      <a:noFill/>
                    </a:lnR>
                    <a:lnT>
                      <a:noFill/>
                    </a:lnT>
                    <a:lnB>
                      <a:noFill/>
                    </a:lnB>
                  </a:tcPr>
                </a:tc>
                <a:extLst>
                  <a:ext uri="{0D108BD9-81ED-4DB2-BD59-A6C34878D82A}">
                    <a16:rowId xmlns:a16="http://schemas.microsoft.com/office/drawing/2014/main" val="1071403215"/>
                  </a:ext>
                </a:extLst>
              </a:tr>
              <a:tr h="32991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1722333303"/>
                  </a:ext>
                </a:extLst>
              </a:tr>
              <a:tr h="329916">
                <a:tc>
                  <a:txBody>
                    <a:bodyPr/>
                    <a:lstStyle/>
                    <a:p>
                      <a:pPr algn="l" fontAlgn="b"/>
                      <a:endParaRPr lang="en-US" sz="1800" b="1" i="0" u="none" strike="noStrike">
                        <a:effectLst/>
                        <a:latin typeface="Arial MT"/>
                      </a:endParaRP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TOTAL FOOD SERVICE </a:t>
                      </a:r>
                    </a:p>
                  </a:txBody>
                  <a:tcPr marL="0" marR="0" marT="0" marB="0" anchor="b">
                    <a:lnL>
                      <a:noFill/>
                    </a:lnL>
                    <a:lnR>
                      <a:noFill/>
                    </a:lnR>
                    <a:lnT>
                      <a:noFill/>
                    </a:lnT>
                    <a:lnB>
                      <a:noFill/>
                    </a:lnB>
                  </a:tcPr>
                </a:tc>
                <a:tc>
                  <a:txBody>
                    <a:bodyPr/>
                    <a:lstStyle/>
                    <a:p>
                      <a:pPr algn="l" fontAlgn="b"/>
                      <a:r>
                        <a:rPr lang="en-US" sz="1800" b="1" i="0" u="none" strike="noStrike">
                          <a:effectLst/>
                          <a:latin typeface="Arial MT"/>
                        </a:rPr>
                        <a:t>    4,894,974 </a:t>
                      </a:r>
                    </a:p>
                  </a:txBody>
                  <a:tcPr marL="0" marR="0" marT="0" marB="0" anchor="b">
                    <a:lnL>
                      <a:noFill/>
                    </a:lnL>
                    <a:lnR>
                      <a:noFill/>
                    </a:lnR>
                    <a:lnT>
                      <a:noFill/>
                    </a:lnT>
                    <a:lnB>
                      <a:noFill/>
                    </a:lnB>
                  </a:tcPr>
                </a:tc>
                <a:tc>
                  <a:txBody>
                    <a:bodyPr/>
                    <a:lstStyle/>
                    <a:p>
                      <a:pPr algn="l" fontAlgn="b"/>
                      <a:r>
                        <a:rPr lang="en-US" sz="1800" b="1" i="0" u="none" strike="noStrike" dirty="0">
                          <a:effectLst/>
                          <a:latin typeface="Arial MT"/>
                        </a:rPr>
                        <a:t>    7,074,253 </a:t>
                      </a:r>
                    </a:p>
                  </a:txBody>
                  <a:tcPr marL="0" marR="0" marT="0" marB="0" anchor="b">
                    <a:lnL>
                      <a:noFill/>
                    </a:lnL>
                    <a:lnR>
                      <a:noFill/>
                    </a:lnR>
                    <a:lnT>
                      <a:noFill/>
                    </a:lnT>
                    <a:lnB>
                      <a:noFill/>
                    </a:lnB>
                  </a:tcPr>
                </a:tc>
                <a:extLst>
                  <a:ext uri="{0D108BD9-81ED-4DB2-BD59-A6C34878D82A}">
                    <a16:rowId xmlns:a16="http://schemas.microsoft.com/office/drawing/2014/main" val="3833383158"/>
                  </a:ext>
                </a:extLst>
              </a:tr>
            </a:tbl>
          </a:graphicData>
        </a:graphic>
      </p:graphicFrame>
    </p:spTree>
    <p:extLst>
      <p:ext uri="{BB962C8B-B14F-4D97-AF65-F5344CB8AC3E}">
        <p14:creationId xmlns:p14="http://schemas.microsoft.com/office/powerpoint/2010/main" val="7722624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CBB8309-81F0-49F3-8F31-B3D6AE6D5F5A}" type="slidenum">
              <a:rPr lang="en-US" smtClean="0"/>
              <a:t>26</a:t>
            </a:fld>
            <a:endParaRPr lang="en-US" dirty="0"/>
          </a:p>
        </p:txBody>
      </p:sp>
      <p:sp>
        <p:nvSpPr>
          <p:cNvPr id="6" name="Title 2"/>
          <p:cNvSpPr txBox="1">
            <a:spLocks/>
          </p:cNvSpPr>
          <p:nvPr/>
        </p:nvSpPr>
        <p:spPr>
          <a:xfrm>
            <a:off x="2152650" y="-41911"/>
            <a:ext cx="5334000" cy="11430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Food Service Budget</a:t>
            </a:r>
            <a:endParaRPr lang="en-US" sz="40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759734738"/>
              </p:ext>
            </p:extLst>
          </p:nvPr>
        </p:nvGraphicFramePr>
        <p:xfrm>
          <a:off x="762000" y="1101089"/>
          <a:ext cx="7569201" cy="5078722"/>
        </p:xfrm>
        <a:graphic>
          <a:graphicData uri="http://schemas.openxmlformats.org/drawingml/2006/table">
            <a:tbl>
              <a:tblPr/>
              <a:tblGrid>
                <a:gridCol w="3395117">
                  <a:extLst>
                    <a:ext uri="{9D8B030D-6E8A-4147-A177-3AD203B41FA5}">
                      <a16:colId xmlns:a16="http://schemas.microsoft.com/office/drawing/2014/main" val="4054362861"/>
                    </a:ext>
                  </a:extLst>
                </a:gridCol>
                <a:gridCol w="485017">
                  <a:extLst>
                    <a:ext uri="{9D8B030D-6E8A-4147-A177-3AD203B41FA5}">
                      <a16:colId xmlns:a16="http://schemas.microsoft.com/office/drawing/2014/main" val="1342062264"/>
                    </a:ext>
                  </a:extLst>
                </a:gridCol>
                <a:gridCol w="984731">
                  <a:extLst>
                    <a:ext uri="{9D8B030D-6E8A-4147-A177-3AD203B41FA5}">
                      <a16:colId xmlns:a16="http://schemas.microsoft.com/office/drawing/2014/main" val="3642745491"/>
                    </a:ext>
                  </a:extLst>
                </a:gridCol>
                <a:gridCol w="1631420">
                  <a:extLst>
                    <a:ext uri="{9D8B030D-6E8A-4147-A177-3AD203B41FA5}">
                      <a16:colId xmlns:a16="http://schemas.microsoft.com/office/drawing/2014/main" val="4051481405"/>
                    </a:ext>
                  </a:extLst>
                </a:gridCol>
                <a:gridCol w="1072916">
                  <a:extLst>
                    <a:ext uri="{9D8B030D-6E8A-4147-A177-3AD203B41FA5}">
                      <a16:colId xmlns:a16="http://schemas.microsoft.com/office/drawing/2014/main" val="3931998743"/>
                    </a:ext>
                  </a:extLst>
                </a:gridCol>
              </a:tblGrid>
              <a:tr h="230851">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2021-22</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2022-23</a:t>
                      </a:r>
                    </a:p>
                  </a:txBody>
                  <a:tcPr marL="0" marR="0" marT="0" marB="0" anchor="b">
                    <a:lnL>
                      <a:noFill/>
                    </a:lnL>
                    <a:lnR>
                      <a:noFill/>
                    </a:lnR>
                    <a:lnT>
                      <a:noFill/>
                    </a:lnT>
                    <a:lnB>
                      <a:noFill/>
                    </a:lnB>
                  </a:tcPr>
                </a:tc>
                <a:extLst>
                  <a:ext uri="{0D108BD9-81ED-4DB2-BD59-A6C34878D82A}">
                    <a16:rowId xmlns:a16="http://schemas.microsoft.com/office/drawing/2014/main" val="3936599612"/>
                  </a:ext>
                </a:extLst>
              </a:tr>
              <a:tr h="230851">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FUNCTION</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BUDGET AS</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PROPOSED</a:t>
                      </a:r>
                    </a:p>
                  </a:txBody>
                  <a:tcPr marL="0" marR="0" marT="0" marB="0" anchor="b">
                    <a:lnL>
                      <a:noFill/>
                    </a:lnL>
                    <a:lnR>
                      <a:noFill/>
                    </a:lnR>
                    <a:lnT>
                      <a:noFill/>
                    </a:lnT>
                    <a:lnB>
                      <a:noFill/>
                    </a:lnB>
                  </a:tcPr>
                </a:tc>
                <a:extLst>
                  <a:ext uri="{0D108BD9-81ED-4DB2-BD59-A6C34878D82A}">
                    <a16:rowId xmlns:a16="http://schemas.microsoft.com/office/drawing/2014/main" val="3298852957"/>
                  </a:ext>
                </a:extLst>
              </a:tr>
              <a:tr h="230851">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OBJECT</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AMENDED</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BUDGET</a:t>
                      </a:r>
                    </a:p>
                  </a:txBody>
                  <a:tcPr marL="0" marR="0" marT="0" marB="0" anchor="b">
                    <a:lnL>
                      <a:noFill/>
                    </a:lnL>
                    <a:lnR>
                      <a:noFill/>
                    </a:lnR>
                    <a:lnT>
                      <a:noFill/>
                    </a:lnT>
                    <a:lnB>
                      <a:noFill/>
                    </a:lnB>
                  </a:tcPr>
                </a:tc>
                <a:extLst>
                  <a:ext uri="{0D108BD9-81ED-4DB2-BD59-A6C34878D82A}">
                    <a16:rowId xmlns:a16="http://schemas.microsoft.com/office/drawing/2014/main" val="686949622"/>
                  </a:ext>
                </a:extLst>
              </a:tr>
              <a:tr h="230851">
                <a:tc>
                  <a:txBody>
                    <a:bodyPr/>
                    <a:lstStyle/>
                    <a:p>
                      <a:pPr algn="l" fontAlgn="b"/>
                      <a:r>
                        <a:rPr lang="en-US" sz="1400" b="1" i="0" u="none" strike="noStrike">
                          <a:effectLst/>
                          <a:latin typeface="Arial MT"/>
                        </a:rPr>
                        <a:t>FOOD SERVICES</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7600</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827606620"/>
                  </a:ext>
                </a:extLst>
              </a:tr>
              <a:tr h="230851">
                <a:tc>
                  <a:txBody>
                    <a:bodyPr/>
                    <a:lstStyle/>
                    <a:p>
                      <a:pPr algn="l" fontAlgn="b"/>
                      <a:r>
                        <a:rPr lang="en-US" sz="1400" b="0" i="0" u="none" strike="noStrike">
                          <a:effectLst/>
                          <a:latin typeface="Arial MT"/>
                        </a:rPr>
                        <a:t>Supervisor</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1.0 </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110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80,800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84,250 </a:t>
                      </a:r>
                    </a:p>
                  </a:txBody>
                  <a:tcPr marL="0" marR="0" marT="0" marB="0" anchor="b">
                    <a:lnL>
                      <a:noFill/>
                    </a:lnL>
                    <a:lnR>
                      <a:noFill/>
                    </a:lnR>
                    <a:lnT>
                      <a:noFill/>
                    </a:lnT>
                    <a:lnB>
                      <a:noFill/>
                    </a:lnB>
                  </a:tcPr>
                </a:tc>
                <a:extLst>
                  <a:ext uri="{0D108BD9-81ED-4DB2-BD59-A6C34878D82A}">
                    <a16:rowId xmlns:a16="http://schemas.microsoft.com/office/drawing/2014/main" val="2511236631"/>
                  </a:ext>
                </a:extLst>
              </a:tr>
              <a:tr h="230851">
                <a:tc>
                  <a:txBody>
                    <a:bodyPr/>
                    <a:lstStyle/>
                    <a:p>
                      <a:pPr algn="l" fontAlgn="b"/>
                      <a:r>
                        <a:rPr lang="en-US" sz="1400" b="0" i="0" u="none" strike="noStrike">
                          <a:effectLst/>
                          <a:latin typeface="Arial MT"/>
                        </a:rPr>
                        <a:t>Managers</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11.0 </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110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347,636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366,085 </a:t>
                      </a:r>
                    </a:p>
                  </a:txBody>
                  <a:tcPr marL="0" marR="0" marT="0" marB="0" anchor="b">
                    <a:lnL>
                      <a:noFill/>
                    </a:lnL>
                    <a:lnR>
                      <a:noFill/>
                    </a:lnR>
                    <a:lnT>
                      <a:noFill/>
                    </a:lnT>
                    <a:lnB>
                      <a:noFill/>
                    </a:lnB>
                  </a:tcPr>
                </a:tc>
                <a:extLst>
                  <a:ext uri="{0D108BD9-81ED-4DB2-BD59-A6C34878D82A}">
                    <a16:rowId xmlns:a16="http://schemas.microsoft.com/office/drawing/2014/main" val="3438100220"/>
                  </a:ext>
                </a:extLst>
              </a:tr>
              <a:tr h="230851">
                <a:tc>
                  <a:txBody>
                    <a:bodyPr/>
                    <a:lstStyle/>
                    <a:p>
                      <a:pPr algn="l" fontAlgn="b"/>
                      <a:r>
                        <a:rPr lang="en-US" sz="1400" b="0" i="0" u="none" strike="noStrike">
                          <a:effectLst/>
                          <a:latin typeface="Arial MT"/>
                        </a:rPr>
                        <a:t>Bookkeeper/Secretary</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2.0 </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160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68,047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70,517 </a:t>
                      </a:r>
                    </a:p>
                  </a:txBody>
                  <a:tcPr marL="0" marR="0" marT="0" marB="0" anchor="b">
                    <a:lnL>
                      <a:noFill/>
                    </a:lnL>
                    <a:lnR>
                      <a:noFill/>
                    </a:lnR>
                    <a:lnT>
                      <a:noFill/>
                    </a:lnT>
                    <a:lnB>
                      <a:noFill/>
                    </a:lnB>
                  </a:tcPr>
                </a:tc>
                <a:extLst>
                  <a:ext uri="{0D108BD9-81ED-4DB2-BD59-A6C34878D82A}">
                    <a16:rowId xmlns:a16="http://schemas.microsoft.com/office/drawing/2014/main" val="1122747764"/>
                  </a:ext>
                </a:extLst>
              </a:tr>
              <a:tr h="230851">
                <a:tc>
                  <a:txBody>
                    <a:bodyPr/>
                    <a:lstStyle/>
                    <a:p>
                      <a:pPr algn="l" fontAlgn="b"/>
                      <a:r>
                        <a:rPr lang="en-US" sz="1400" b="0" i="0" u="none" strike="noStrike">
                          <a:effectLst/>
                          <a:latin typeface="Arial MT"/>
                        </a:rPr>
                        <a:t>Asst. Manager/Food Svc Worker</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46.0 </a:t>
                      </a: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160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770,421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825,543 </a:t>
                      </a:r>
                    </a:p>
                  </a:txBody>
                  <a:tcPr marL="0" marR="0" marT="0" marB="0" anchor="b">
                    <a:lnL>
                      <a:noFill/>
                    </a:lnL>
                    <a:lnR>
                      <a:noFill/>
                    </a:lnR>
                    <a:lnT>
                      <a:noFill/>
                    </a:lnT>
                    <a:lnB>
                      <a:noFill/>
                    </a:lnB>
                  </a:tcPr>
                </a:tc>
                <a:extLst>
                  <a:ext uri="{0D108BD9-81ED-4DB2-BD59-A6C34878D82A}">
                    <a16:rowId xmlns:a16="http://schemas.microsoft.com/office/drawing/2014/main" val="78817156"/>
                  </a:ext>
                </a:extLst>
              </a:tr>
              <a:tr h="230851">
                <a:tc>
                  <a:txBody>
                    <a:bodyPr/>
                    <a:lstStyle/>
                    <a:p>
                      <a:pPr algn="l" fontAlgn="b"/>
                      <a:r>
                        <a:rPr lang="en-US" sz="1400" b="0" i="0" u="none" strike="noStrike">
                          <a:effectLst/>
                          <a:latin typeface="Arial MT"/>
                        </a:rPr>
                        <a:t>Retirement</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210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136,816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160,356 </a:t>
                      </a:r>
                    </a:p>
                  </a:txBody>
                  <a:tcPr marL="0" marR="0" marT="0" marB="0" anchor="b">
                    <a:lnL>
                      <a:noFill/>
                    </a:lnL>
                    <a:lnR>
                      <a:noFill/>
                    </a:lnR>
                    <a:lnT>
                      <a:noFill/>
                    </a:lnT>
                    <a:lnB>
                      <a:noFill/>
                    </a:lnB>
                  </a:tcPr>
                </a:tc>
                <a:extLst>
                  <a:ext uri="{0D108BD9-81ED-4DB2-BD59-A6C34878D82A}">
                    <a16:rowId xmlns:a16="http://schemas.microsoft.com/office/drawing/2014/main" val="518273299"/>
                  </a:ext>
                </a:extLst>
              </a:tr>
              <a:tr h="230851">
                <a:tc>
                  <a:txBody>
                    <a:bodyPr/>
                    <a:lstStyle/>
                    <a:p>
                      <a:pPr algn="l" fontAlgn="b"/>
                      <a:r>
                        <a:rPr lang="en-US" sz="1400" b="0" i="0" u="none" strike="noStrike">
                          <a:effectLst/>
                          <a:latin typeface="Arial MT"/>
                        </a:rPr>
                        <a:t>FICA/Med</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220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98,000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103,000 </a:t>
                      </a:r>
                    </a:p>
                  </a:txBody>
                  <a:tcPr marL="0" marR="0" marT="0" marB="0" anchor="b">
                    <a:lnL>
                      <a:noFill/>
                    </a:lnL>
                    <a:lnR>
                      <a:noFill/>
                    </a:lnR>
                    <a:lnT>
                      <a:noFill/>
                    </a:lnT>
                    <a:lnB>
                      <a:noFill/>
                    </a:lnB>
                  </a:tcPr>
                </a:tc>
                <a:extLst>
                  <a:ext uri="{0D108BD9-81ED-4DB2-BD59-A6C34878D82A}">
                    <a16:rowId xmlns:a16="http://schemas.microsoft.com/office/drawing/2014/main" val="2505038170"/>
                  </a:ext>
                </a:extLst>
              </a:tr>
              <a:tr h="230851">
                <a:tc>
                  <a:txBody>
                    <a:bodyPr/>
                    <a:lstStyle/>
                    <a:p>
                      <a:pPr algn="l" fontAlgn="b"/>
                      <a:r>
                        <a:rPr lang="en-US" sz="1400" b="0" i="0" u="none" strike="noStrike">
                          <a:effectLst/>
                          <a:latin typeface="Arial MT"/>
                        </a:rPr>
                        <a:t>Group Insurance</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230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365,000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456,000 </a:t>
                      </a:r>
                    </a:p>
                  </a:txBody>
                  <a:tcPr marL="0" marR="0" marT="0" marB="0" anchor="b">
                    <a:lnL>
                      <a:noFill/>
                    </a:lnL>
                    <a:lnR>
                      <a:noFill/>
                    </a:lnR>
                    <a:lnT>
                      <a:noFill/>
                    </a:lnT>
                    <a:lnB>
                      <a:noFill/>
                    </a:lnB>
                  </a:tcPr>
                </a:tc>
                <a:extLst>
                  <a:ext uri="{0D108BD9-81ED-4DB2-BD59-A6C34878D82A}">
                    <a16:rowId xmlns:a16="http://schemas.microsoft.com/office/drawing/2014/main" val="4279009646"/>
                  </a:ext>
                </a:extLst>
              </a:tr>
              <a:tr h="230851">
                <a:tc>
                  <a:txBody>
                    <a:bodyPr/>
                    <a:lstStyle/>
                    <a:p>
                      <a:pPr algn="l" fontAlgn="b"/>
                      <a:r>
                        <a:rPr lang="en-US" sz="1400" b="0" i="0" u="none" strike="noStrike">
                          <a:effectLst/>
                          <a:latin typeface="Arial MT"/>
                        </a:rPr>
                        <a:t>Workers' Compensation</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240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67,255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70,686 </a:t>
                      </a:r>
                    </a:p>
                  </a:txBody>
                  <a:tcPr marL="0" marR="0" marT="0" marB="0" anchor="b">
                    <a:lnL>
                      <a:noFill/>
                    </a:lnL>
                    <a:lnR>
                      <a:noFill/>
                    </a:lnR>
                    <a:lnT>
                      <a:noFill/>
                    </a:lnT>
                    <a:lnB>
                      <a:noFill/>
                    </a:lnB>
                  </a:tcPr>
                </a:tc>
                <a:extLst>
                  <a:ext uri="{0D108BD9-81ED-4DB2-BD59-A6C34878D82A}">
                    <a16:rowId xmlns:a16="http://schemas.microsoft.com/office/drawing/2014/main" val="1158369452"/>
                  </a:ext>
                </a:extLst>
              </a:tr>
              <a:tr h="230851">
                <a:tc>
                  <a:txBody>
                    <a:bodyPr/>
                    <a:lstStyle/>
                    <a:p>
                      <a:pPr algn="l" fontAlgn="b"/>
                      <a:r>
                        <a:rPr lang="en-US" sz="1400" b="0" i="0" u="none" strike="noStrike">
                          <a:effectLst/>
                          <a:latin typeface="Arial MT"/>
                        </a:rPr>
                        <a:t>Umemployment Compensation</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250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42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892166887"/>
                  </a:ext>
                </a:extLst>
              </a:tr>
              <a:tr h="230851">
                <a:tc>
                  <a:txBody>
                    <a:bodyPr/>
                    <a:lstStyle/>
                    <a:p>
                      <a:pPr algn="l" fontAlgn="b"/>
                      <a:r>
                        <a:rPr lang="en-US" sz="1400" b="0" i="0" u="none" strike="noStrike">
                          <a:effectLst/>
                          <a:latin typeface="Arial MT"/>
                        </a:rPr>
                        <a:t>Professional Services</a:t>
                      </a:r>
                    </a:p>
                  </a:txBody>
                  <a:tcPr marL="0" marR="0" marT="0" marB="0" anchor="b">
                    <a:lnL>
                      <a:noFill/>
                    </a:lnL>
                    <a:lnR>
                      <a:noFill/>
                    </a:lnR>
                    <a:lnT>
                      <a:noFill/>
                    </a:lnT>
                    <a:lnB>
                      <a:noFill/>
                    </a:lnB>
                  </a:tcPr>
                </a:tc>
                <a:tc>
                  <a:txBody>
                    <a:bodyPr/>
                    <a:lstStyle/>
                    <a:p>
                      <a:pPr algn="l" fontAlgn="b"/>
                      <a:endParaRPr lang="en-US" sz="1400" b="0" i="0" u="none" strike="noStrike" dirty="0">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310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694632950"/>
                  </a:ext>
                </a:extLst>
              </a:tr>
              <a:tr h="230851">
                <a:tc>
                  <a:txBody>
                    <a:bodyPr/>
                    <a:lstStyle/>
                    <a:p>
                      <a:pPr algn="l" fontAlgn="b"/>
                      <a:r>
                        <a:rPr lang="en-US" sz="1400" b="0" i="0" u="none" strike="noStrike">
                          <a:effectLst/>
                          <a:latin typeface="Arial MT"/>
                        </a:rPr>
                        <a:t>Travel</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330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3,000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3,000 </a:t>
                      </a:r>
                    </a:p>
                  </a:txBody>
                  <a:tcPr marL="0" marR="0" marT="0" marB="0" anchor="b">
                    <a:lnL>
                      <a:noFill/>
                    </a:lnL>
                    <a:lnR>
                      <a:noFill/>
                    </a:lnR>
                    <a:lnT>
                      <a:noFill/>
                    </a:lnT>
                    <a:lnB>
                      <a:noFill/>
                    </a:lnB>
                  </a:tcPr>
                </a:tc>
                <a:extLst>
                  <a:ext uri="{0D108BD9-81ED-4DB2-BD59-A6C34878D82A}">
                    <a16:rowId xmlns:a16="http://schemas.microsoft.com/office/drawing/2014/main" val="311687554"/>
                  </a:ext>
                </a:extLst>
              </a:tr>
              <a:tr h="230851">
                <a:tc>
                  <a:txBody>
                    <a:bodyPr/>
                    <a:lstStyle/>
                    <a:p>
                      <a:pPr algn="l" fontAlgn="b"/>
                      <a:r>
                        <a:rPr lang="en-US" sz="1400" b="0" i="0" u="none" strike="noStrike">
                          <a:effectLst/>
                          <a:latin typeface="Arial MT"/>
                        </a:rPr>
                        <a:t>Repairs &amp; Maint</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350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85,000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65,000 </a:t>
                      </a:r>
                    </a:p>
                  </a:txBody>
                  <a:tcPr marL="0" marR="0" marT="0" marB="0" anchor="b">
                    <a:lnL>
                      <a:noFill/>
                    </a:lnL>
                    <a:lnR>
                      <a:noFill/>
                    </a:lnR>
                    <a:lnT>
                      <a:noFill/>
                    </a:lnT>
                    <a:lnB>
                      <a:noFill/>
                    </a:lnB>
                  </a:tcPr>
                </a:tc>
                <a:extLst>
                  <a:ext uri="{0D108BD9-81ED-4DB2-BD59-A6C34878D82A}">
                    <a16:rowId xmlns:a16="http://schemas.microsoft.com/office/drawing/2014/main" val="2697625150"/>
                  </a:ext>
                </a:extLst>
              </a:tr>
              <a:tr h="230851">
                <a:tc>
                  <a:txBody>
                    <a:bodyPr/>
                    <a:lstStyle/>
                    <a:p>
                      <a:pPr algn="l" fontAlgn="b"/>
                      <a:r>
                        <a:rPr lang="en-US" sz="1400" b="0" i="0" u="none" strike="noStrike">
                          <a:effectLst/>
                          <a:latin typeface="Arial MT"/>
                        </a:rPr>
                        <a:t>Rentals</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360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12,000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11,000 </a:t>
                      </a:r>
                    </a:p>
                  </a:txBody>
                  <a:tcPr marL="0" marR="0" marT="0" marB="0" anchor="b">
                    <a:lnL>
                      <a:noFill/>
                    </a:lnL>
                    <a:lnR>
                      <a:noFill/>
                    </a:lnR>
                    <a:lnT>
                      <a:noFill/>
                    </a:lnT>
                    <a:lnB>
                      <a:noFill/>
                    </a:lnB>
                  </a:tcPr>
                </a:tc>
                <a:extLst>
                  <a:ext uri="{0D108BD9-81ED-4DB2-BD59-A6C34878D82A}">
                    <a16:rowId xmlns:a16="http://schemas.microsoft.com/office/drawing/2014/main" val="1218279216"/>
                  </a:ext>
                </a:extLst>
              </a:tr>
              <a:tr h="230851">
                <a:tc>
                  <a:txBody>
                    <a:bodyPr/>
                    <a:lstStyle/>
                    <a:p>
                      <a:pPr algn="l" fontAlgn="b"/>
                      <a:r>
                        <a:rPr lang="en-US" sz="1400" b="0" i="0" u="none" strike="noStrike">
                          <a:effectLst/>
                          <a:latin typeface="Arial MT"/>
                        </a:rPr>
                        <a:t>Communications</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370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200 </a:t>
                      </a:r>
                    </a:p>
                  </a:txBody>
                  <a:tcPr marL="0" marR="0" marT="0" marB="0" anchor="b">
                    <a:lnL>
                      <a:noFill/>
                    </a:lnL>
                    <a:lnR>
                      <a:noFill/>
                    </a:lnR>
                    <a:lnT>
                      <a:noFill/>
                    </a:lnT>
                    <a:lnB>
                      <a:noFill/>
                    </a:lnB>
                  </a:tcPr>
                </a:tc>
                <a:extLst>
                  <a:ext uri="{0D108BD9-81ED-4DB2-BD59-A6C34878D82A}">
                    <a16:rowId xmlns:a16="http://schemas.microsoft.com/office/drawing/2014/main" val="2540558624"/>
                  </a:ext>
                </a:extLst>
              </a:tr>
              <a:tr h="230851">
                <a:tc>
                  <a:txBody>
                    <a:bodyPr/>
                    <a:lstStyle/>
                    <a:p>
                      <a:pPr algn="l" fontAlgn="b"/>
                      <a:r>
                        <a:rPr lang="en-US" sz="1400" b="0" i="0" u="none" strike="noStrike">
                          <a:effectLst/>
                          <a:latin typeface="Arial MT"/>
                        </a:rPr>
                        <a:t>Telephone</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371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2,900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2,900 </a:t>
                      </a:r>
                    </a:p>
                  </a:txBody>
                  <a:tcPr marL="0" marR="0" marT="0" marB="0" anchor="b">
                    <a:lnL>
                      <a:noFill/>
                    </a:lnL>
                    <a:lnR>
                      <a:noFill/>
                    </a:lnR>
                    <a:lnT>
                      <a:noFill/>
                    </a:lnT>
                    <a:lnB>
                      <a:noFill/>
                    </a:lnB>
                  </a:tcPr>
                </a:tc>
                <a:extLst>
                  <a:ext uri="{0D108BD9-81ED-4DB2-BD59-A6C34878D82A}">
                    <a16:rowId xmlns:a16="http://schemas.microsoft.com/office/drawing/2014/main" val="2208616871"/>
                  </a:ext>
                </a:extLst>
              </a:tr>
              <a:tr h="230851">
                <a:tc>
                  <a:txBody>
                    <a:bodyPr/>
                    <a:lstStyle/>
                    <a:p>
                      <a:pPr algn="l" fontAlgn="b"/>
                      <a:r>
                        <a:rPr lang="en-US" sz="1400" b="0" i="0" u="none" strike="noStrike">
                          <a:effectLst/>
                          <a:latin typeface="Arial MT"/>
                        </a:rPr>
                        <a:t>Refuse Disposal</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381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23,000 </a:t>
                      </a:r>
                    </a:p>
                  </a:txBody>
                  <a:tcPr marL="0" marR="0" marT="0" marB="0" anchor="b">
                    <a:lnL>
                      <a:noFill/>
                    </a:lnL>
                    <a:lnR>
                      <a:noFill/>
                    </a:lnR>
                    <a:lnT>
                      <a:noFill/>
                    </a:lnT>
                    <a:lnB>
                      <a:noFill/>
                    </a:lnB>
                  </a:tcPr>
                </a:tc>
                <a:tc>
                  <a:txBody>
                    <a:bodyPr/>
                    <a:lstStyle/>
                    <a:p>
                      <a:pPr algn="l" fontAlgn="b"/>
                      <a:r>
                        <a:rPr lang="en-US" sz="1400" b="0" i="0" u="none" strike="noStrike" dirty="0">
                          <a:effectLst/>
                          <a:latin typeface="Arial MT"/>
                        </a:rPr>
                        <a:t>        23,000 </a:t>
                      </a:r>
                    </a:p>
                  </a:txBody>
                  <a:tcPr marL="0" marR="0" marT="0" marB="0" anchor="b">
                    <a:lnL>
                      <a:noFill/>
                    </a:lnL>
                    <a:lnR>
                      <a:noFill/>
                    </a:lnR>
                    <a:lnT>
                      <a:noFill/>
                    </a:lnT>
                    <a:lnB>
                      <a:noFill/>
                    </a:lnB>
                  </a:tcPr>
                </a:tc>
                <a:extLst>
                  <a:ext uri="{0D108BD9-81ED-4DB2-BD59-A6C34878D82A}">
                    <a16:rowId xmlns:a16="http://schemas.microsoft.com/office/drawing/2014/main" val="110110807"/>
                  </a:ext>
                </a:extLst>
              </a:tr>
              <a:tr h="230851">
                <a:tc>
                  <a:txBody>
                    <a:bodyPr/>
                    <a:lstStyle/>
                    <a:p>
                      <a:pPr algn="l" fontAlgn="b"/>
                      <a:r>
                        <a:rPr lang="en-US" sz="1400" b="0" i="0" u="none" strike="noStrike">
                          <a:effectLst/>
                          <a:latin typeface="Arial MT"/>
                        </a:rPr>
                        <a:t>Other Purchased Svcs</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390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14,000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14,000 </a:t>
                      </a:r>
                    </a:p>
                  </a:txBody>
                  <a:tcPr marL="0" marR="0" marT="0" marB="0" anchor="b">
                    <a:lnL>
                      <a:noFill/>
                    </a:lnL>
                    <a:lnR>
                      <a:noFill/>
                    </a:lnR>
                    <a:lnT>
                      <a:noFill/>
                    </a:lnT>
                    <a:lnB>
                      <a:noFill/>
                    </a:lnB>
                  </a:tcPr>
                </a:tc>
                <a:extLst>
                  <a:ext uri="{0D108BD9-81ED-4DB2-BD59-A6C34878D82A}">
                    <a16:rowId xmlns:a16="http://schemas.microsoft.com/office/drawing/2014/main" val="1296330059"/>
                  </a:ext>
                </a:extLst>
              </a:tr>
              <a:tr h="230851">
                <a:tc>
                  <a:txBody>
                    <a:bodyPr/>
                    <a:lstStyle/>
                    <a:p>
                      <a:pPr algn="l" fontAlgn="b"/>
                      <a:r>
                        <a:rPr lang="en-US" sz="1400" b="0" i="0" u="none" strike="noStrike">
                          <a:effectLst/>
                          <a:latin typeface="Arial MT"/>
                        </a:rPr>
                        <a:t>Gasoline</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450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1,100 </a:t>
                      </a:r>
                    </a:p>
                  </a:txBody>
                  <a:tcPr marL="0" marR="0" marT="0" marB="0" anchor="b">
                    <a:lnL>
                      <a:noFill/>
                    </a:lnL>
                    <a:lnR>
                      <a:noFill/>
                    </a:lnR>
                    <a:lnT>
                      <a:noFill/>
                    </a:lnT>
                    <a:lnB>
                      <a:noFill/>
                    </a:lnB>
                  </a:tcPr>
                </a:tc>
                <a:tc>
                  <a:txBody>
                    <a:bodyPr/>
                    <a:lstStyle/>
                    <a:p>
                      <a:pPr algn="l" fontAlgn="b"/>
                      <a:r>
                        <a:rPr lang="en-US" sz="1400" b="0" i="0" u="none" strike="noStrike" dirty="0">
                          <a:effectLst/>
                          <a:latin typeface="Arial MT"/>
                        </a:rPr>
                        <a:t>          1,100 </a:t>
                      </a:r>
                    </a:p>
                  </a:txBody>
                  <a:tcPr marL="0" marR="0" marT="0" marB="0" anchor="b">
                    <a:lnL>
                      <a:noFill/>
                    </a:lnL>
                    <a:lnR>
                      <a:noFill/>
                    </a:lnR>
                    <a:lnT>
                      <a:noFill/>
                    </a:lnT>
                    <a:lnB>
                      <a:noFill/>
                    </a:lnB>
                  </a:tcPr>
                </a:tc>
                <a:extLst>
                  <a:ext uri="{0D108BD9-81ED-4DB2-BD59-A6C34878D82A}">
                    <a16:rowId xmlns:a16="http://schemas.microsoft.com/office/drawing/2014/main" val="67769211"/>
                  </a:ext>
                </a:extLst>
              </a:tr>
            </a:tbl>
          </a:graphicData>
        </a:graphic>
      </p:graphicFrame>
    </p:spTree>
    <p:extLst>
      <p:ext uri="{BB962C8B-B14F-4D97-AF65-F5344CB8AC3E}">
        <p14:creationId xmlns:p14="http://schemas.microsoft.com/office/powerpoint/2010/main" val="2644561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CBB8309-81F0-49F3-8F31-B3D6AE6D5F5A}" type="slidenum">
              <a:rPr lang="en-US" smtClean="0"/>
              <a:t>27</a:t>
            </a:fld>
            <a:endParaRPr lang="en-US" dirty="0"/>
          </a:p>
        </p:txBody>
      </p:sp>
      <p:sp>
        <p:nvSpPr>
          <p:cNvPr id="6" name="Title 2"/>
          <p:cNvSpPr txBox="1">
            <a:spLocks/>
          </p:cNvSpPr>
          <p:nvPr/>
        </p:nvSpPr>
        <p:spPr>
          <a:xfrm>
            <a:off x="2362200" y="0"/>
            <a:ext cx="5334000" cy="11430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Food Service Budget</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032751116"/>
              </p:ext>
            </p:extLst>
          </p:nvPr>
        </p:nvGraphicFramePr>
        <p:xfrm>
          <a:off x="457200" y="914400"/>
          <a:ext cx="8058149" cy="5364480"/>
        </p:xfrm>
        <a:graphic>
          <a:graphicData uri="http://schemas.openxmlformats.org/drawingml/2006/table">
            <a:tbl>
              <a:tblPr/>
              <a:tblGrid>
                <a:gridCol w="3352800">
                  <a:extLst>
                    <a:ext uri="{9D8B030D-6E8A-4147-A177-3AD203B41FA5}">
                      <a16:colId xmlns:a16="http://schemas.microsoft.com/office/drawing/2014/main" val="2345014265"/>
                    </a:ext>
                  </a:extLst>
                </a:gridCol>
                <a:gridCol w="457200">
                  <a:extLst>
                    <a:ext uri="{9D8B030D-6E8A-4147-A177-3AD203B41FA5}">
                      <a16:colId xmlns:a16="http://schemas.microsoft.com/office/drawing/2014/main" val="845458029"/>
                    </a:ext>
                  </a:extLst>
                </a:gridCol>
                <a:gridCol w="1066800">
                  <a:extLst>
                    <a:ext uri="{9D8B030D-6E8A-4147-A177-3AD203B41FA5}">
                      <a16:colId xmlns:a16="http://schemas.microsoft.com/office/drawing/2014/main" val="3762560397"/>
                    </a:ext>
                  </a:extLst>
                </a:gridCol>
                <a:gridCol w="1828800">
                  <a:extLst>
                    <a:ext uri="{9D8B030D-6E8A-4147-A177-3AD203B41FA5}">
                      <a16:colId xmlns:a16="http://schemas.microsoft.com/office/drawing/2014/main" val="1780009745"/>
                    </a:ext>
                  </a:extLst>
                </a:gridCol>
                <a:gridCol w="1352549">
                  <a:extLst>
                    <a:ext uri="{9D8B030D-6E8A-4147-A177-3AD203B41FA5}">
                      <a16:colId xmlns:a16="http://schemas.microsoft.com/office/drawing/2014/main" val="3072413507"/>
                    </a:ext>
                  </a:extLst>
                </a:gridCol>
              </a:tblGrid>
              <a:tr h="238991">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2021-22</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2022-23</a:t>
                      </a:r>
                    </a:p>
                  </a:txBody>
                  <a:tcPr marL="0" marR="0" marT="0" marB="0" anchor="b">
                    <a:lnL>
                      <a:noFill/>
                    </a:lnL>
                    <a:lnR>
                      <a:noFill/>
                    </a:lnR>
                    <a:lnT>
                      <a:noFill/>
                    </a:lnT>
                    <a:lnB>
                      <a:noFill/>
                    </a:lnB>
                  </a:tcPr>
                </a:tc>
                <a:extLst>
                  <a:ext uri="{0D108BD9-81ED-4DB2-BD59-A6C34878D82A}">
                    <a16:rowId xmlns:a16="http://schemas.microsoft.com/office/drawing/2014/main" val="886224381"/>
                  </a:ext>
                </a:extLst>
              </a:tr>
              <a:tr h="238991">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FUNCTION</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BUDGET AS</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PROPOSED</a:t>
                      </a:r>
                    </a:p>
                  </a:txBody>
                  <a:tcPr marL="0" marR="0" marT="0" marB="0" anchor="b">
                    <a:lnL>
                      <a:noFill/>
                    </a:lnL>
                    <a:lnR>
                      <a:noFill/>
                    </a:lnR>
                    <a:lnT>
                      <a:noFill/>
                    </a:lnT>
                    <a:lnB>
                      <a:noFill/>
                    </a:lnB>
                  </a:tcPr>
                </a:tc>
                <a:extLst>
                  <a:ext uri="{0D108BD9-81ED-4DB2-BD59-A6C34878D82A}">
                    <a16:rowId xmlns:a16="http://schemas.microsoft.com/office/drawing/2014/main" val="390876874"/>
                  </a:ext>
                </a:extLst>
              </a:tr>
              <a:tr h="238991">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OBJECT</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AMENDED</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BUDGET</a:t>
                      </a:r>
                    </a:p>
                  </a:txBody>
                  <a:tcPr marL="0" marR="0" marT="0" marB="0" anchor="b">
                    <a:lnL>
                      <a:noFill/>
                    </a:lnL>
                    <a:lnR>
                      <a:noFill/>
                    </a:lnR>
                    <a:lnT>
                      <a:noFill/>
                    </a:lnT>
                    <a:lnB>
                      <a:noFill/>
                    </a:lnB>
                  </a:tcPr>
                </a:tc>
                <a:extLst>
                  <a:ext uri="{0D108BD9-81ED-4DB2-BD59-A6C34878D82A}">
                    <a16:rowId xmlns:a16="http://schemas.microsoft.com/office/drawing/2014/main" val="2080940884"/>
                  </a:ext>
                </a:extLst>
              </a:tr>
              <a:tr h="238991">
                <a:tc>
                  <a:txBody>
                    <a:bodyPr/>
                    <a:lstStyle/>
                    <a:p>
                      <a:pPr algn="l" fontAlgn="b"/>
                      <a:r>
                        <a:rPr lang="en-US" sz="1600" b="1" i="0" u="none" strike="noStrike">
                          <a:effectLst/>
                          <a:latin typeface="Arial MT"/>
                        </a:rPr>
                        <a:t>FOOD SERVICES</a:t>
                      </a:r>
                    </a:p>
                  </a:txBody>
                  <a:tcPr marL="0" marR="0" marT="0" marB="0" anchor="b">
                    <a:lnL>
                      <a:noFill/>
                    </a:lnL>
                    <a:lnR>
                      <a:noFill/>
                    </a:lnR>
                    <a:lnT>
                      <a:noFill/>
                    </a:lnT>
                    <a:lnB>
                      <a:noFill/>
                    </a:lnB>
                  </a:tcPr>
                </a:tc>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7600</a:t>
                      </a:r>
                    </a:p>
                  </a:txBody>
                  <a:tcPr marL="0" marR="0" marT="0" marB="0" anchor="b">
                    <a:lnL>
                      <a:noFill/>
                    </a:lnL>
                    <a:lnR>
                      <a:noFill/>
                    </a:lnR>
                    <a:lnT>
                      <a:noFill/>
                    </a:lnT>
                    <a:lnB>
                      <a:noFill/>
                    </a:lnB>
                  </a:tcPr>
                </a:tc>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325936151"/>
                  </a:ext>
                </a:extLst>
              </a:tr>
              <a:tr h="238991">
                <a:tc>
                  <a:txBody>
                    <a:bodyPr/>
                    <a:lstStyle/>
                    <a:p>
                      <a:pPr algn="l" fontAlgn="b"/>
                      <a:r>
                        <a:rPr lang="en-US" sz="1600" b="0" i="0" u="none" strike="noStrike">
                          <a:effectLst/>
                          <a:latin typeface="Arial MT"/>
                        </a:rPr>
                        <a:t>Supplies</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510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238,400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145,000 </a:t>
                      </a:r>
                    </a:p>
                  </a:txBody>
                  <a:tcPr marL="0" marR="0" marT="0" marB="0" anchor="b">
                    <a:lnL>
                      <a:noFill/>
                    </a:lnL>
                    <a:lnR>
                      <a:noFill/>
                    </a:lnR>
                    <a:lnT>
                      <a:noFill/>
                    </a:lnT>
                    <a:lnB>
                      <a:noFill/>
                    </a:lnB>
                  </a:tcPr>
                </a:tc>
                <a:extLst>
                  <a:ext uri="{0D108BD9-81ED-4DB2-BD59-A6C34878D82A}">
                    <a16:rowId xmlns:a16="http://schemas.microsoft.com/office/drawing/2014/main" val="8807250"/>
                  </a:ext>
                </a:extLst>
              </a:tr>
              <a:tr h="238991">
                <a:tc>
                  <a:txBody>
                    <a:bodyPr/>
                    <a:lstStyle/>
                    <a:p>
                      <a:pPr algn="l" fontAlgn="b"/>
                      <a:r>
                        <a:rPr lang="en-US" sz="1600" b="0" i="0" u="none" strike="noStrike">
                          <a:effectLst/>
                          <a:latin typeface="Arial MT"/>
                        </a:rPr>
                        <a:t>Repair Parts</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550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3835591385"/>
                  </a:ext>
                </a:extLst>
              </a:tr>
              <a:tr h="238991">
                <a:tc>
                  <a:txBody>
                    <a:bodyPr/>
                    <a:lstStyle/>
                    <a:p>
                      <a:pPr algn="l" fontAlgn="b"/>
                      <a:r>
                        <a:rPr lang="en-US" sz="1600" b="0" i="0" u="none" strike="noStrike">
                          <a:effectLst/>
                          <a:latin typeface="Arial MT"/>
                        </a:rPr>
                        <a:t>Tires and Tubes</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560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1769784471"/>
                  </a:ext>
                </a:extLst>
              </a:tr>
              <a:tr h="238991">
                <a:tc>
                  <a:txBody>
                    <a:bodyPr/>
                    <a:lstStyle/>
                    <a:p>
                      <a:pPr algn="l" fontAlgn="b"/>
                      <a:r>
                        <a:rPr lang="en-US" sz="1600" b="0" i="0" u="none" strike="noStrike">
                          <a:effectLst/>
                          <a:latin typeface="Arial MT"/>
                        </a:rPr>
                        <a:t>Food</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570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1,730,000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1,600,000 </a:t>
                      </a:r>
                    </a:p>
                  </a:txBody>
                  <a:tcPr marL="0" marR="0" marT="0" marB="0" anchor="b">
                    <a:lnL>
                      <a:noFill/>
                    </a:lnL>
                    <a:lnR>
                      <a:noFill/>
                    </a:lnR>
                    <a:lnT>
                      <a:noFill/>
                    </a:lnT>
                    <a:lnB>
                      <a:noFill/>
                    </a:lnB>
                  </a:tcPr>
                </a:tc>
                <a:extLst>
                  <a:ext uri="{0D108BD9-81ED-4DB2-BD59-A6C34878D82A}">
                    <a16:rowId xmlns:a16="http://schemas.microsoft.com/office/drawing/2014/main" val="1020705243"/>
                  </a:ext>
                </a:extLst>
              </a:tr>
              <a:tr h="238991">
                <a:tc>
                  <a:txBody>
                    <a:bodyPr/>
                    <a:lstStyle/>
                    <a:p>
                      <a:pPr algn="l" fontAlgn="b"/>
                      <a:r>
                        <a:rPr lang="en-US" sz="1600" b="0" i="0" u="none" strike="noStrike">
                          <a:effectLst/>
                          <a:latin typeface="Arial MT"/>
                        </a:rPr>
                        <a:t>Commodities</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580 </a:t>
                      </a:r>
                    </a:p>
                  </a:txBody>
                  <a:tcPr marL="0" marR="0" marT="0" marB="0" anchor="b">
                    <a:lnL>
                      <a:noFill/>
                    </a:lnL>
                    <a:lnR>
                      <a:noFill/>
                    </a:lnR>
                    <a:lnT>
                      <a:noFill/>
                    </a:lnT>
                    <a:lnB>
                      <a:noFill/>
                    </a:lnB>
                  </a:tcPr>
                </a:tc>
                <a:tc>
                  <a:txBody>
                    <a:bodyPr/>
                    <a:lstStyle/>
                    <a:p>
                      <a:pPr algn="l" fontAlgn="b"/>
                      <a:r>
                        <a:rPr lang="en-US" sz="1600" b="0" i="0" u="none" strike="noStrike" dirty="0">
                          <a:effectLst/>
                          <a:latin typeface="Arial MT"/>
                        </a:rPr>
                        <a:t>                 262,357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357,031 </a:t>
                      </a:r>
                    </a:p>
                  </a:txBody>
                  <a:tcPr marL="0" marR="0" marT="0" marB="0" anchor="b">
                    <a:lnL>
                      <a:noFill/>
                    </a:lnL>
                    <a:lnR>
                      <a:noFill/>
                    </a:lnR>
                    <a:lnT>
                      <a:noFill/>
                    </a:lnT>
                    <a:lnB>
                      <a:noFill/>
                    </a:lnB>
                  </a:tcPr>
                </a:tc>
                <a:extLst>
                  <a:ext uri="{0D108BD9-81ED-4DB2-BD59-A6C34878D82A}">
                    <a16:rowId xmlns:a16="http://schemas.microsoft.com/office/drawing/2014/main" val="1713749985"/>
                  </a:ext>
                </a:extLst>
              </a:tr>
              <a:tr h="238991">
                <a:tc>
                  <a:txBody>
                    <a:bodyPr/>
                    <a:lstStyle/>
                    <a:p>
                      <a:pPr algn="l" fontAlgn="b"/>
                      <a:r>
                        <a:rPr lang="en-US" sz="1600" b="0" i="0" u="none" strike="noStrike">
                          <a:effectLst/>
                          <a:latin typeface="Arial MT"/>
                        </a:rPr>
                        <a:t>Other Material &amp; Supplies</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590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3494250862"/>
                  </a:ext>
                </a:extLst>
              </a:tr>
              <a:tr h="238991">
                <a:tc>
                  <a:txBody>
                    <a:bodyPr/>
                    <a:lstStyle/>
                    <a:p>
                      <a:pPr algn="l" fontAlgn="b"/>
                      <a:r>
                        <a:rPr lang="en-US" sz="1600" b="0" i="0" u="none" strike="noStrike">
                          <a:effectLst/>
                          <a:latin typeface="Arial MT"/>
                        </a:rPr>
                        <a:t>Non-Cap AV Materials</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622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178438113"/>
                  </a:ext>
                </a:extLst>
              </a:tr>
              <a:tr h="238991">
                <a:tc>
                  <a:txBody>
                    <a:bodyPr/>
                    <a:lstStyle/>
                    <a:p>
                      <a:pPr algn="l" fontAlgn="b"/>
                      <a:r>
                        <a:rPr lang="en-US" sz="1600" b="0" i="0" u="none" strike="noStrike">
                          <a:effectLst/>
                          <a:latin typeface="Arial MT"/>
                        </a:rPr>
                        <a:t>Cap-Furn,Fix,Equip</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641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98,742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54,000 </a:t>
                      </a:r>
                    </a:p>
                  </a:txBody>
                  <a:tcPr marL="0" marR="0" marT="0" marB="0" anchor="b">
                    <a:lnL>
                      <a:noFill/>
                    </a:lnL>
                    <a:lnR>
                      <a:noFill/>
                    </a:lnR>
                    <a:lnT>
                      <a:noFill/>
                    </a:lnT>
                    <a:lnB>
                      <a:noFill/>
                    </a:lnB>
                  </a:tcPr>
                </a:tc>
                <a:extLst>
                  <a:ext uri="{0D108BD9-81ED-4DB2-BD59-A6C34878D82A}">
                    <a16:rowId xmlns:a16="http://schemas.microsoft.com/office/drawing/2014/main" val="2524923722"/>
                  </a:ext>
                </a:extLst>
              </a:tr>
              <a:tr h="238991">
                <a:tc>
                  <a:txBody>
                    <a:bodyPr/>
                    <a:lstStyle/>
                    <a:p>
                      <a:pPr algn="l" fontAlgn="b"/>
                      <a:r>
                        <a:rPr lang="en-US" sz="1600" b="0" i="0" u="none" strike="noStrike">
                          <a:effectLst/>
                          <a:latin typeface="Arial MT"/>
                        </a:rPr>
                        <a:t>Non-Cap, Furn,Fix, Equip</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642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3,600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3,500 </a:t>
                      </a:r>
                    </a:p>
                  </a:txBody>
                  <a:tcPr marL="0" marR="0" marT="0" marB="0" anchor="b">
                    <a:lnL>
                      <a:noFill/>
                    </a:lnL>
                    <a:lnR>
                      <a:noFill/>
                    </a:lnR>
                    <a:lnT>
                      <a:noFill/>
                    </a:lnT>
                    <a:lnB>
                      <a:noFill/>
                    </a:lnB>
                  </a:tcPr>
                </a:tc>
                <a:extLst>
                  <a:ext uri="{0D108BD9-81ED-4DB2-BD59-A6C34878D82A}">
                    <a16:rowId xmlns:a16="http://schemas.microsoft.com/office/drawing/2014/main" val="3091819003"/>
                  </a:ext>
                </a:extLst>
              </a:tr>
              <a:tr h="238991">
                <a:tc>
                  <a:txBody>
                    <a:bodyPr/>
                    <a:lstStyle/>
                    <a:p>
                      <a:pPr algn="l" fontAlgn="b"/>
                      <a:r>
                        <a:rPr lang="en-US" sz="1600" b="0" i="0" u="none" strike="noStrike">
                          <a:effectLst/>
                          <a:latin typeface="Arial MT"/>
                        </a:rPr>
                        <a:t>Cap-Computer Hardware</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643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4,000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5,000 </a:t>
                      </a:r>
                    </a:p>
                  </a:txBody>
                  <a:tcPr marL="0" marR="0" marT="0" marB="0" anchor="b">
                    <a:lnL>
                      <a:noFill/>
                    </a:lnL>
                    <a:lnR>
                      <a:noFill/>
                    </a:lnR>
                    <a:lnT>
                      <a:noFill/>
                    </a:lnT>
                    <a:lnB>
                      <a:noFill/>
                    </a:lnB>
                  </a:tcPr>
                </a:tc>
                <a:extLst>
                  <a:ext uri="{0D108BD9-81ED-4DB2-BD59-A6C34878D82A}">
                    <a16:rowId xmlns:a16="http://schemas.microsoft.com/office/drawing/2014/main" val="2371251631"/>
                  </a:ext>
                </a:extLst>
              </a:tr>
              <a:tr h="238991">
                <a:tc>
                  <a:txBody>
                    <a:bodyPr/>
                    <a:lstStyle/>
                    <a:p>
                      <a:pPr algn="l" fontAlgn="b"/>
                      <a:r>
                        <a:rPr lang="en-US" sz="1600" b="0" i="0" u="none" strike="noStrike">
                          <a:effectLst/>
                          <a:latin typeface="Arial MT"/>
                        </a:rPr>
                        <a:t>Non-Cap, Computer Hardware</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644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800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1,500 </a:t>
                      </a:r>
                    </a:p>
                  </a:txBody>
                  <a:tcPr marL="0" marR="0" marT="0" marB="0" anchor="b">
                    <a:lnL>
                      <a:noFill/>
                    </a:lnL>
                    <a:lnR>
                      <a:noFill/>
                    </a:lnR>
                    <a:lnT>
                      <a:noFill/>
                    </a:lnT>
                    <a:lnB>
                      <a:noFill/>
                    </a:lnB>
                  </a:tcPr>
                </a:tc>
                <a:extLst>
                  <a:ext uri="{0D108BD9-81ED-4DB2-BD59-A6C34878D82A}">
                    <a16:rowId xmlns:a16="http://schemas.microsoft.com/office/drawing/2014/main" val="659402117"/>
                  </a:ext>
                </a:extLst>
              </a:tr>
              <a:tr h="238991">
                <a:tc>
                  <a:txBody>
                    <a:bodyPr/>
                    <a:lstStyle/>
                    <a:p>
                      <a:pPr algn="l" fontAlgn="b"/>
                      <a:r>
                        <a:rPr lang="en-US" sz="1600" b="0" i="0" u="none" strike="noStrike">
                          <a:effectLst/>
                          <a:latin typeface="Arial MT"/>
                        </a:rPr>
                        <a:t>Improvements other than Buildings</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670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1343786187"/>
                  </a:ext>
                </a:extLst>
              </a:tr>
              <a:tr h="238991">
                <a:tc>
                  <a:txBody>
                    <a:bodyPr/>
                    <a:lstStyle/>
                    <a:p>
                      <a:pPr algn="l" fontAlgn="b"/>
                      <a:r>
                        <a:rPr lang="en-US" sz="1600" b="0" i="0" u="none" strike="noStrike">
                          <a:effectLst/>
                          <a:latin typeface="Arial MT"/>
                        </a:rPr>
                        <a:t>Computer Software</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691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2701510550"/>
                  </a:ext>
                </a:extLst>
              </a:tr>
              <a:tr h="238991">
                <a:tc>
                  <a:txBody>
                    <a:bodyPr/>
                    <a:lstStyle/>
                    <a:p>
                      <a:pPr algn="l" fontAlgn="b"/>
                      <a:r>
                        <a:rPr lang="en-US" sz="1600" b="0" i="0" u="none" strike="noStrike">
                          <a:effectLst/>
                          <a:latin typeface="Arial MT"/>
                        </a:rPr>
                        <a:t>Non-Cap Computer Software</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692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3816552163"/>
                  </a:ext>
                </a:extLst>
              </a:tr>
              <a:tr h="238991">
                <a:tc>
                  <a:txBody>
                    <a:bodyPr/>
                    <a:lstStyle/>
                    <a:p>
                      <a:pPr algn="l" fontAlgn="b"/>
                      <a:r>
                        <a:rPr lang="en-US" sz="1600" b="0" i="0" u="none" strike="noStrike">
                          <a:effectLst/>
                          <a:latin typeface="Arial MT"/>
                        </a:rPr>
                        <a:t>Dues &amp; Fees</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730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6,500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7,500 </a:t>
                      </a:r>
                    </a:p>
                  </a:txBody>
                  <a:tcPr marL="0" marR="0" marT="0" marB="0" anchor="b">
                    <a:lnL>
                      <a:noFill/>
                    </a:lnL>
                    <a:lnR>
                      <a:noFill/>
                    </a:lnR>
                    <a:lnT>
                      <a:noFill/>
                    </a:lnT>
                    <a:lnB>
                      <a:noFill/>
                    </a:lnB>
                  </a:tcPr>
                </a:tc>
                <a:extLst>
                  <a:ext uri="{0D108BD9-81ED-4DB2-BD59-A6C34878D82A}">
                    <a16:rowId xmlns:a16="http://schemas.microsoft.com/office/drawing/2014/main" val="4156382481"/>
                  </a:ext>
                </a:extLst>
              </a:tr>
              <a:tr h="238991">
                <a:tc>
                  <a:txBody>
                    <a:bodyPr/>
                    <a:lstStyle/>
                    <a:p>
                      <a:pPr algn="l" fontAlgn="b"/>
                      <a:r>
                        <a:rPr lang="en-US" sz="1600" b="0" i="0" u="none" strike="noStrike">
                          <a:effectLst/>
                          <a:latin typeface="Arial MT"/>
                        </a:rPr>
                        <a:t>Other Personal Svcs</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750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38,566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20,000 </a:t>
                      </a:r>
                    </a:p>
                  </a:txBody>
                  <a:tcPr marL="0" marR="0" marT="0" marB="0" anchor="b">
                    <a:lnL>
                      <a:noFill/>
                    </a:lnL>
                    <a:lnR>
                      <a:noFill/>
                    </a:lnR>
                    <a:lnT>
                      <a:noFill/>
                    </a:lnT>
                    <a:lnB>
                      <a:noFill/>
                    </a:lnB>
                  </a:tcPr>
                </a:tc>
                <a:extLst>
                  <a:ext uri="{0D108BD9-81ED-4DB2-BD59-A6C34878D82A}">
                    <a16:rowId xmlns:a16="http://schemas.microsoft.com/office/drawing/2014/main" val="197315621"/>
                  </a:ext>
                </a:extLst>
              </a:tr>
              <a:tr h="238991">
                <a:tc>
                  <a:txBody>
                    <a:bodyPr/>
                    <a:lstStyle/>
                    <a:p>
                      <a:pPr algn="l" fontAlgn="b"/>
                      <a:r>
                        <a:rPr lang="en-US" sz="1600" b="0" i="0" u="none" strike="noStrike">
                          <a:effectLst/>
                          <a:latin typeface="Arial MT"/>
                        </a:rPr>
                        <a:t>Indirect Costs</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790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220,000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      220,000 </a:t>
                      </a:r>
                    </a:p>
                  </a:txBody>
                  <a:tcPr marL="0" marR="0" marT="0" marB="0" anchor="b">
                    <a:lnL>
                      <a:noFill/>
                    </a:lnL>
                    <a:lnR>
                      <a:noFill/>
                    </a:lnR>
                    <a:lnT>
                      <a:noFill/>
                    </a:lnT>
                    <a:lnB>
                      <a:noFill/>
                    </a:lnB>
                  </a:tcPr>
                </a:tc>
                <a:extLst>
                  <a:ext uri="{0D108BD9-81ED-4DB2-BD59-A6C34878D82A}">
                    <a16:rowId xmlns:a16="http://schemas.microsoft.com/office/drawing/2014/main" val="2145755941"/>
                  </a:ext>
                </a:extLst>
              </a:tr>
              <a:tr h="238991">
                <a:tc>
                  <a:txBody>
                    <a:bodyPr/>
                    <a:lstStyle/>
                    <a:p>
                      <a:pPr algn="l" fontAlgn="b"/>
                      <a:r>
                        <a:rPr lang="en-US" sz="1600" b="1" i="0" u="none" strike="noStrike">
                          <a:effectLst/>
                          <a:latin typeface="Arial MT"/>
                        </a:rPr>
                        <a:t>TOTAL SCHOOL FOOD SERVICE</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60.0 </a:t>
                      </a:r>
                    </a:p>
                  </a:txBody>
                  <a:tcPr marL="0" marR="0" marT="0" marB="0" anchor="b">
                    <a:lnL>
                      <a:noFill/>
                    </a:lnL>
                    <a:lnR>
                      <a:noFill/>
                    </a:lnR>
                    <a:lnT>
                      <a:noFill/>
                    </a:lnT>
                    <a:lnB>
                      <a:noFill/>
                    </a:lnB>
                  </a:tcPr>
                </a:tc>
                <a:tc>
                  <a:txBody>
                    <a:bodyPr/>
                    <a:lstStyle/>
                    <a:p>
                      <a:pPr algn="l" fontAlgn="b"/>
                      <a:endParaRPr lang="en-US" sz="1600" b="1" i="0" u="none" strike="noStrike" dirty="0">
                        <a:effectLst/>
                        <a:latin typeface="Arial MT"/>
                      </a:endParaRPr>
                    </a:p>
                  </a:txBody>
                  <a:tcPr marL="0" marR="0" marT="0" marB="0" anchor="b">
                    <a:lnL>
                      <a:noFill/>
                    </a:lnL>
                    <a:lnR>
                      <a:noFill/>
                    </a:lnR>
                    <a:lnT>
                      <a:noFill/>
                    </a:lnT>
                    <a:lnB>
                      <a:noFill/>
                    </a:lnB>
                  </a:tcPr>
                </a:tc>
                <a:tc>
                  <a:txBody>
                    <a:bodyPr/>
                    <a:lstStyle/>
                    <a:p>
                      <a:pPr algn="l" fontAlgn="b"/>
                      <a:r>
                        <a:rPr lang="en-US" sz="1600" b="1" i="0" u="none" strike="noStrike">
                          <a:effectLst/>
                          <a:latin typeface="Arial MT"/>
                        </a:rPr>
                        <a:t>              4,677,982 </a:t>
                      </a:r>
                    </a:p>
                  </a:txBody>
                  <a:tcPr marL="0" marR="0" marT="0" marB="0" anchor="b">
                    <a:lnL>
                      <a:noFill/>
                    </a:lnL>
                    <a:lnR>
                      <a:noFill/>
                    </a:lnR>
                    <a:lnT>
                      <a:noFill/>
                    </a:lnT>
                    <a:lnB>
                      <a:noFill/>
                    </a:lnB>
                  </a:tcPr>
                </a:tc>
                <a:tc>
                  <a:txBody>
                    <a:bodyPr/>
                    <a:lstStyle/>
                    <a:p>
                      <a:pPr algn="l" fontAlgn="b"/>
                      <a:r>
                        <a:rPr lang="en-US" sz="1600" b="1" i="0" u="none" strike="noStrike" dirty="0">
                          <a:effectLst/>
                          <a:latin typeface="Arial MT"/>
                        </a:rPr>
                        <a:t>   4,670,168 </a:t>
                      </a:r>
                    </a:p>
                  </a:txBody>
                  <a:tcPr marL="0" marR="0" marT="0" marB="0" anchor="b">
                    <a:lnL>
                      <a:noFill/>
                    </a:lnL>
                    <a:lnR>
                      <a:noFill/>
                    </a:lnR>
                    <a:lnT>
                      <a:noFill/>
                    </a:lnT>
                    <a:lnB>
                      <a:noFill/>
                    </a:lnB>
                  </a:tcPr>
                </a:tc>
                <a:extLst>
                  <a:ext uri="{0D108BD9-81ED-4DB2-BD59-A6C34878D82A}">
                    <a16:rowId xmlns:a16="http://schemas.microsoft.com/office/drawing/2014/main" val="1655894837"/>
                  </a:ext>
                </a:extLst>
              </a:tr>
            </a:tbl>
          </a:graphicData>
        </a:graphic>
      </p:graphicFrame>
    </p:spTree>
    <p:extLst>
      <p:ext uri="{BB962C8B-B14F-4D97-AF65-F5344CB8AC3E}">
        <p14:creationId xmlns:p14="http://schemas.microsoft.com/office/powerpoint/2010/main" val="95673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CBB8309-81F0-49F3-8F31-B3D6AE6D5F5A}" type="slidenum">
              <a:rPr lang="en-US" smtClean="0"/>
              <a:t>28</a:t>
            </a:fld>
            <a:endParaRPr lang="en-US" dirty="0"/>
          </a:p>
        </p:txBody>
      </p:sp>
      <p:sp>
        <p:nvSpPr>
          <p:cNvPr id="6" name="Title 2"/>
          <p:cNvSpPr txBox="1">
            <a:spLocks/>
          </p:cNvSpPr>
          <p:nvPr/>
        </p:nvSpPr>
        <p:spPr>
          <a:xfrm>
            <a:off x="2152650" y="0"/>
            <a:ext cx="5334000" cy="914400"/>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Food Service Budget</a:t>
            </a:r>
            <a:endParaRPr lang="en-US" sz="40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761992701"/>
              </p:ext>
            </p:extLst>
          </p:nvPr>
        </p:nvGraphicFramePr>
        <p:xfrm>
          <a:off x="685800" y="944880"/>
          <a:ext cx="7829550" cy="5074912"/>
        </p:xfrm>
        <a:graphic>
          <a:graphicData uri="http://schemas.openxmlformats.org/drawingml/2006/table">
            <a:tbl>
              <a:tblPr/>
              <a:tblGrid>
                <a:gridCol w="3511895">
                  <a:extLst>
                    <a:ext uri="{9D8B030D-6E8A-4147-A177-3AD203B41FA5}">
                      <a16:colId xmlns:a16="http://schemas.microsoft.com/office/drawing/2014/main" val="1128670580"/>
                    </a:ext>
                  </a:extLst>
                </a:gridCol>
                <a:gridCol w="501699">
                  <a:extLst>
                    <a:ext uri="{9D8B030D-6E8A-4147-A177-3AD203B41FA5}">
                      <a16:colId xmlns:a16="http://schemas.microsoft.com/office/drawing/2014/main" val="3591100159"/>
                    </a:ext>
                  </a:extLst>
                </a:gridCol>
                <a:gridCol w="1018602">
                  <a:extLst>
                    <a:ext uri="{9D8B030D-6E8A-4147-A177-3AD203B41FA5}">
                      <a16:colId xmlns:a16="http://schemas.microsoft.com/office/drawing/2014/main" val="758158636"/>
                    </a:ext>
                  </a:extLst>
                </a:gridCol>
                <a:gridCol w="1687534">
                  <a:extLst>
                    <a:ext uri="{9D8B030D-6E8A-4147-A177-3AD203B41FA5}">
                      <a16:colId xmlns:a16="http://schemas.microsoft.com/office/drawing/2014/main" val="1304144649"/>
                    </a:ext>
                  </a:extLst>
                </a:gridCol>
                <a:gridCol w="1109820">
                  <a:extLst>
                    <a:ext uri="{9D8B030D-6E8A-4147-A177-3AD203B41FA5}">
                      <a16:colId xmlns:a16="http://schemas.microsoft.com/office/drawing/2014/main" val="2189147250"/>
                    </a:ext>
                  </a:extLst>
                </a:gridCol>
              </a:tblGrid>
              <a:tr h="268102">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2021-22</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2022-23</a:t>
                      </a:r>
                    </a:p>
                  </a:txBody>
                  <a:tcPr marL="0" marR="0" marT="0" marB="0" anchor="b">
                    <a:lnL>
                      <a:noFill/>
                    </a:lnL>
                    <a:lnR>
                      <a:noFill/>
                    </a:lnR>
                    <a:lnT>
                      <a:noFill/>
                    </a:lnT>
                    <a:lnB>
                      <a:noFill/>
                    </a:lnB>
                  </a:tcPr>
                </a:tc>
                <a:extLst>
                  <a:ext uri="{0D108BD9-81ED-4DB2-BD59-A6C34878D82A}">
                    <a16:rowId xmlns:a16="http://schemas.microsoft.com/office/drawing/2014/main" val="3604428458"/>
                  </a:ext>
                </a:extLst>
              </a:tr>
              <a:tr h="268102">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FUNCTION</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BUDGET AS</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PROPOSED</a:t>
                      </a:r>
                    </a:p>
                  </a:txBody>
                  <a:tcPr marL="0" marR="0" marT="0" marB="0" anchor="b">
                    <a:lnL>
                      <a:noFill/>
                    </a:lnL>
                    <a:lnR>
                      <a:noFill/>
                    </a:lnR>
                    <a:lnT>
                      <a:noFill/>
                    </a:lnT>
                    <a:lnB>
                      <a:noFill/>
                    </a:lnB>
                  </a:tcPr>
                </a:tc>
                <a:extLst>
                  <a:ext uri="{0D108BD9-81ED-4DB2-BD59-A6C34878D82A}">
                    <a16:rowId xmlns:a16="http://schemas.microsoft.com/office/drawing/2014/main" val="1712459124"/>
                  </a:ext>
                </a:extLst>
              </a:tr>
              <a:tr h="268102">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OBJECT</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AMENDED</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BUDGET</a:t>
                      </a:r>
                    </a:p>
                  </a:txBody>
                  <a:tcPr marL="0" marR="0" marT="0" marB="0" anchor="b">
                    <a:lnL>
                      <a:noFill/>
                    </a:lnL>
                    <a:lnR>
                      <a:noFill/>
                    </a:lnR>
                    <a:lnT>
                      <a:noFill/>
                    </a:lnT>
                    <a:lnB>
                      <a:noFill/>
                    </a:lnB>
                  </a:tcPr>
                </a:tc>
                <a:extLst>
                  <a:ext uri="{0D108BD9-81ED-4DB2-BD59-A6C34878D82A}">
                    <a16:rowId xmlns:a16="http://schemas.microsoft.com/office/drawing/2014/main" val="854768157"/>
                  </a:ext>
                </a:extLst>
              </a:tr>
              <a:tr h="268102">
                <a:tc>
                  <a:txBody>
                    <a:bodyPr/>
                    <a:lstStyle/>
                    <a:p>
                      <a:pPr algn="l" fontAlgn="b"/>
                      <a:r>
                        <a:rPr lang="en-US" sz="1400" b="1" i="0" u="none" strike="noStrike">
                          <a:effectLst/>
                          <a:latin typeface="Arial MT"/>
                        </a:rPr>
                        <a:t>FOOD SERVICES</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7600</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1267620897"/>
                  </a:ext>
                </a:extLst>
              </a:tr>
              <a:tr h="268102">
                <a:tc>
                  <a:txBody>
                    <a:bodyPr/>
                    <a:lstStyle/>
                    <a:p>
                      <a:pPr algn="l" fontAlgn="b"/>
                      <a:r>
                        <a:rPr lang="en-US" sz="1400" b="1" i="0" u="none" strike="noStrike">
                          <a:effectLst/>
                          <a:latin typeface="Arial MT"/>
                        </a:rPr>
                        <a:t>FOOD SERVICE SUMMER PROGRAM</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endParaRPr lang="en-US" sz="14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455387946"/>
                  </a:ext>
                </a:extLst>
              </a:tr>
              <a:tr h="268102">
                <a:tc>
                  <a:txBody>
                    <a:bodyPr/>
                    <a:lstStyle/>
                    <a:p>
                      <a:pPr algn="l" fontAlgn="b"/>
                      <a:r>
                        <a:rPr lang="en-US" sz="1400" b="1" i="0" u="none" strike="noStrike">
                          <a:effectLst/>
                          <a:latin typeface="Arial MT"/>
                        </a:rPr>
                        <a:t>PROJECT 9442/9443</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endParaRPr lang="en-US" sz="14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395089433"/>
                  </a:ext>
                </a:extLst>
              </a:tr>
              <a:tr h="268102">
                <a:tc>
                  <a:txBody>
                    <a:bodyPr/>
                    <a:lstStyle/>
                    <a:p>
                      <a:pPr algn="l" fontAlgn="b"/>
                      <a:r>
                        <a:rPr lang="en-US" sz="1400" b="0" i="0" u="none" strike="noStrike">
                          <a:effectLst/>
                          <a:latin typeface="Arial MT"/>
                        </a:rPr>
                        <a:t>Salary</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160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53,119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18,131 </a:t>
                      </a:r>
                    </a:p>
                  </a:txBody>
                  <a:tcPr marL="0" marR="0" marT="0" marB="0" anchor="b">
                    <a:lnL>
                      <a:noFill/>
                    </a:lnL>
                    <a:lnR>
                      <a:noFill/>
                    </a:lnR>
                    <a:lnT>
                      <a:noFill/>
                    </a:lnT>
                    <a:lnB>
                      <a:noFill/>
                    </a:lnB>
                  </a:tcPr>
                </a:tc>
                <a:extLst>
                  <a:ext uri="{0D108BD9-81ED-4DB2-BD59-A6C34878D82A}">
                    <a16:rowId xmlns:a16="http://schemas.microsoft.com/office/drawing/2014/main" val="4034075768"/>
                  </a:ext>
                </a:extLst>
              </a:tr>
              <a:tr h="268102">
                <a:tc>
                  <a:txBody>
                    <a:bodyPr/>
                    <a:lstStyle/>
                    <a:p>
                      <a:pPr algn="l" fontAlgn="b"/>
                      <a:r>
                        <a:rPr lang="en-US" sz="1400" b="0" i="0" u="none" strike="noStrike">
                          <a:effectLst/>
                          <a:latin typeface="Arial MT"/>
                        </a:rPr>
                        <a:t>Retirement</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210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6,088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1,813 </a:t>
                      </a:r>
                    </a:p>
                  </a:txBody>
                  <a:tcPr marL="0" marR="0" marT="0" marB="0" anchor="b">
                    <a:lnL>
                      <a:noFill/>
                    </a:lnL>
                    <a:lnR>
                      <a:noFill/>
                    </a:lnR>
                    <a:lnT>
                      <a:noFill/>
                    </a:lnT>
                    <a:lnB>
                      <a:noFill/>
                    </a:lnB>
                  </a:tcPr>
                </a:tc>
                <a:extLst>
                  <a:ext uri="{0D108BD9-81ED-4DB2-BD59-A6C34878D82A}">
                    <a16:rowId xmlns:a16="http://schemas.microsoft.com/office/drawing/2014/main" val="528549685"/>
                  </a:ext>
                </a:extLst>
              </a:tr>
              <a:tr h="268102">
                <a:tc>
                  <a:txBody>
                    <a:bodyPr/>
                    <a:lstStyle/>
                    <a:p>
                      <a:pPr algn="l" fontAlgn="b"/>
                      <a:r>
                        <a:rPr lang="en-US" sz="1400" b="0" i="0" u="none" strike="noStrike">
                          <a:effectLst/>
                          <a:latin typeface="Arial MT"/>
                        </a:rPr>
                        <a:t>FICA/Med</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220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4,398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1,387 </a:t>
                      </a:r>
                    </a:p>
                  </a:txBody>
                  <a:tcPr marL="0" marR="0" marT="0" marB="0" anchor="b">
                    <a:lnL>
                      <a:noFill/>
                    </a:lnL>
                    <a:lnR>
                      <a:noFill/>
                    </a:lnR>
                    <a:lnT>
                      <a:noFill/>
                    </a:lnT>
                    <a:lnB>
                      <a:noFill/>
                    </a:lnB>
                  </a:tcPr>
                </a:tc>
                <a:extLst>
                  <a:ext uri="{0D108BD9-81ED-4DB2-BD59-A6C34878D82A}">
                    <a16:rowId xmlns:a16="http://schemas.microsoft.com/office/drawing/2014/main" val="2138889280"/>
                  </a:ext>
                </a:extLst>
              </a:tr>
              <a:tr h="249076">
                <a:tc>
                  <a:txBody>
                    <a:bodyPr/>
                    <a:lstStyle/>
                    <a:p>
                      <a:pPr algn="l" fontAlgn="b"/>
                      <a:r>
                        <a:rPr lang="en-US" sz="1400" b="0" i="0" u="none" strike="noStrike">
                          <a:effectLst/>
                          <a:latin typeface="Arial MT"/>
                        </a:rPr>
                        <a:t>Worker's Comp</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240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3,012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703 </a:t>
                      </a:r>
                    </a:p>
                  </a:txBody>
                  <a:tcPr marL="0" marR="0" marT="0" marB="0" anchor="b">
                    <a:lnL>
                      <a:noFill/>
                    </a:lnL>
                    <a:lnR>
                      <a:noFill/>
                    </a:lnR>
                    <a:lnT>
                      <a:noFill/>
                    </a:lnT>
                    <a:lnB>
                      <a:noFill/>
                    </a:lnB>
                  </a:tcPr>
                </a:tc>
                <a:extLst>
                  <a:ext uri="{0D108BD9-81ED-4DB2-BD59-A6C34878D82A}">
                    <a16:rowId xmlns:a16="http://schemas.microsoft.com/office/drawing/2014/main" val="152626204"/>
                  </a:ext>
                </a:extLst>
              </a:tr>
              <a:tr h="268102">
                <a:tc>
                  <a:txBody>
                    <a:bodyPr/>
                    <a:lstStyle/>
                    <a:p>
                      <a:pPr algn="l" fontAlgn="b"/>
                      <a:r>
                        <a:rPr lang="en-US" sz="1400" b="0" i="0" u="none" strike="noStrike">
                          <a:effectLst/>
                          <a:latin typeface="Arial MT"/>
                        </a:rPr>
                        <a:t>Travel</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330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3,500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75 </a:t>
                      </a:r>
                    </a:p>
                  </a:txBody>
                  <a:tcPr marL="0" marR="0" marT="0" marB="0" anchor="b">
                    <a:lnL>
                      <a:noFill/>
                    </a:lnL>
                    <a:lnR>
                      <a:noFill/>
                    </a:lnR>
                    <a:lnT>
                      <a:noFill/>
                    </a:lnT>
                    <a:lnB>
                      <a:noFill/>
                    </a:lnB>
                  </a:tcPr>
                </a:tc>
                <a:extLst>
                  <a:ext uri="{0D108BD9-81ED-4DB2-BD59-A6C34878D82A}">
                    <a16:rowId xmlns:a16="http://schemas.microsoft.com/office/drawing/2014/main" val="386876276"/>
                  </a:ext>
                </a:extLst>
              </a:tr>
              <a:tr h="268102">
                <a:tc>
                  <a:txBody>
                    <a:bodyPr/>
                    <a:lstStyle/>
                    <a:p>
                      <a:pPr algn="l" fontAlgn="b"/>
                      <a:r>
                        <a:rPr lang="en-US" sz="1400" b="0" i="0" u="none" strike="noStrike">
                          <a:effectLst/>
                          <a:latin typeface="Arial MT"/>
                        </a:rPr>
                        <a:t>Other Purchased Services</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390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1,000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2198081741"/>
                  </a:ext>
                </a:extLst>
              </a:tr>
              <a:tr h="268102">
                <a:tc>
                  <a:txBody>
                    <a:bodyPr/>
                    <a:lstStyle/>
                    <a:p>
                      <a:pPr algn="l" fontAlgn="b"/>
                      <a:r>
                        <a:rPr lang="en-US" sz="1400" b="0" i="0" u="none" strike="noStrike">
                          <a:effectLst/>
                          <a:latin typeface="Arial MT"/>
                        </a:rPr>
                        <a:t>Gasoline</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450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576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2605530040"/>
                  </a:ext>
                </a:extLst>
              </a:tr>
              <a:tr h="268102">
                <a:tc>
                  <a:txBody>
                    <a:bodyPr/>
                    <a:lstStyle/>
                    <a:p>
                      <a:pPr algn="l" fontAlgn="b"/>
                      <a:r>
                        <a:rPr lang="en-US" sz="1400" b="0" i="0" u="none" strike="noStrike">
                          <a:effectLst/>
                          <a:latin typeface="Arial MT"/>
                        </a:rPr>
                        <a:t>Supplies</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510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8,000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891 </a:t>
                      </a:r>
                    </a:p>
                  </a:txBody>
                  <a:tcPr marL="0" marR="0" marT="0" marB="0" anchor="b">
                    <a:lnL>
                      <a:noFill/>
                    </a:lnL>
                    <a:lnR>
                      <a:noFill/>
                    </a:lnR>
                    <a:lnT>
                      <a:noFill/>
                    </a:lnT>
                    <a:lnB>
                      <a:noFill/>
                    </a:lnB>
                  </a:tcPr>
                </a:tc>
                <a:extLst>
                  <a:ext uri="{0D108BD9-81ED-4DB2-BD59-A6C34878D82A}">
                    <a16:rowId xmlns:a16="http://schemas.microsoft.com/office/drawing/2014/main" val="1992081524"/>
                  </a:ext>
                </a:extLst>
              </a:tr>
              <a:tr h="268102">
                <a:tc>
                  <a:txBody>
                    <a:bodyPr/>
                    <a:lstStyle/>
                    <a:p>
                      <a:pPr algn="l" fontAlgn="b"/>
                      <a:r>
                        <a:rPr lang="en-US" sz="1400" b="0" i="0" u="none" strike="noStrike">
                          <a:effectLst/>
                          <a:latin typeface="Arial MT"/>
                        </a:rPr>
                        <a:t>Food</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570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59,924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6,000 </a:t>
                      </a:r>
                    </a:p>
                  </a:txBody>
                  <a:tcPr marL="0" marR="0" marT="0" marB="0" anchor="b">
                    <a:lnL>
                      <a:noFill/>
                    </a:lnL>
                    <a:lnR>
                      <a:noFill/>
                    </a:lnR>
                    <a:lnT>
                      <a:noFill/>
                    </a:lnT>
                    <a:lnB>
                      <a:noFill/>
                    </a:lnB>
                  </a:tcPr>
                </a:tc>
                <a:extLst>
                  <a:ext uri="{0D108BD9-81ED-4DB2-BD59-A6C34878D82A}">
                    <a16:rowId xmlns:a16="http://schemas.microsoft.com/office/drawing/2014/main" val="2531335351"/>
                  </a:ext>
                </a:extLst>
              </a:tr>
              <a:tr h="268102">
                <a:tc>
                  <a:txBody>
                    <a:bodyPr/>
                    <a:lstStyle/>
                    <a:p>
                      <a:pPr algn="l" fontAlgn="b"/>
                      <a:r>
                        <a:rPr lang="en-US" sz="1400" b="0" i="0" u="none" strike="noStrike">
                          <a:effectLst/>
                          <a:latin typeface="Arial MT"/>
                        </a:rPr>
                        <a:t>Commodities</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580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1096585918"/>
                  </a:ext>
                </a:extLst>
              </a:tr>
              <a:tr h="268102">
                <a:tc>
                  <a:txBody>
                    <a:bodyPr/>
                    <a:lstStyle/>
                    <a:p>
                      <a:pPr algn="l" fontAlgn="b"/>
                      <a:r>
                        <a:rPr lang="en-US" sz="1400" b="0" i="0" u="none" strike="noStrike">
                          <a:effectLst/>
                          <a:latin typeface="Arial MT"/>
                        </a:rPr>
                        <a:t>Commodities</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580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3666986400"/>
                  </a:ext>
                </a:extLst>
              </a:tr>
              <a:tr h="268102">
                <a:tc>
                  <a:txBody>
                    <a:bodyPr/>
                    <a:lstStyle/>
                    <a:p>
                      <a:pPr algn="l" fontAlgn="b"/>
                      <a:r>
                        <a:rPr lang="en-US" sz="1400" b="0" i="0" u="none" strike="noStrike">
                          <a:effectLst/>
                          <a:latin typeface="Arial MT"/>
                        </a:rPr>
                        <a:t>Other Personal Svcs</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750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4,354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1193994696"/>
                  </a:ext>
                </a:extLst>
              </a:tr>
              <a:tr h="268102">
                <a:tc>
                  <a:txBody>
                    <a:bodyPr/>
                    <a:lstStyle/>
                    <a:p>
                      <a:pPr algn="l" fontAlgn="b"/>
                      <a:r>
                        <a:rPr lang="en-US" sz="1400" b="1" i="0" u="none" strike="noStrike">
                          <a:effectLst/>
                          <a:latin typeface="Arial MT"/>
                        </a:rPr>
                        <a:t>TOTAL SUMMER PROGRAM</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r>
                        <a:rPr lang="en-US" sz="1400" b="1" i="0" u="none" strike="noStrike">
                          <a:effectLst/>
                          <a:latin typeface="Arial MT"/>
                        </a:rPr>
                        <a:t>                 144,771 </a:t>
                      </a:r>
                    </a:p>
                  </a:txBody>
                  <a:tcPr marL="0" marR="0" marT="0" marB="0" anchor="b">
                    <a:lnL>
                      <a:noFill/>
                    </a:lnL>
                    <a:lnR>
                      <a:noFill/>
                    </a:lnR>
                    <a:lnT>
                      <a:noFill/>
                    </a:lnT>
                    <a:lnB>
                      <a:noFill/>
                    </a:lnB>
                  </a:tcPr>
                </a:tc>
                <a:tc>
                  <a:txBody>
                    <a:bodyPr/>
                    <a:lstStyle/>
                    <a:p>
                      <a:pPr algn="l" fontAlgn="b"/>
                      <a:r>
                        <a:rPr lang="en-US" sz="1400" b="1" i="0" u="none" strike="noStrike" dirty="0">
                          <a:effectLst/>
                          <a:latin typeface="Arial MT"/>
                        </a:rPr>
                        <a:t>        29,000 </a:t>
                      </a:r>
                    </a:p>
                  </a:txBody>
                  <a:tcPr marL="0" marR="0" marT="0" marB="0" anchor="b">
                    <a:lnL>
                      <a:noFill/>
                    </a:lnL>
                    <a:lnR>
                      <a:noFill/>
                    </a:lnR>
                    <a:lnT>
                      <a:noFill/>
                    </a:lnT>
                    <a:lnB>
                      <a:noFill/>
                    </a:lnB>
                  </a:tcPr>
                </a:tc>
                <a:extLst>
                  <a:ext uri="{0D108BD9-81ED-4DB2-BD59-A6C34878D82A}">
                    <a16:rowId xmlns:a16="http://schemas.microsoft.com/office/drawing/2014/main" val="938074814"/>
                  </a:ext>
                </a:extLst>
              </a:tr>
            </a:tbl>
          </a:graphicData>
        </a:graphic>
      </p:graphicFrame>
    </p:spTree>
    <p:extLst>
      <p:ext uri="{BB962C8B-B14F-4D97-AF65-F5344CB8AC3E}">
        <p14:creationId xmlns:p14="http://schemas.microsoft.com/office/powerpoint/2010/main" val="42893667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CBB8309-81F0-49F3-8F31-B3D6AE6D5F5A}" type="slidenum">
              <a:rPr lang="en-US" smtClean="0"/>
              <a:t>29</a:t>
            </a:fld>
            <a:endParaRPr lang="en-US" dirty="0"/>
          </a:p>
        </p:txBody>
      </p:sp>
      <p:sp>
        <p:nvSpPr>
          <p:cNvPr id="6" name="Title 2"/>
          <p:cNvSpPr txBox="1">
            <a:spLocks/>
          </p:cNvSpPr>
          <p:nvPr/>
        </p:nvSpPr>
        <p:spPr>
          <a:xfrm>
            <a:off x="2362200" y="15240"/>
            <a:ext cx="5334000" cy="954771"/>
          </a:xfrm>
          <a:prstGeom prst="rect">
            <a:avLst/>
          </a:prstGeom>
        </p:spPr>
        <p:txBody>
          <a:bodyPr vert="horz" lIns="91440" tIns="45720" rIns="91440" bIns="45720" rtlCol="0" anchor="b">
            <a:noAutofit/>
          </a:bodyPr>
          <a:lst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a:lstStyle>
          <a:p>
            <a:r>
              <a:rPr lang="en-US" sz="4000" dirty="0" smtClean="0">
                <a:solidFill>
                  <a:schemeClr val="bg1"/>
                </a:solidFill>
              </a:rPr>
              <a:t>Food Service Budget</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790584695"/>
              </p:ext>
            </p:extLst>
          </p:nvPr>
        </p:nvGraphicFramePr>
        <p:xfrm>
          <a:off x="838200" y="970010"/>
          <a:ext cx="7677150" cy="5202189"/>
        </p:xfrm>
        <a:graphic>
          <a:graphicData uri="http://schemas.openxmlformats.org/drawingml/2006/table">
            <a:tbl>
              <a:tblPr/>
              <a:tblGrid>
                <a:gridCol w="3443537">
                  <a:extLst>
                    <a:ext uri="{9D8B030D-6E8A-4147-A177-3AD203B41FA5}">
                      <a16:colId xmlns:a16="http://schemas.microsoft.com/office/drawing/2014/main" val="2199978717"/>
                    </a:ext>
                  </a:extLst>
                </a:gridCol>
                <a:gridCol w="491934">
                  <a:extLst>
                    <a:ext uri="{9D8B030D-6E8A-4147-A177-3AD203B41FA5}">
                      <a16:colId xmlns:a16="http://schemas.microsoft.com/office/drawing/2014/main" val="1394076835"/>
                    </a:ext>
                  </a:extLst>
                </a:gridCol>
                <a:gridCol w="998775">
                  <a:extLst>
                    <a:ext uri="{9D8B030D-6E8A-4147-A177-3AD203B41FA5}">
                      <a16:colId xmlns:a16="http://schemas.microsoft.com/office/drawing/2014/main" val="417649451"/>
                    </a:ext>
                  </a:extLst>
                </a:gridCol>
                <a:gridCol w="1654687">
                  <a:extLst>
                    <a:ext uri="{9D8B030D-6E8A-4147-A177-3AD203B41FA5}">
                      <a16:colId xmlns:a16="http://schemas.microsoft.com/office/drawing/2014/main" val="2582668288"/>
                    </a:ext>
                  </a:extLst>
                </a:gridCol>
                <a:gridCol w="1088217">
                  <a:extLst>
                    <a:ext uri="{9D8B030D-6E8A-4147-A177-3AD203B41FA5}">
                      <a16:colId xmlns:a16="http://schemas.microsoft.com/office/drawing/2014/main" val="784844568"/>
                    </a:ext>
                  </a:extLst>
                </a:gridCol>
              </a:tblGrid>
              <a:tr h="249409">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2021-22</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2022-23</a:t>
                      </a:r>
                    </a:p>
                  </a:txBody>
                  <a:tcPr marL="0" marR="0" marT="0" marB="0" anchor="b">
                    <a:lnL>
                      <a:noFill/>
                    </a:lnL>
                    <a:lnR>
                      <a:noFill/>
                    </a:lnR>
                    <a:lnT>
                      <a:noFill/>
                    </a:lnT>
                    <a:lnB>
                      <a:noFill/>
                    </a:lnB>
                  </a:tcPr>
                </a:tc>
                <a:extLst>
                  <a:ext uri="{0D108BD9-81ED-4DB2-BD59-A6C34878D82A}">
                    <a16:rowId xmlns:a16="http://schemas.microsoft.com/office/drawing/2014/main" val="3530754738"/>
                  </a:ext>
                </a:extLst>
              </a:tr>
              <a:tr h="249409">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FUNCTION</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BUDGET AS</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PROPOSED</a:t>
                      </a:r>
                    </a:p>
                  </a:txBody>
                  <a:tcPr marL="0" marR="0" marT="0" marB="0" anchor="b">
                    <a:lnL>
                      <a:noFill/>
                    </a:lnL>
                    <a:lnR>
                      <a:noFill/>
                    </a:lnR>
                    <a:lnT>
                      <a:noFill/>
                    </a:lnT>
                    <a:lnB>
                      <a:noFill/>
                    </a:lnB>
                  </a:tcPr>
                </a:tc>
                <a:extLst>
                  <a:ext uri="{0D108BD9-81ED-4DB2-BD59-A6C34878D82A}">
                    <a16:rowId xmlns:a16="http://schemas.microsoft.com/office/drawing/2014/main" val="1638181111"/>
                  </a:ext>
                </a:extLst>
              </a:tr>
              <a:tr h="249409">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OBJECT</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AMENDED</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BUDGET</a:t>
                      </a:r>
                    </a:p>
                  </a:txBody>
                  <a:tcPr marL="0" marR="0" marT="0" marB="0" anchor="b">
                    <a:lnL>
                      <a:noFill/>
                    </a:lnL>
                    <a:lnR>
                      <a:noFill/>
                    </a:lnR>
                    <a:lnT>
                      <a:noFill/>
                    </a:lnT>
                    <a:lnB>
                      <a:noFill/>
                    </a:lnB>
                  </a:tcPr>
                </a:tc>
                <a:extLst>
                  <a:ext uri="{0D108BD9-81ED-4DB2-BD59-A6C34878D82A}">
                    <a16:rowId xmlns:a16="http://schemas.microsoft.com/office/drawing/2014/main" val="2527004952"/>
                  </a:ext>
                </a:extLst>
              </a:tr>
              <a:tr h="249409">
                <a:tc>
                  <a:txBody>
                    <a:bodyPr/>
                    <a:lstStyle/>
                    <a:p>
                      <a:pPr algn="l" fontAlgn="b"/>
                      <a:r>
                        <a:rPr lang="en-US" sz="1400" b="1" i="0" u="none" strike="noStrike">
                          <a:effectLst/>
                          <a:latin typeface="Arial MT"/>
                        </a:rPr>
                        <a:t>FOOD SERVICES</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7600</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433523653"/>
                  </a:ext>
                </a:extLst>
              </a:tr>
              <a:tr h="249409">
                <a:tc>
                  <a:txBody>
                    <a:bodyPr/>
                    <a:lstStyle/>
                    <a:p>
                      <a:pPr algn="l" fontAlgn="b"/>
                      <a:r>
                        <a:rPr lang="en-US" sz="1400" b="1" i="0" u="none" strike="noStrike">
                          <a:effectLst/>
                          <a:latin typeface="Arial MT"/>
                        </a:rPr>
                        <a:t>FOOD SERVICE GRANT</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endParaRPr lang="en-US" sz="14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789125649"/>
                  </a:ext>
                </a:extLst>
              </a:tr>
              <a:tr h="249409">
                <a:tc>
                  <a:txBody>
                    <a:bodyPr/>
                    <a:lstStyle/>
                    <a:p>
                      <a:pPr algn="l" fontAlgn="b"/>
                      <a:r>
                        <a:rPr lang="en-US" sz="1400" b="1" i="0" u="none" strike="noStrike">
                          <a:effectLst/>
                          <a:latin typeface="Arial MT"/>
                        </a:rPr>
                        <a:t>PROJECT 9420</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endParaRPr lang="en-US" sz="14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1338394642"/>
                  </a:ext>
                </a:extLst>
              </a:tr>
              <a:tr h="249409">
                <a:tc>
                  <a:txBody>
                    <a:bodyPr/>
                    <a:lstStyle/>
                    <a:p>
                      <a:pPr algn="l" fontAlgn="b"/>
                      <a:r>
                        <a:rPr lang="en-US" sz="1400" b="0" i="0" u="none" strike="noStrike">
                          <a:effectLst/>
                          <a:latin typeface="Arial MT"/>
                        </a:rPr>
                        <a:t>Salary</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160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8,816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8,398 </a:t>
                      </a:r>
                    </a:p>
                  </a:txBody>
                  <a:tcPr marL="0" marR="0" marT="0" marB="0" anchor="b">
                    <a:lnL>
                      <a:noFill/>
                    </a:lnL>
                    <a:lnR>
                      <a:noFill/>
                    </a:lnR>
                    <a:lnT>
                      <a:noFill/>
                    </a:lnT>
                    <a:lnB>
                      <a:noFill/>
                    </a:lnB>
                  </a:tcPr>
                </a:tc>
                <a:extLst>
                  <a:ext uri="{0D108BD9-81ED-4DB2-BD59-A6C34878D82A}">
                    <a16:rowId xmlns:a16="http://schemas.microsoft.com/office/drawing/2014/main" val="393367140"/>
                  </a:ext>
                </a:extLst>
              </a:tr>
              <a:tr h="249409">
                <a:tc>
                  <a:txBody>
                    <a:bodyPr/>
                    <a:lstStyle/>
                    <a:p>
                      <a:pPr algn="l" fontAlgn="b"/>
                      <a:r>
                        <a:rPr lang="en-US" sz="1400" b="0" i="0" u="none" strike="noStrike">
                          <a:effectLst/>
                          <a:latin typeface="Arial MT"/>
                        </a:rPr>
                        <a:t>Retirement</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210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883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838 </a:t>
                      </a:r>
                    </a:p>
                  </a:txBody>
                  <a:tcPr marL="0" marR="0" marT="0" marB="0" anchor="b">
                    <a:lnL>
                      <a:noFill/>
                    </a:lnL>
                    <a:lnR>
                      <a:noFill/>
                    </a:lnR>
                    <a:lnT>
                      <a:noFill/>
                    </a:lnT>
                    <a:lnB>
                      <a:noFill/>
                    </a:lnB>
                  </a:tcPr>
                </a:tc>
                <a:extLst>
                  <a:ext uri="{0D108BD9-81ED-4DB2-BD59-A6C34878D82A}">
                    <a16:rowId xmlns:a16="http://schemas.microsoft.com/office/drawing/2014/main" val="2299237680"/>
                  </a:ext>
                </a:extLst>
              </a:tr>
              <a:tr h="249409">
                <a:tc>
                  <a:txBody>
                    <a:bodyPr/>
                    <a:lstStyle/>
                    <a:p>
                      <a:pPr algn="l" fontAlgn="b"/>
                      <a:r>
                        <a:rPr lang="en-US" sz="1400" b="0" i="0" u="none" strike="noStrike">
                          <a:effectLst/>
                          <a:latin typeface="Arial MT"/>
                        </a:rPr>
                        <a:t>FICA/Med</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220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838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808 </a:t>
                      </a:r>
                    </a:p>
                  </a:txBody>
                  <a:tcPr marL="0" marR="0" marT="0" marB="0" anchor="b">
                    <a:lnL>
                      <a:noFill/>
                    </a:lnL>
                    <a:lnR>
                      <a:noFill/>
                    </a:lnR>
                    <a:lnT>
                      <a:noFill/>
                    </a:lnT>
                    <a:lnB>
                      <a:noFill/>
                    </a:lnB>
                  </a:tcPr>
                </a:tc>
                <a:extLst>
                  <a:ext uri="{0D108BD9-81ED-4DB2-BD59-A6C34878D82A}">
                    <a16:rowId xmlns:a16="http://schemas.microsoft.com/office/drawing/2014/main" val="264699358"/>
                  </a:ext>
                </a:extLst>
              </a:tr>
              <a:tr h="249409">
                <a:tc>
                  <a:txBody>
                    <a:bodyPr/>
                    <a:lstStyle/>
                    <a:p>
                      <a:pPr algn="l" fontAlgn="b"/>
                      <a:r>
                        <a:rPr lang="en-US" sz="1400" b="0" i="0" u="none" strike="noStrike">
                          <a:effectLst/>
                          <a:latin typeface="Arial MT"/>
                        </a:rPr>
                        <a:t>Worker's Comp</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240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346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330 </a:t>
                      </a:r>
                    </a:p>
                  </a:txBody>
                  <a:tcPr marL="0" marR="0" marT="0" marB="0" anchor="b">
                    <a:lnL>
                      <a:noFill/>
                    </a:lnL>
                    <a:lnR>
                      <a:noFill/>
                    </a:lnR>
                    <a:lnT>
                      <a:noFill/>
                    </a:lnT>
                    <a:lnB>
                      <a:noFill/>
                    </a:lnB>
                  </a:tcPr>
                </a:tc>
                <a:extLst>
                  <a:ext uri="{0D108BD9-81ED-4DB2-BD59-A6C34878D82A}">
                    <a16:rowId xmlns:a16="http://schemas.microsoft.com/office/drawing/2014/main" val="330749444"/>
                  </a:ext>
                </a:extLst>
              </a:tr>
              <a:tr h="249409">
                <a:tc>
                  <a:txBody>
                    <a:bodyPr/>
                    <a:lstStyle/>
                    <a:p>
                      <a:pPr algn="l" fontAlgn="b"/>
                      <a:r>
                        <a:rPr lang="en-US" sz="1400" b="0" i="0" u="none" strike="noStrike">
                          <a:effectLst/>
                          <a:latin typeface="Arial MT"/>
                        </a:rPr>
                        <a:t>Food</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570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22,017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18,500 </a:t>
                      </a:r>
                    </a:p>
                  </a:txBody>
                  <a:tcPr marL="0" marR="0" marT="0" marB="0" anchor="b">
                    <a:lnL>
                      <a:noFill/>
                    </a:lnL>
                    <a:lnR>
                      <a:noFill/>
                    </a:lnR>
                    <a:lnT>
                      <a:noFill/>
                    </a:lnT>
                    <a:lnB>
                      <a:noFill/>
                    </a:lnB>
                  </a:tcPr>
                </a:tc>
                <a:extLst>
                  <a:ext uri="{0D108BD9-81ED-4DB2-BD59-A6C34878D82A}">
                    <a16:rowId xmlns:a16="http://schemas.microsoft.com/office/drawing/2014/main" val="1305319409"/>
                  </a:ext>
                </a:extLst>
              </a:tr>
              <a:tr h="249409">
                <a:tc>
                  <a:txBody>
                    <a:bodyPr/>
                    <a:lstStyle/>
                    <a:p>
                      <a:pPr algn="l" fontAlgn="b"/>
                      <a:r>
                        <a:rPr lang="en-US" sz="1400" b="0" i="0" u="none" strike="noStrike">
                          <a:effectLst/>
                          <a:latin typeface="Arial MT"/>
                        </a:rPr>
                        <a:t>Commodities</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580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2150883760"/>
                  </a:ext>
                </a:extLst>
              </a:tr>
              <a:tr h="249409">
                <a:tc>
                  <a:txBody>
                    <a:bodyPr/>
                    <a:lstStyle/>
                    <a:p>
                      <a:pPr algn="l" fontAlgn="b"/>
                      <a:r>
                        <a:rPr lang="en-US" sz="1400" b="0" i="0" u="none" strike="noStrike">
                          <a:effectLst/>
                          <a:latin typeface="Arial MT"/>
                        </a:rPr>
                        <a:t>Dues and Fees</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730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100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 </a:t>
                      </a:r>
                    </a:p>
                  </a:txBody>
                  <a:tcPr marL="0" marR="0" marT="0" marB="0" anchor="b">
                    <a:lnL>
                      <a:noFill/>
                    </a:lnL>
                    <a:lnR>
                      <a:noFill/>
                    </a:lnR>
                    <a:lnT>
                      <a:noFill/>
                    </a:lnT>
                    <a:lnB>
                      <a:noFill/>
                    </a:lnB>
                  </a:tcPr>
                </a:tc>
                <a:extLst>
                  <a:ext uri="{0D108BD9-81ED-4DB2-BD59-A6C34878D82A}">
                    <a16:rowId xmlns:a16="http://schemas.microsoft.com/office/drawing/2014/main" val="1679247305"/>
                  </a:ext>
                </a:extLst>
              </a:tr>
              <a:tr h="249409">
                <a:tc>
                  <a:txBody>
                    <a:bodyPr/>
                    <a:lstStyle/>
                    <a:p>
                      <a:pPr algn="l" fontAlgn="b"/>
                      <a:r>
                        <a:rPr lang="en-US" sz="1400" b="0" i="0" u="none" strike="noStrike">
                          <a:effectLst/>
                          <a:latin typeface="Arial MT"/>
                        </a:rPr>
                        <a:t>Other Personal Svcs</a:t>
                      </a:r>
                    </a:p>
                  </a:txBody>
                  <a:tcPr marL="0" marR="0" marT="0" marB="0" anchor="b">
                    <a:lnL>
                      <a:noFill/>
                    </a:lnL>
                    <a:lnR>
                      <a:noFill/>
                    </a:lnR>
                    <a:lnT>
                      <a:noFill/>
                    </a:lnT>
                    <a:lnB>
                      <a:noFill/>
                    </a:lnB>
                  </a:tcPr>
                </a:tc>
                <a:tc>
                  <a:txBody>
                    <a:bodyPr/>
                    <a:lstStyle/>
                    <a:p>
                      <a:pPr algn="l" fontAlgn="b"/>
                      <a:endParaRPr lang="en-US" sz="1400" b="0"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0" i="0" u="none" strike="noStrike">
                          <a:effectLst/>
                          <a:latin typeface="Arial MT"/>
                        </a:rPr>
                        <a:t>750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54 </a:t>
                      </a:r>
                    </a:p>
                  </a:txBody>
                  <a:tcPr marL="0" marR="0" marT="0" marB="0" anchor="b">
                    <a:lnL>
                      <a:noFill/>
                    </a:lnL>
                    <a:lnR>
                      <a:noFill/>
                    </a:lnR>
                    <a:lnT>
                      <a:noFill/>
                    </a:lnT>
                    <a:lnB>
                      <a:noFill/>
                    </a:lnB>
                  </a:tcPr>
                </a:tc>
                <a:tc>
                  <a:txBody>
                    <a:bodyPr/>
                    <a:lstStyle/>
                    <a:p>
                      <a:pPr algn="l" fontAlgn="b"/>
                      <a:r>
                        <a:rPr lang="en-US" sz="1400" b="0" i="0" u="none" strike="noStrike">
                          <a:effectLst/>
                          <a:latin typeface="Arial MT"/>
                        </a:rPr>
                        <a:t>              54 </a:t>
                      </a:r>
                    </a:p>
                  </a:txBody>
                  <a:tcPr marL="0" marR="0" marT="0" marB="0" anchor="b">
                    <a:lnL>
                      <a:noFill/>
                    </a:lnL>
                    <a:lnR>
                      <a:noFill/>
                    </a:lnR>
                    <a:lnT>
                      <a:noFill/>
                    </a:lnT>
                    <a:lnB>
                      <a:noFill/>
                    </a:lnB>
                  </a:tcPr>
                </a:tc>
                <a:extLst>
                  <a:ext uri="{0D108BD9-81ED-4DB2-BD59-A6C34878D82A}">
                    <a16:rowId xmlns:a16="http://schemas.microsoft.com/office/drawing/2014/main" val="735599751"/>
                  </a:ext>
                </a:extLst>
              </a:tr>
              <a:tr h="249409">
                <a:tc>
                  <a:txBody>
                    <a:bodyPr/>
                    <a:lstStyle/>
                    <a:p>
                      <a:pPr algn="l" fontAlgn="b"/>
                      <a:r>
                        <a:rPr lang="en-US" sz="1400" b="1" i="0" u="none" strike="noStrike">
                          <a:effectLst/>
                          <a:latin typeface="Arial MT"/>
                        </a:rPr>
                        <a:t>TOTAL SUMMER PROGRAM</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r>
                        <a:rPr lang="en-US" sz="1400" b="1" i="0" u="none" strike="noStrike">
                          <a:effectLst/>
                          <a:latin typeface="Arial MT"/>
                        </a:rPr>
                        <a:t>                   33,054 </a:t>
                      </a:r>
                    </a:p>
                  </a:txBody>
                  <a:tcPr marL="0" marR="0" marT="0" marB="0" anchor="b">
                    <a:lnL>
                      <a:noFill/>
                    </a:lnL>
                    <a:lnR>
                      <a:noFill/>
                    </a:lnR>
                    <a:lnT>
                      <a:noFill/>
                    </a:lnT>
                    <a:lnB>
                      <a:noFill/>
                    </a:lnB>
                  </a:tcPr>
                </a:tc>
                <a:tc>
                  <a:txBody>
                    <a:bodyPr/>
                    <a:lstStyle/>
                    <a:p>
                      <a:pPr algn="l" fontAlgn="b"/>
                      <a:r>
                        <a:rPr lang="en-US" sz="1400" b="1" i="0" u="none" strike="noStrike">
                          <a:effectLst/>
                          <a:latin typeface="Arial MT"/>
                        </a:rPr>
                        <a:t>        28,928 </a:t>
                      </a:r>
                    </a:p>
                  </a:txBody>
                  <a:tcPr marL="0" marR="0" marT="0" marB="0" anchor="b">
                    <a:lnL>
                      <a:noFill/>
                    </a:lnL>
                    <a:lnR>
                      <a:noFill/>
                    </a:lnR>
                    <a:lnT>
                      <a:noFill/>
                    </a:lnT>
                    <a:lnB>
                      <a:noFill/>
                    </a:lnB>
                  </a:tcPr>
                </a:tc>
                <a:extLst>
                  <a:ext uri="{0D108BD9-81ED-4DB2-BD59-A6C34878D82A}">
                    <a16:rowId xmlns:a16="http://schemas.microsoft.com/office/drawing/2014/main" val="2958955821"/>
                  </a:ext>
                </a:extLst>
              </a:tr>
              <a:tr h="231709">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211150822"/>
                  </a:ext>
                </a:extLst>
              </a:tr>
              <a:tr h="249409">
                <a:tc>
                  <a:txBody>
                    <a:bodyPr/>
                    <a:lstStyle/>
                    <a:p>
                      <a:pPr algn="l" fontAlgn="b"/>
                      <a:r>
                        <a:rPr lang="en-US" sz="1400" b="1" i="0" u="none" strike="noStrike">
                          <a:effectLst/>
                          <a:latin typeface="Arial MT"/>
                        </a:rPr>
                        <a:t>TOTAL APPROPRIATIONS</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4,855,807</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4,728,096</a:t>
                      </a:r>
                    </a:p>
                  </a:txBody>
                  <a:tcPr marL="0" marR="0" marT="0" marB="0" anchor="b">
                    <a:lnL>
                      <a:noFill/>
                    </a:lnL>
                    <a:lnR>
                      <a:noFill/>
                    </a:lnR>
                    <a:lnT>
                      <a:noFill/>
                    </a:lnT>
                    <a:lnB>
                      <a:noFill/>
                    </a:lnB>
                  </a:tcPr>
                </a:tc>
                <a:extLst>
                  <a:ext uri="{0D108BD9-81ED-4DB2-BD59-A6C34878D82A}">
                    <a16:rowId xmlns:a16="http://schemas.microsoft.com/office/drawing/2014/main" val="956423220"/>
                  </a:ext>
                </a:extLst>
              </a:tr>
              <a:tr h="249409">
                <a:tc>
                  <a:txBody>
                    <a:bodyPr/>
                    <a:lstStyle/>
                    <a:p>
                      <a:pPr algn="l" fontAlgn="b"/>
                      <a:r>
                        <a:rPr lang="en-US" sz="1400" b="1" i="0" u="none" strike="noStrike">
                          <a:effectLst/>
                          <a:latin typeface="Arial MT"/>
                        </a:rPr>
                        <a:t>RESERVE FOR ENCUMBRANCES</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0</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0</a:t>
                      </a:r>
                    </a:p>
                  </a:txBody>
                  <a:tcPr marL="0" marR="0" marT="0" marB="0" anchor="b">
                    <a:lnL>
                      <a:noFill/>
                    </a:lnL>
                    <a:lnR>
                      <a:noFill/>
                    </a:lnR>
                    <a:lnT>
                      <a:noFill/>
                    </a:lnT>
                    <a:lnB>
                      <a:noFill/>
                    </a:lnB>
                  </a:tcPr>
                </a:tc>
                <a:extLst>
                  <a:ext uri="{0D108BD9-81ED-4DB2-BD59-A6C34878D82A}">
                    <a16:rowId xmlns:a16="http://schemas.microsoft.com/office/drawing/2014/main" val="4137652439"/>
                  </a:ext>
                </a:extLst>
              </a:tr>
              <a:tr h="249409">
                <a:tc>
                  <a:txBody>
                    <a:bodyPr/>
                    <a:lstStyle/>
                    <a:p>
                      <a:pPr algn="l" fontAlgn="b"/>
                      <a:r>
                        <a:rPr lang="en-US" sz="1400" b="1" i="0" u="none" strike="noStrike">
                          <a:effectLst/>
                          <a:latin typeface="Arial MT"/>
                        </a:rPr>
                        <a:t>RESTRICTED ENDING FUND BALANCE</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39,167</a:t>
                      </a: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2,346,157</a:t>
                      </a:r>
                    </a:p>
                  </a:txBody>
                  <a:tcPr marL="0" marR="0" marT="0" marB="0" anchor="b">
                    <a:lnL>
                      <a:noFill/>
                    </a:lnL>
                    <a:lnR>
                      <a:noFill/>
                    </a:lnR>
                    <a:lnT>
                      <a:noFill/>
                    </a:lnT>
                    <a:lnB>
                      <a:noFill/>
                    </a:lnB>
                  </a:tcPr>
                </a:tc>
                <a:extLst>
                  <a:ext uri="{0D108BD9-81ED-4DB2-BD59-A6C34878D82A}">
                    <a16:rowId xmlns:a16="http://schemas.microsoft.com/office/drawing/2014/main" val="4275816084"/>
                  </a:ext>
                </a:extLst>
              </a:tr>
              <a:tr h="231709">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2200690254"/>
                  </a:ext>
                </a:extLst>
              </a:tr>
              <a:tr h="249409">
                <a:tc>
                  <a:txBody>
                    <a:bodyPr/>
                    <a:lstStyle/>
                    <a:p>
                      <a:pPr algn="l" fontAlgn="b"/>
                      <a:r>
                        <a:rPr lang="en-US" sz="1400" b="1" i="0" u="none" strike="noStrike">
                          <a:effectLst/>
                          <a:latin typeface="Arial MT"/>
                        </a:rPr>
                        <a:t>TOTAL FOOD SERVICE BUDGET</a:t>
                      </a: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4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400" b="1" i="0" u="none" strike="noStrike">
                          <a:effectLst/>
                          <a:latin typeface="Arial MT"/>
                        </a:rPr>
                        <a:t>4,894,974</a:t>
                      </a:r>
                    </a:p>
                  </a:txBody>
                  <a:tcPr marL="0" marR="0" marT="0" marB="0" anchor="b">
                    <a:lnL>
                      <a:noFill/>
                    </a:lnL>
                    <a:lnR>
                      <a:noFill/>
                    </a:lnR>
                    <a:lnT>
                      <a:noFill/>
                    </a:lnT>
                    <a:lnB>
                      <a:noFill/>
                    </a:lnB>
                  </a:tcPr>
                </a:tc>
                <a:tc>
                  <a:txBody>
                    <a:bodyPr/>
                    <a:lstStyle/>
                    <a:p>
                      <a:pPr algn="r" fontAlgn="b"/>
                      <a:r>
                        <a:rPr lang="en-US" sz="1400" b="1" i="0" u="none" strike="noStrike" dirty="0">
                          <a:effectLst/>
                          <a:latin typeface="Arial MT"/>
                        </a:rPr>
                        <a:t>7,074,253</a:t>
                      </a:r>
                    </a:p>
                  </a:txBody>
                  <a:tcPr marL="0" marR="0" marT="0" marB="0" anchor="b">
                    <a:lnL>
                      <a:noFill/>
                    </a:lnL>
                    <a:lnR>
                      <a:noFill/>
                    </a:lnR>
                    <a:lnT>
                      <a:noFill/>
                    </a:lnT>
                    <a:lnB>
                      <a:noFill/>
                    </a:lnB>
                  </a:tcPr>
                </a:tc>
                <a:extLst>
                  <a:ext uri="{0D108BD9-81ED-4DB2-BD59-A6C34878D82A}">
                    <a16:rowId xmlns:a16="http://schemas.microsoft.com/office/drawing/2014/main" val="3315064722"/>
                  </a:ext>
                </a:extLst>
              </a:tr>
            </a:tbl>
          </a:graphicData>
        </a:graphic>
      </p:graphicFrame>
    </p:spTree>
    <p:extLst>
      <p:ext uri="{BB962C8B-B14F-4D97-AF65-F5344CB8AC3E}">
        <p14:creationId xmlns:p14="http://schemas.microsoft.com/office/powerpoint/2010/main" val="3657014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BCBB8309-81F0-49F3-8F31-B3D6AE6D5F5A}" type="slidenum">
              <a:rPr lang="en-US" smtClean="0"/>
              <a:t>3</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739356755"/>
              </p:ext>
            </p:extLst>
          </p:nvPr>
        </p:nvGraphicFramePr>
        <p:xfrm>
          <a:off x="457200" y="609600"/>
          <a:ext cx="8265233" cy="5540104"/>
        </p:xfrm>
        <a:graphic>
          <a:graphicData uri="http://schemas.openxmlformats.org/drawingml/2006/table">
            <a:tbl>
              <a:tblPr/>
              <a:tblGrid>
                <a:gridCol w="3098434">
                  <a:extLst>
                    <a:ext uri="{9D8B030D-6E8A-4147-A177-3AD203B41FA5}">
                      <a16:colId xmlns:a16="http://schemas.microsoft.com/office/drawing/2014/main" val="2703848004"/>
                    </a:ext>
                  </a:extLst>
                </a:gridCol>
                <a:gridCol w="1752600">
                  <a:extLst>
                    <a:ext uri="{9D8B030D-6E8A-4147-A177-3AD203B41FA5}">
                      <a16:colId xmlns:a16="http://schemas.microsoft.com/office/drawing/2014/main" val="397190856"/>
                    </a:ext>
                  </a:extLst>
                </a:gridCol>
                <a:gridCol w="1716968">
                  <a:extLst>
                    <a:ext uri="{9D8B030D-6E8A-4147-A177-3AD203B41FA5}">
                      <a16:colId xmlns:a16="http://schemas.microsoft.com/office/drawing/2014/main" val="643983192"/>
                    </a:ext>
                  </a:extLst>
                </a:gridCol>
                <a:gridCol w="1697231">
                  <a:extLst>
                    <a:ext uri="{9D8B030D-6E8A-4147-A177-3AD203B41FA5}">
                      <a16:colId xmlns:a16="http://schemas.microsoft.com/office/drawing/2014/main" val="78827979"/>
                    </a:ext>
                  </a:extLst>
                </a:gridCol>
              </a:tblGrid>
              <a:tr h="493486">
                <a:tc>
                  <a:txBody>
                    <a:bodyPr/>
                    <a:lstStyle/>
                    <a:p>
                      <a:pPr algn="l"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r>
                        <a:rPr lang="en-US" sz="1800" b="1" i="0" u="none" strike="noStrike">
                          <a:solidFill>
                            <a:srgbClr val="0033CC"/>
                          </a:solidFill>
                          <a:effectLst/>
                          <a:latin typeface="Arial" panose="020B0604020202020204" pitchFamily="34" charset="0"/>
                        </a:rPr>
                        <a:t>Budget 2021-22</a:t>
                      </a:r>
                    </a:p>
                  </a:txBody>
                  <a:tcPr marL="0" marR="0" marT="0" marB="0" anchor="b">
                    <a:lnL>
                      <a:noFill/>
                    </a:lnL>
                    <a:lnR>
                      <a:noFill/>
                    </a:lnR>
                    <a:lnT>
                      <a:noFill/>
                    </a:lnT>
                    <a:lnB>
                      <a:noFill/>
                    </a:lnB>
                  </a:tcPr>
                </a:tc>
                <a:tc>
                  <a:txBody>
                    <a:bodyPr/>
                    <a:lstStyle/>
                    <a:p>
                      <a:pPr algn="r" fontAlgn="b"/>
                      <a:r>
                        <a:rPr lang="en-US" sz="1800" b="1" i="0" u="none" strike="noStrike">
                          <a:solidFill>
                            <a:srgbClr val="0033CC"/>
                          </a:solidFill>
                          <a:effectLst/>
                          <a:latin typeface="Arial" panose="020B0604020202020204" pitchFamily="34" charset="0"/>
                        </a:rPr>
                        <a:t>Budget 2022-23</a:t>
                      </a:r>
                    </a:p>
                  </a:txBody>
                  <a:tcPr marL="0" marR="0" marT="0" marB="0" anchor="b">
                    <a:lnL>
                      <a:noFill/>
                    </a:lnL>
                    <a:lnR>
                      <a:noFill/>
                    </a:lnR>
                    <a:lnT>
                      <a:noFill/>
                    </a:lnT>
                    <a:lnB>
                      <a:noFill/>
                    </a:lnB>
                  </a:tcPr>
                </a:tc>
                <a:tc>
                  <a:txBody>
                    <a:bodyPr/>
                    <a:lstStyle/>
                    <a:p>
                      <a:pPr algn="r" fontAlgn="b"/>
                      <a:r>
                        <a:rPr lang="en-US" sz="1800" b="1" i="0" u="none" strike="noStrike">
                          <a:solidFill>
                            <a:srgbClr val="0033CC"/>
                          </a:solidFill>
                          <a:effectLst/>
                          <a:latin typeface="Arial" panose="020B0604020202020204" pitchFamily="34" charset="0"/>
                        </a:rPr>
                        <a:t>Variance</a:t>
                      </a:r>
                    </a:p>
                  </a:txBody>
                  <a:tcPr marL="0" marR="0" marT="0" marB="0" anchor="b">
                    <a:lnL>
                      <a:noFill/>
                    </a:lnL>
                    <a:lnR>
                      <a:noFill/>
                    </a:lnR>
                    <a:lnT>
                      <a:noFill/>
                    </a:lnT>
                    <a:lnB>
                      <a:noFill/>
                    </a:lnB>
                  </a:tcPr>
                </a:tc>
                <a:extLst>
                  <a:ext uri="{0D108BD9-81ED-4DB2-BD59-A6C34878D82A}">
                    <a16:rowId xmlns:a16="http://schemas.microsoft.com/office/drawing/2014/main" val="3246472757"/>
                  </a:ext>
                </a:extLst>
              </a:tr>
              <a:tr h="493486">
                <a:tc>
                  <a:txBody>
                    <a:bodyPr/>
                    <a:lstStyle/>
                    <a:p>
                      <a:pPr algn="l" fontAlgn="b"/>
                      <a:r>
                        <a:rPr lang="en-US" sz="1800" b="1" i="0" u="none" strike="noStrike">
                          <a:solidFill>
                            <a:srgbClr val="0033CC"/>
                          </a:solidFill>
                          <a:effectLst/>
                          <a:latin typeface="Arial" panose="020B0604020202020204" pitchFamily="34" charset="0"/>
                        </a:rPr>
                        <a:t>Full-Time Equivalent Students:</a:t>
                      </a:r>
                    </a:p>
                  </a:txBody>
                  <a:tcPr marL="0" marR="0" marT="0" marB="0" anchor="b">
                    <a:lnL>
                      <a:noFill/>
                    </a:lnL>
                    <a:lnR>
                      <a:noFill/>
                    </a:lnR>
                    <a:lnT>
                      <a:noFill/>
                    </a:lnT>
                    <a:lnB>
                      <a:noFill/>
                    </a:lnB>
                  </a:tcPr>
                </a:tc>
                <a:tc>
                  <a:txBody>
                    <a:bodyPr/>
                    <a:lstStyle/>
                    <a:p>
                      <a:pPr algn="l"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95484103"/>
                  </a:ext>
                </a:extLst>
              </a:tr>
              <a:tr h="246743">
                <a:tc>
                  <a:txBody>
                    <a:bodyPr/>
                    <a:lstStyle/>
                    <a:p>
                      <a:pPr algn="l" fontAlgn="b"/>
                      <a:r>
                        <a:rPr lang="en-US" sz="1800" b="0" i="0" u="none" strike="noStrike">
                          <a:solidFill>
                            <a:srgbClr val="0033CC"/>
                          </a:solidFill>
                          <a:effectLst/>
                          <a:latin typeface="Arial" panose="020B0604020202020204" pitchFamily="34" charset="0"/>
                        </a:rPr>
                        <a:t>Estimated Students</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6,282.46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6,553.43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270.97 </a:t>
                      </a:r>
                    </a:p>
                  </a:txBody>
                  <a:tcPr marL="0" marR="0" marT="0" marB="0" anchor="b">
                    <a:lnL>
                      <a:noFill/>
                    </a:lnL>
                    <a:lnR>
                      <a:noFill/>
                    </a:lnR>
                    <a:lnT>
                      <a:noFill/>
                    </a:lnT>
                    <a:lnB>
                      <a:noFill/>
                    </a:lnB>
                  </a:tcPr>
                </a:tc>
                <a:extLst>
                  <a:ext uri="{0D108BD9-81ED-4DB2-BD59-A6C34878D82A}">
                    <a16:rowId xmlns:a16="http://schemas.microsoft.com/office/drawing/2014/main" val="529245900"/>
                  </a:ext>
                </a:extLst>
              </a:tr>
              <a:tr h="246743">
                <a:tc>
                  <a:txBody>
                    <a:bodyPr/>
                    <a:lstStyle/>
                    <a:p>
                      <a:pPr algn="l"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987802432"/>
                  </a:ext>
                </a:extLst>
              </a:tr>
              <a:tr h="246743">
                <a:tc>
                  <a:txBody>
                    <a:bodyPr/>
                    <a:lstStyle/>
                    <a:p>
                      <a:pPr algn="l" fontAlgn="b"/>
                      <a:r>
                        <a:rPr lang="en-US" sz="1800" b="0" i="0" u="none" strike="noStrike">
                          <a:solidFill>
                            <a:srgbClr val="0033CC"/>
                          </a:solidFill>
                          <a:effectLst/>
                          <a:latin typeface="Arial" panose="020B0604020202020204" pitchFamily="34" charset="0"/>
                        </a:rPr>
                        <a:t>Estimated Weighted FTE</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6,712.97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6,990.71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277.74 </a:t>
                      </a:r>
                    </a:p>
                  </a:txBody>
                  <a:tcPr marL="0" marR="0" marT="0" marB="0" anchor="b">
                    <a:lnL>
                      <a:noFill/>
                    </a:lnL>
                    <a:lnR>
                      <a:noFill/>
                    </a:lnR>
                    <a:lnT>
                      <a:noFill/>
                    </a:lnT>
                    <a:lnB>
                      <a:noFill/>
                    </a:lnB>
                  </a:tcPr>
                </a:tc>
                <a:extLst>
                  <a:ext uri="{0D108BD9-81ED-4DB2-BD59-A6C34878D82A}">
                    <a16:rowId xmlns:a16="http://schemas.microsoft.com/office/drawing/2014/main" val="4282109454"/>
                  </a:ext>
                </a:extLst>
              </a:tr>
              <a:tr h="246743">
                <a:tc>
                  <a:txBody>
                    <a:bodyPr/>
                    <a:lstStyle/>
                    <a:p>
                      <a:pPr algn="l"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422622230"/>
                  </a:ext>
                </a:extLst>
              </a:tr>
              <a:tr h="493486">
                <a:tc>
                  <a:txBody>
                    <a:bodyPr/>
                    <a:lstStyle/>
                    <a:p>
                      <a:pPr algn="l" fontAlgn="b"/>
                      <a:r>
                        <a:rPr lang="en-US" sz="1800" b="1" i="0" u="none" strike="noStrike">
                          <a:solidFill>
                            <a:srgbClr val="0033CC"/>
                          </a:solidFill>
                          <a:effectLst/>
                          <a:latin typeface="Arial" panose="020B0604020202020204" pitchFamily="34" charset="0"/>
                        </a:rPr>
                        <a:t>Base Student Allocation</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4,372.91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4,587.40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214.49 </a:t>
                      </a:r>
                    </a:p>
                  </a:txBody>
                  <a:tcPr marL="0" marR="0" marT="0" marB="0" anchor="b">
                    <a:lnL>
                      <a:noFill/>
                    </a:lnL>
                    <a:lnR>
                      <a:noFill/>
                    </a:lnR>
                    <a:lnT>
                      <a:noFill/>
                    </a:lnT>
                    <a:lnB>
                      <a:noFill/>
                    </a:lnB>
                  </a:tcPr>
                </a:tc>
                <a:extLst>
                  <a:ext uri="{0D108BD9-81ED-4DB2-BD59-A6C34878D82A}">
                    <a16:rowId xmlns:a16="http://schemas.microsoft.com/office/drawing/2014/main" val="366650779"/>
                  </a:ext>
                </a:extLst>
              </a:tr>
              <a:tr h="493486">
                <a:tc>
                  <a:txBody>
                    <a:bodyPr/>
                    <a:lstStyle/>
                    <a:p>
                      <a:pPr algn="l" fontAlgn="b"/>
                      <a:r>
                        <a:rPr lang="en-US" sz="1800" b="1" i="0" u="none" strike="noStrike">
                          <a:solidFill>
                            <a:srgbClr val="0033CC"/>
                          </a:solidFill>
                          <a:effectLst/>
                          <a:latin typeface="Arial" panose="020B0604020202020204" pitchFamily="34" charset="0"/>
                        </a:rPr>
                        <a:t>District Cost Differential</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0.9799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0.9638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(0.0161)</a:t>
                      </a:r>
                    </a:p>
                  </a:txBody>
                  <a:tcPr marL="0" marR="0" marT="0" marB="0" anchor="b">
                    <a:lnL>
                      <a:noFill/>
                    </a:lnL>
                    <a:lnR>
                      <a:noFill/>
                    </a:lnR>
                    <a:lnT>
                      <a:noFill/>
                    </a:lnT>
                    <a:lnB>
                      <a:noFill/>
                    </a:lnB>
                  </a:tcPr>
                </a:tc>
                <a:extLst>
                  <a:ext uri="{0D108BD9-81ED-4DB2-BD59-A6C34878D82A}">
                    <a16:rowId xmlns:a16="http://schemas.microsoft.com/office/drawing/2014/main" val="2568063913"/>
                  </a:ext>
                </a:extLst>
              </a:tr>
              <a:tr h="246743">
                <a:tc>
                  <a:txBody>
                    <a:bodyPr/>
                    <a:lstStyle/>
                    <a:p>
                      <a:pPr algn="l" fontAlgn="b"/>
                      <a:endParaRPr lang="en-US" sz="1800" b="0" i="0" u="none" strike="noStrike" dirty="0">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514603970"/>
                  </a:ext>
                </a:extLst>
              </a:tr>
              <a:tr h="493486">
                <a:tc>
                  <a:txBody>
                    <a:bodyPr/>
                    <a:lstStyle/>
                    <a:p>
                      <a:pPr algn="l" fontAlgn="b"/>
                      <a:r>
                        <a:rPr lang="en-US" sz="1800" b="1" i="0" u="none" strike="noStrike" dirty="0">
                          <a:solidFill>
                            <a:srgbClr val="0033CC"/>
                          </a:solidFill>
                          <a:effectLst/>
                          <a:latin typeface="Arial" panose="020B0604020202020204" pitchFamily="34" charset="0"/>
                        </a:rPr>
                        <a:t>Proposed Budget Totals:</a:t>
                      </a:r>
                    </a:p>
                  </a:txBody>
                  <a:tcPr marL="0" marR="0" marT="0" marB="0" anchor="b">
                    <a:lnL>
                      <a:noFill/>
                    </a:lnL>
                    <a:lnR>
                      <a:noFill/>
                    </a:lnR>
                    <a:lnT>
                      <a:noFill/>
                    </a:lnT>
                    <a:lnB>
                      <a:noFill/>
                    </a:lnB>
                  </a:tcPr>
                </a:tc>
                <a:tc>
                  <a:txBody>
                    <a:bodyPr/>
                    <a:lstStyle/>
                    <a:p>
                      <a:pPr algn="r"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en-US" sz="1800" b="0" i="0" u="none" strike="noStrike" dirty="0">
                        <a:solidFill>
                          <a:srgbClr val="0033CC"/>
                        </a:solidFill>
                        <a:effectLst/>
                        <a:latin typeface="Arial" panose="020B0604020202020204" pitchFamily="34" charset="0"/>
                      </a:endParaRPr>
                    </a:p>
                  </a:txBody>
                  <a:tcPr marL="0" marR="0" marT="0" marB="0" anchor="b">
                    <a:lnL>
                      <a:noFill/>
                    </a:lnL>
                    <a:lnR>
                      <a:noFill/>
                    </a:lnR>
                    <a:lnT>
                      <a:noFill/>
                    </a:lnT>
                    <a:lnB>
                      <a:noFill/>
                    </a:lnB>
                  </a:tcPr>
                </a:tc>
                <a:tc>
                  <a:txBody>
                    <a:bodyPr/>
                    <a:lstStyle/>
                    <a:p>
                      <a:pPr algn="r" fontAlgn="b"/>
                      <a:endParaRPr lang="en-US" sz="1800" b="0" i="0" u="none" strike="noStrike">
                        <a:solidFill>
                          <a:srgbClr val="0033CC"/>
                        </a:solidFill>
                        <a:effectLst/>
                        <a:latin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29020673"/>
                  </a:ext>
                </a:extLst>
              </a:tr>
              <a:tr h="246743">
                <a:tc>
                  <a:txBody>
                    <a:bodyPr/>
                    <a:lstStyle/>
                    <a:p>
                      <a:pPr algn="l" fontAlgn="b"/>
                      <a:r>
                        <a:rPr lang="en-US" sz="1800" b="0" i="0" u="none" strike="noStrike" dirty="0">
                          <a:solidFill>
                            <a:srgbClr val="0033CC"/>
                          </a:solidFill>
                          <a:effectLst/>
                          <a:latin typeface="Arial" panose="020B0604020202020204" pitchFamily="34" charset="0"/>
                        </a:rPr>
                        <a:t>Operating General Fund</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67,117,182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70,935,242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3,818,060 </a:t>
                      </a:r>
                    </a:p>
                  </a:txBody>
                  <a:tcPr marL="0" marR="0" marT="0" marB="0" anchor="b">
                    <a:lnL>
                      <a:noFill/>
                    </a:lnL>
                    <a:lnR>
                      <a:noFill/>
                    </a:lnR>
                    <a:lnT>
                      <a:noFill/>
                    </a:lnT>
                    <a:lnB>
                      <a:noFill/>
                    </a:lnB>
                  </a:tcPr>
                </a:tc>
                <a:extLst>
                  <a:ext uri="{0D108BD9-81ED-4DB2-BD59-A6C34878D82A}">
                    <a16:rowId xmlns:a16="http://schemas.microsoft.com/office/drawing/2014/main" val="360299252"/>
                  </a:ext>
                </a:extLst>
              </a:tr>
              <a:tr h="246743">
                <a:tc>
                  <a:txBody>
                    <a:bodyPr/>
                    <a:lstStyle/>
                    <a:p>
                      <a:pPr algn="l" fontAlgn="b"/>
                      <a:r>
                        <a:rPr lang="en-US" sz="1800" b="0" i="0" u="none" strike="noStrike" dirty="0">
                          <a:solidFill>
                            <a:srgbClr val="0033CC"/>
                          </a:solidFill>
                          <a:effectLst/>
                          <a:latin typeface="Arial" panose="020B0604020202020204" pitchFamily="34" charset="0"/>
                        </a:rPr>
                        <a:t>Capital Projects Funds</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8,739,706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10,962,650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2,222,944 </a:t>
                      </a:r>
                    </a:p>
                  </a:txBody>
                  <a:tcPr marL="0" marR="0" marT="0" marB="0" anchor="b">
                    <a:lnL>
                      <a:noFill/>
                    </a:lnL>
                    <a:lnR>
                      <a:noFill/>
                    </a:lnR>
                    <a:lnT>
                      <a:noFill/>
                    </a:lnT>
                    <a:lnB>
                      <a:noFill/>
                    </a:lnB>
                  </a:tcPr>
                </a:tc>
                <a:extLst>
                  <a:ext uri="{0D108BD9-81ED-4DB2-BD59-A6C34878D82A}">
                    <a16:rowId xmlns:a16="http://schemas.microsoft.com/office/drawing/2014/main" val="1548465579"/>
                  </a:ext>
                </a:extLst>
              </a:tr>
              <a:tr h="246743">
                <a:tc>
                  <a:txBody>
                    <a:bodyPr/>
                    <a:lstStyle/>
                    <a:p>
                      <a:pPr algn="l" fontAlgn="b"/>
                      <a:r>
                        <a:rPr lang="en-US" sz="1800" b="0" i="0" u="none" strike="noStrike" dirty="0">
                          <a:solidFill>
                            <a:srgbClr val="0033CC"/>
                          </a:solidFill>
                          <a:effectLst/>
                          <a:latin typeface="Arial" panose="020B0604020202020204" pitchFamily="34" charset="0"/>
                        </a:rPr>
                        <a:t>Food Services Fund</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4,894,974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7,074,253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2,179,279 </a:t>
                      </a:r>
                    </a:p>
                  </a:txBody>
                  <a:tcPr marL="0" marR="0" marT="0" marB="0" anchor="b">
                    <a:lnL>
                      <a:noFill/>
                    </a:lnL>
                    <a:lnR>
                      <a:noFill/>
                    </a:lnR>
                    <a:lnT>
                      <a:noFill/>
                    </a:lnT>
                    <a:lnB>
                      <a:noFill/>
                    </a:lnB>
                  </a:tcPr>
                </a:tc>
                <a:extLst>
                  <a:ext uri="{0D108BD9-81ED-4DB2-BD59-A6C34878D82A}">
                    <a16:rowId xmlns:a16="http://schemas.microsoft.com/office/drawing/2014/main" val="555760550"/>
                  </a:ext>
                </a:extLst>
              </a:tr>
              <a:tr h="246743">
                <a:tc>
                  <a:txBody>
                    <a:bodyPr/>
                    <a:lstStyle/>
                    <a:p>
                      <a:pPr algn="l" fontAlgn="b"/>
                      <a:r>
                        <a:rPr lang="en-US" sz="1800" b="0" i="0" u="none" strike="noStrike" dirty="0">
                          <a:solidFill>
                            <a:srgbClr val="0033CC"/>
                          </a:solidFill>
                          <a:effectLst/>
                          <a:latin typeface="Arial" panose="020B0604020202020204" pitchFamily="34" charset="0"/>
                        </a:rPr>
                        <a:t>Federal Programs Fund</a:t>
                      </a:r>
                    </a:p>
                  </a:txBody>
                  <a:tcPr marL="0" marR="0" marT="0" marB="0" anchor="b">
                    <a:lnL>
                      <a:noFill/>
                    </a:lnL>
                    <a:lnR>
                      <a:noFill/>
                    </a:lnR>
                    <a:lnT>
                      <a:noFill/>
                    </a:lnT>
                    <a:lnB>
                      <a:noFill/>
                    </a:lnB>
                  </a:tcPr>
                </a:tc>
                <a:tc>
                  <a:txBody>
                    <a:bodyPr/>
                    <a:lstStyle/>
                    <a:p>
                      <a:pPr algn="r" fontAlgn="b"/>
                      <a:r>
                        <a:rPr lang="en-US" sz="1800" b="0" i="0" u="none" strike="noStrike" dirty="0">
                          <a:solidFill>
                            <a:srgbClr val="0033CC"/>
                          </a:solidFill>
                          <a:effectLst/>
                          <a:latin typeface="Arial" panose="020B0604020202020204" pitchFamily="34" charset="0"/>
                        </a:rPr>
                        <a:t>6,733,722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6,653,918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(79,804)</a:t>
                      </a:r>
                    </a:p>
                  </a:txBody>
                  <a:tcPr marL="0" marR="0" marT="0" marB="0" anchor="b">
                    <a:lnL>
                      <a:noFill/>
                    </a:lnL>
                    <a:lnR>
                      <a:noFill/>
                    </a:lnR>
                    <a:lnT>
                      <a:noFill/>
                    </a:lnT>
                    <a:lnB>
                      <a:noFill/>
                    </a:lnB>
                  </a:tcPr>
                </a:tc>
                <a:extLst>
                  <a:ext uri="{0D108BD9-81ED-4DB2-BD59-A6C34878D82A}">
                    <a16:rowId xmlns:a16="http://schemas.microsoft.com/office/drawing/2014/main" val="2187265533"/>
                  </a:ext>
                </a:extLst>
              </a:tr>
              <a:tr h="246743">
                <a:tc>
                  <a:txBody>
                    <a:bodyPr/>
                    <a:lstStyle/>
                    <a:p>
                      <a:pPr algn="l" fontAlgn="b"/>
                      <a:r>
                        <a:rPr lang="en-US" sz="1800" b="0" i="0" u="none" strike="noStrike">
                          <a:solidFill>
                            <a:srgbClr val="0033CC"/>
                          </a:solidFill>
                          <a:effectLst/>
                          <a:latin typeface="Arial" panose="020B0604020202020204" pitchFamily="34" charset="0"/>
                        </a:rPr>
                        <a:t>ESSER Grant Fund</a:t>
                      </a:r>
                    </a:p>
                  </a:txBody>
                  <a:tcPr marL="0" marR="0" marT="0" marB="0" anchor="b">
                    <a:lnL>
                      <a:noFill/>
                    </a:lnL>
                    <a:lnR>
                      <a:noFill/>
                    </a:lnR>
                    <a:lnT>
                      <a:noFill/>
                    </a:lnT>
                    <a:lnB>
                      <a:noFill/>
                    </a:lnB>
                  </a:tcPr>
                </a:tc>
                <a:tc>
                  <a:txBody>
                    <a:bodyPr/>
                    <a:lstStyle/>
                    <a:p>
                      <a:pPr algn="r" fontAlgn="b"/>
                      <a:r>
                        <a:rPr lang="en-US" sz="1800" b="0" i="0" u="none" strike="noStrike" dirty="0">
                          <a:solidFill>
                            <a:srgbClr val="0033CC"/>
                          </a:solidFill>
                          <a:effectLst/>
                          <a:latin typeface="Arial" panose="020B0604020202020204" pitchFamily="34" charset="0"/>
                        </a:rPr>
                        <a:t>8,756,816 </a:t>
                      </a:r>
                    </a:p>
                  </a:txBody>
                  <a:tcPr marL="0" marR="0" marT="0" marB="0" anchor="b">
                    <a:lnL>
                      <a:noFill/>
                    </a:lnL>
                    <a:lnR>
                      <a:noFill/>
                    </a:lnR>
                    <a:lnT>
                      <a:noFill/>
                    </a:lnT>
                    <a:lnB>
                      <a:noFill/>
                    </a:lnB>
                  </a:tcPr>
                </a:tc>
                <a:tc>
                  <a:txBody>
                    <a:bodyPr/>
                    <a:lstStyle/>
                    <a:p>
                      <a:pPr algn="r" fontAlgn="b"/>
                      <a:r>
                        <a:rPr lang="en-US" sz="1800" b="0" i="0" u="none" strike="noStrike" dirty="0">
                          <a:solidFill>
                            <a:srgbClr val="0033CC"/>
                          </a:solidFill>
                          <a:effectLst/>
                          <a:latin typeface="Arial" panose="020B0604020202020204" pitchFamily="34" charset="0"/>
                        </a:rPr>
                        <a:t>103,247,816 </a:t>
                      </a:r>
                    </a:p>
                  </a:txBody>
                  <a:tcPr marL="0" marR="0" marT="0" marB="0" anchor="b">
                    <a:lnL>
                      <a:noFill/>
                    </a:lnL>
                    <a:lnR>
                      <a:noFill/>
                    </a:lnR>
                    <a:lnT>
                      <a:noFill/>
                    </a:lnT>
                    <a:lnB>
                      <a:noFill/>
                    </a:lnB>
                  </a:tcPr>
                </a:tc>
                <a:tc>
                  <a:txBody>
                    <a:bodyPr/>
                    <a:lstStyle/>
                    <a:p>
                      <a:pPr algn="r" fontAlgn="b"/>
                      <a:r>
                        <a:rPr lang="en-US" sz="1800" b="0" i="0" u="none" strike="noStrike">
                          <a:solidFill>
                            <a:srgbClr val="0033CC"/>
                          </a:solidFill>
                          <a:effectLst/>
                          <a:latin typeface="Arial" panose="020B0604020202020204" pitchFamily="34" charset="0"/>
                        </a:rPr>
                        <a:t>94,491,000 </a:t>
                      </a:r>
                    </a:p>
                  </a:txBody>
                  <a:tcPr marL="0" marR="0" marT="0" marB="0" anchor="b">
                    <a:lnL>
                      <a:noFill/>
                    </a:lnL>
                    <a:lnR>
                      <a:noFill/>
                    </a:lnR>
                    <a:lnT>
                      <a:noFill/>
                    </a:lnT>
                    <a:lnB>
                      <a:noFill/>
                    </a:lnB>
                  </a:tcPr>
                </a:tc>
                <a:extLst>
                  <a:ext uri="{0D108BD9-81ED-4DB2-BD59-A6C34878D82A}">
                    <a16:rowId xmlns:a16="http://schemas.microsoft.com/office/drawing/2014/main" val="89107986"/>
                  </a:ext>
                </a:extLst>
              </a:tr>
              <a:tr h="246743">
                <a:tc>
                  <a:txBody>
                    <a:bodyPr/>
                    <a:lstStyle/>
                    <a:p>
                      <a:pPr algn="l" fontAlgn="b"/>
                      <a:r>
                        <a:rPr lang="en-US" sz="1800" b="1" i="0" u="none" strike="noStrike">
                          <a:solidFill>
                            <a:srgbClr val="0033CC"/>
                          </a:solidFill>
                          <a:effectLst/>
                          <a:latin typeface="Arial" panose="020B0604020202020204" pitchFamily="34" charset="0"/>
                        </a:rPr>
                        <a:t>TOTAL BUDGET</a:t>
                      </a:r>
                    </a:p>
                  </a:txBody>
                  <a:tcPr marL="0" marR="0" marT="0" marB="0" anchor="b">
                    <a:lnL>
                      <a:noFill/>
                    </a:lnL>
                    <a:lnR>
                      <a:noFill/>
                    </a:lnR>
                    <a:lnT>
                      <a:noFill/>
                    </a:lnT>
                    <a:lnB>
                      <a:noFill/>
                    </a:lnB>
                  </a:tcPr>
                </a:tc>
                <a:tc>
                  <a:txBody>
                    <a:bodyPr/>
                    <a:lstStyle/>
                    <a:p>
                      <a:pPr algn="r" fontAlgn="b"/>
                      <a:r>
                        <a:rPr lang="en-US" sz="1800" b="1" i="0" u="none" strike="noStrike">
                          <a:solidFill>
                            <a:srgbClr val="0033CC"/>
                          </a:solidFill>
                          <a:effectLst/>
                          <a:latin typeface="Arial" panose="020B0604020202020204" pitchFamily="34" charset="0"/>
                        </a:rPr>
                        <a:t>$96,242,400 </a:t>
                      </a:r>
                    </a:p>
                  </a:txBody>
                  <a:tcPr marL="0" marR="0" marT="0" marB="0" anchor="b">
                    <a:lnL>
                      <a:noFill/>
                    </a:lnL>
                    <a:lnR>
                      <a:noFill/>
                    </a:lnR>
                    <a:lnT>
                      <a:noFill/>
                    </a:lnT>
                    <a:lnB>
                      <a:noFill/>
                    </a:lnB>
                  </a:tcPr>
                </a:tc>
                <a:tc>
                  <a:txBody>
                    <a:bodyPr/>
                    <a:lstStyle/>
                    <a:p>
                      <a:pPr algn="r" fontAlgn="b"/>
                      <a:r>
                        <a:rPr lang="en-US" sz="1800" b="1" i="0" u="none" strike="noStrike" dirty="0">
                          <a:solidFill>
                            <a:srgbClr val="0033CC"/>
                          </a:solidFill>
                          <a:effectLst/>
                          <a:latin typeface="Arial" panose="020B0604020202020204" pitchFamily="34" charset="0"/>
                        </a:rPr>
                        <a:t>$198,873,879 </a:t>
                      </a:r>
                    </a:p>
                  </a:txBody>
                  <a:tcPr marL="0" marR="0" marT="0" marB="0" anchor="b">
                    <a:lnL>
                      <a:noFill/>
                    </a:lnL>
                    <a:lnR>
                      <a:noFill/>
                    </a:lnR>
                    <a:lnT>
                      <a:noFill/>
                    </a:lnT>
                    <a:lnB>
                      <a:noFill/>
                    </a:lnB>
                  </a:tcPr>
                </a:tc>
                <a:tc>
                  <a:txBody>
                    <a:bodyPr/>
                    <a:lstStyle/>
                    <a:p>
                      <a:pPr algn="r" fontAlgn="b"/>
                      <a:r>
                        <a:rPr lang="en-US" sz="1800" b="1" i="0" u="none" strike="noStrike" dirty="0">
                          <a:solidFill>
                            <a:srgbClr val="0033CC"/>
                          </a:solidFill>
                          <a:effectLst/>
                          <a:latin typeface="Arial" panose="020B0604020202020204" pitchFamily="34" charset="0"/>
                        </a:rPr>
                        <a:t>$102,631,479 </a:t>
                      </a:r>
                    </a:p>
                  </a:txBody>
                  <a:tcPr marL="0" marR="0" marT="0" marB="0" anchor="b">
                    <a:lnL>
                      <a:noFill/>
                    </a:lnL>
                    <a:lnR>
                      <a:noFill/>
                    </a:lnR>
                    <a:lnT>
                      <a:noFill/>
                    </a:lnT>
                    <a:lnB>
                      <a:noFill/>
                    </a:lnB>
                  </a:tcPr>
                </a:tc>
                <a:extLst>
                  <a:ext uri="{0D108BD9-81ED-4DB2-BD59-A6C34878D82A}">
                    <a16:rowId xmlns:a16="http://schemas.microsoft.com/office/drawing/2014/main" val="3534255222"/>
                  </a:ext>
                </a:extLst>
              </a:tr>
            </a:tbl>
          </a:graphicData>
        </a:graphic>
      </p:graphicFrame>
    </p:spTree>
    <p:extLst>
      <p:ext uri="{BB962C8B-B14F-4D97-AF65-F5344CB8AC3E}">
        <p14:creationId xmlns:p14="http://schemas.microsoft.com/office/powerpoint/2010/main" val="40516626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48810" y="228600"/>
            <a:ext cx="5846380" cy="990600"/>
          </a:xfrm>
          <a:solidFill>
            <a:schemeClr val="accent1">
              <a:lumMod val="40000"/>
              <a:lumOff val="60000"/>
            </a:schemeClr>
          </a:solidFill>
        </p:spPr>
        <p:txBody>
          <a:bodyPr vert="horz">
            <a:normAutofit/>
          </a:bodyPr>
          <a:lstStyle/>
          <a:p>
            <a:r>
              <a:rPr lang="en-US" sz="4400" dirty="0" smtClean="0">
                <a:solidFill>
                  <a:schemeClr val="tx1"/>
                </a:solidFill>
              </a:rPr>
              <a:t>Federal Projects Budget</a:t>
            </a:r>
            <a:endParaRPr lang="en-US" sz="4400" dirty="0">
              <a:solidFill>
                <a:schemeClr val="tx1"/>
              </a:solidFill>
            </a:endParaRPr>
          </a:p>
        </p:txBody>
      </p:sp>
      <p:sp>
        <p:nvSpPr>
          <p:cNvPr id="4" name="Slide Number Placeholder 3"/>
          <p:cNvSpPr>
            <a:spLocks noGrp="1"/>
          </p:cNvSpPr>
          <p:nvPr>
            <p:ph type="sldNum" sz="quarter" idx="12"/>
          </p:nvPr>
        </p:nvSpPr>
        <p:spPr/>
        <p:txBody>
          <a:bodyPr/>
          <a:lstStyle/>
          <a:p>
            <a:fld id="{BCBB8309-81F0-49F3-8F31-B3D6AE6D5F5A}" type="slidenum">
              <a:rPr lang="en-US" smtClean="0"/>
              <a:t>30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37619895"/>
              </p:ext>
            </p:extLst>
          </p:nvPr>
        </p:nvGraphicFramePr>
        <p:xfrm>
          <a:off x="838200" y="1371590"/>
          <a:ext cx="7677150" cy="4984760"/>
        </p:xfrm>
        <a:graphic>
          <a:graphicData uri="http://schemas.openxmlformats.org/drawingml/2006/table">
            <a:tbl>
              <a:tblPr/>
              <a:tblGrid>
                <a:gridCol w="1023620">
                  <a:extLst>
                    <a:ext uri="{9D8B030D-6E8A-4147-A177-3AD203B41FA5}">
                      <a16:colId xmlns:a16="http://schemas.microsoft.com/office/drawing/2014/main" val="2646895343"/>
                    </a:ext>
                  </a:extLst>
                </a:gridCol>
                <a:gridCol w="3879850">
                  <a:extLst>
                    <a:ext uri="{9D8B030D-6E8A-4147-A177-3AD203B41FA5}">
                      <a16:colId xmlns:a16="http://schemas.microsoft.com/office/drawing/2014/main" val="712480221"/>
                    </a:ext>
                  </a:extLst>
                </a:gridCol>
                <a:gridCol w="1403350">
                  <a:extLst>
                    <a:ext uri="{9D8B030D-6E8A-4147-A177-3AD203B41FA5}">
                      <a16:colId xmlns:a16="http://schemas.microsoft.com/office/drawing/2014/main" val="1009989498"/>
                    </a:ext>
                  </a:extLst>
                </a:gridCol>
                <a:gridCol w="165100">
                  <a:extLst>
                    <a:ext uri="{9D8B030D-6E8A-4147-A177-3AD203B41FA5}">
                      <a16:colId xmlns:a16="http://schemas.microsoft.com/office/drawing/2014/main" val="4207919915"/>
                    </a:ext>
                  </a:extLst>
                </a:gridCol>
                <a:gridCol w="1205230">
                  <a:extLst>
                    <a:ext uri="{9D8B030D-6E8A-4147-A177-3AD203B41FA5}">
                      <a16:colId xmlns:a16="http://schemas.microsoft.com/office/drawing/2014/main" val="3129322079"/>
                    </a:ext>
                  </a:extLst>
                </a:gridCol>
              </a:tblGrid>
              <a:tr h="249238">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050" b="0"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2021-22</a:t>
                      </a:r>
                    </a:p>
                  </a:txBody>
                  <a:tcPr marL="6350" marR="6350" marT="6350" marB="0" anchor="b">
                    <a:lnL>
                      <a:noFill/>
                    </a:lnL>
                    <a:lnR>
                      <a:noFill/>
                    </a:lnR>
                    <a:lnT>
                      <a:noFill/>
                    </a:lnT>
                    <a:lnB>
                      <a:noFill/>
                    </a:lnB>
                  </a:tcPr>
                </a:tc>
                <a:tc>
                  <a:txBody>
                    <a:bodyPr/>
                    <a:lstStyle/>
                    <a:p>
                      <a:pPr algn="r"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2022-23</a:t>
                      </a:r>
                    </a:p>
                  </a:txBody>
                  <a:tcPr marL="6350" marR="6350" marT="6350" marB="0" anchor="b">
                    <a:lnL>
                      <a:noFill/>
                    </a:lnL>
                    <a:lnR>
                      <a:noFill/>
                    </a:lnR>
                    <a:lnT>
                      <a:noFill/>
                    </a:lnT>
                    <a:lnB>
                      <a:noFill/>
                    </a:lnB>
                  </a:tcPr>
                </a:tc>
                <a:extLst>
                  <a:ext uri="{0D108BD9-81ED-4DB2-BD59-A6C34878D82A}">
                    <a16:rowId xmlns:a16="http://schemas.microsoft.com/office/drawing/2014/main" val="2178837184"/>
                  </a:ext>
                </a:extLst>
              </a:tr>
              <a:tr h="249238">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BUDGET</a:t>
                      </a:r>
                    </a:p>
                  </a:txBody>
                  <a:tcPr marL="6350" marR="6350" marT="6350" marB="0" anchor="b">
                    <a:lnL>
                      <a:noFill/>
                    </a:lnL>
                    <a:lnR>
                      <a:noFill/>
                    </a:lnR>
                    <a:lnT>
                      <a:noFill/>
                    </a:lnT>
                    <a:lnB>
                      <a:noFill/>
                    </a:lnB>
                  </a:tcPr>
                </a:tc>
                <a:tc>
                  <a:txBody>
                    <a:bodyPr/>
                    <a:lstStyle/>
                    <a:p>
                      <a:pPr algn="r"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PROPOSED</a:t>
                      </a:r>
                    </a:p>
                  </a:txBody>
                  <a:tcPr marL="6350" marR="6350" marT="6350" marB="0" anchor="b">
                    <a:lnL>
                      <a:noFill/>
                    </a:lnL>
                    <a:lnR>
                      <a:noFill/>
                    </a:lnR>
                    <a:lnT>
                      <a:noFill/>
                    </a:lnT>
                    <a:lnB>
                      <a:noFill/>
                    </a:lnB>
                  </a:tcPr>
                </a:tc>
                <a:extLst>
                  <a:ext uri="{0D108BD9-81ED-4DB2-BD59-A6C34878D82A}">
                    <a16:rowId xmlns:a16="http://schemas.microsoft.com/office/drawing/2014/main" val="303735067"/>
                  </a:ext>
                </a:extLst>
              </a:tr>
              <a:tr h="249238">
                <a:tc>
                  <a:txBody>
                    <a:bodyPr/>
                    <a:lstStyle/>
                    <a:p>
                      <a:pPr algn="l" fontAlgn="b"/>
                      <a:r>
                        <a:rPr lang="en-US" sz="1400" b="1" i="0" u="none" strike="noStrike">
                          <a:effectLst/>
                          <a:latin typeface="Arial MT"/>
                        </a:rPr>
                        <a:t>PROJECT</a:t>
                      </a: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PROJECT DESCRIPTION</a:t>
                      </a: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AS AMENDED</a:t>
                      </a:r>
                    </a:p>
                  </a:txBody>
                  <a:tcPr marL="6350" marR="6350" marT="6350" marB="0" anchor="b">
                    <a:lnL>
                      <a:noFill/>
                    </a:lnL>
                    <a:lnR>
                      <a:noFill/>
                    </a:lnR>
                    <a:lnT>
                      <a:noFill/>
                    </a:lnT>
                    <a:lnB>
                      <a:noFill/>
                    </a:lnB>
                  </a:tcPr>
                </a:tc>
                <a:tc>
                  <a:txBody>
                    <a:bodyPr/>
                    <a:lstStyle/>
                    <a:p>
                      <a:pPr algn="r"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BUDGET</a:t>
                      </a:r>
                    </a:p>
                  </a:txBody>
                  <a:tcPr marL="6350" marR="6350" marT="6350" marB="0" anchor="b">
                    <a:lnL>
                      <a:noFill/>
                    </a:lnL>
                    <a:lnR>
                      <a:noFill/>
                    </a:lnR>
                    <a:lnT>
                      <a:noFill/>
                    </a:lnT>
                    <a:lnB>
                      <a:noFill/>
                    </a:lnB>
                  </a:tcPr>
                </a:tc>
                <a:extLst>
                  <a:ext uri="{0D108BD9-81ED-4DB2-BD59-A6C34878D82A}">
                    <a16:rowId xmlns:a16="http://schemas.microsoft.com/office/drawing/2014/main" val="3804533576"/>
                  </a:ext>
                </a:extLst>
              </a:tr>
              <a:tr h="249238">
                <a:tc>
                  <a:txBody>
                    <a:bodyPr/>
                    <a:lstStyle/>
                    <a:p>
                      <a:pPr algn="ctr" fontAlgn="b"/>
                      <a:r>
                        <a:rPr lang="en-US" sz="1400" b="0" i="0" u="none" strike="noStrike">
                          <a:effectLst/>
                          <a:latin typeface="Arial MT"/>
                        </a:rPr>
                        <a:t>4381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Carl Perkins - Secondary</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89,460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86,066 </a:t>
                      </a:r>
                    </a:p>
                  </a:txBody>
                  <a:tcPr marL="6350" marR="6350" marT="6350" marB="0" anchor="b">
                    <a:lnL>
                      <a:noFill/>
                    </a:lnL>
                    <a:lnR>
                      <a:noFill/>
                    </a:lnR>
                    <a:lnT>
                      <a:noFill/>
                    </a:lnT>
                    <a:lnB>
                      <a:noFill/>
                    </a:lnB>
                  </a:tcPr>
                </a:tc>
                <a:extLst>
                  <a:ext uri="{0D108BD9-81ED-4DB2-BD59-A6C34878D82A}">
                    <a16:rowId xmlns:a16="http://schemas.microsoft.com/office/drawing/2014/main" val="3277506093"/>
                  </a:ext>
                </a:extLst>
              </a:tr>
              <a:tr h="249238">
                <a:tc>
                  <a:txBody>
                    <a:bodyPr/>
                    <a:lstStyle/>
                    <a:p>
                      <a:pPr algn="ctr" fontAlgn="b"/>
                      <a:r>
                        <a:rPr lang="en-US" sz="1400" b="0" i="0" u="none" strike="noStrike">
                          <a:effectLst/>
                          <a:latin typeface="Arial MT"/>
                        </a:rPr>
                        <a:t>4383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Carl Perkins - CTE - DJJ</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25,343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 </a:t>
                      </a:r>
                    </a:p>
                  </a:txBody>
                  <a:tcPr marL="6350" marR="6350" marT="6350" marB="0" anchor="b">
                    <a:lnL>
                      <a:noFill/>
                    </a:lnL>
                    <a:lnR>
                      <a:noFill/>
                    </a:lnR>
                    <a:lnT>
                      <a:noFill/>
                    </a:lnT>
                    <a:lnB>
                      <a:noFill/>
                    </a:lnB>
                  </a:tcPr>
                </a:tc>
                <a:extLst>
                  <a:ext uri="{0D108BD9-81ED-4DB2-BD59-A6C34878D82A}">
                    <a16:rowId xmlns:a16="http://schemas.microsoft.com/office/drawing/2014/main" val="4103339403"/>
                  </a:ext>
                </a:extLst>
              </a:tr>
              <a:tr h="249238">
                <a:tc>
                  <a:txBody>
                    <a:bodyPr/>
                    <a:lstStyle/>
                    <a:p>
                      <a:pPr algn="ctr" fontAlgn="b"/>
                      <a:r>
                        <a:rPr lang="en-US" sz="1400" b="0" i="0" u="none" strike="noStrike">
                          <a:effectLst/>
                          <a:latin typeface="Arial MT"/>
                        </a:rPr>
                        <a:t>4385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Carl Perkins - Rural and Sparsley</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70,590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70,508 </a:t>
                      </a:r>
                    </a:p>
                  </a:txBody>
                  <a:tcPr marL="6350" marR="6350" marT="6350" marB="0" anchor="b">
                    <a:lnL>
                      <a:noFill/>
                    </a:lnL>
                    <a:lnR>
                      <a:noFill/>
                    </a:lnR>
                    <a:lnT>
                      <a:noFill/>
                    </a:lnT>
                    <a:lnB>
                      <a:noFill/>
                    </a:lnB>
                  </a:tcPr>
                </a:tc>
                <a:extLst>
                  <a:ext uri="{0D108BD9-81ED-4DB2-BD59-A6C34878D82A}">
                    <a16:rowId xmlns:a16="http://schemas.microsoft.com/office/drawing/2014/main" val="3529993736"/>
                  </a:ext>
                </a:extLst>
              </a:tr>
              <a:tr h="249238">
                <a:tc>
                  <a:txBody>
                    <a:bodyPr/>
                    <a:lstStyle/>
                    <a:p>
                      <a:pPr algn="ctr" fontAlgn="b"/>
                      <a:r>
                        <a:rPr lang="en-US" sz="1400" b="0" i="0" u="none" strike="noStrike">
                          <a:effectLst/>
                          <a:latin typeface="Arial MT"/>
                        </a:rPr>
                        <a:t>4321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Title II - Teacher Training</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379,647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353,386 </a:t>
                      </a:r>
                    </a:p>
                  </a:txBody>
                  <a:tcPr marL="6350" marR="6350" marT="6350" marB="0" anchor="b">
                    <a:lnL>
                      <a:noFill/>
                    </a:lnL>
                    <a:lnR>
                      <a:noFill/>
                    </a:lnR>
                    <a:lnT>
                      <a:noFill/>
                    </a:lnT>
                    <a:lnB>
                      <a:noFill/>
                    </a:lnB>
                  </a:tcPr>
                </a:tc>
                <a:extLst>
                  <a:ext uri="{0D108BD9-81ED-4DB2-BD59-A6C34878D82A}">
                    <a16:rowId xmlns:a16="http://schemas.microsoft.com/office/drawing/2014/main" val="189841743"/>
                  </a:ext>
                </a:extLst>
              </a:tr>
              <a:tr h="249238">
                <a:tc>
                  <a:txBody>
                    <a:bodyPr/>
                    <a:lstStyle/>
                    <a:p>
                      <a:pPr algn="ctr" fontAlgn="b"/>
                      <a:r>
                        <a:rPr lang="en-US" sz="1400" b="0" i="0" u="none" strike="noStrike">
                          <a:effectLst/>
                          <a:latin typeface="Arial MT"/>
                        </a:rPr>
                        <a:t>4342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IDEA Part B - Preschool</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129,884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111,298 </a:t>
                      </a:r>
                    </a:p>
                  </a:txBody>
                  <a:tcPr marL="6350" marR="6350" marT="6350" marB="0" anchor="b">
                    <a:lnL>
                      <a:noFill/>
                    </a:lnL>
                    <a:lnR>
                      <a:noFill/>
                    </a:lnR>
                    <a:lnT>
                      <a:noFill/>
                    </a:lnT>
                    <a:lnB>
                      <a:noFill/>
                    </a:lnB>
                  </a:tcPr>
                </a:tc>
                <a:extLst>
                  <a:ext uri="{0D108BD9-81ED-4DB2-BD59-A6C34878D82A}">
                    <a16:rowId xmlns:a16="http://schemas.microsoft.com/office/drawing/2014/main" val="2955753969"/>
                  </a:ext>
                </a:extLst>
              </a:tr>
              <a:tr h="249238">
                <a:tc>
                  <a:txBody>
                    <a:bodyPr/>
                    <a:lstStyle/>
                    <a:p>
                      <a:pPr algn="ctr" fontAlgn="b"/>
                      <a:r>
                        <a:rPr lang="en-US" sz="1400" b="0" i="0" u="none" strike="noStrike">
                          <a:effectLst/>
                          <a:latin typeface="Arial MT"/>
                        </a:rPr>
                        <a:t>4349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IDEA Part B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1,917,224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1,918,810 </a:t>
                      </a:r>
                    </a:p>
                  </a:txBody>
                  <a:tcPr marL="6350" marR="6350" marT="6350" marB="0" anchor="b">
                    <a:lnL>
                      <a:noFill/>
                    </a:lnL>
                    <a:lnR>
                      <a:noFill/>
                    </a:lnR>
                    <a:lnT>
                      <a:noFill/>
                    </a:lnT>
                    <a:lnB>
                      <a:noFill/>
                    </a:lnB>
                  </a:tcPr>
                </a:tc>
                <a:extLst>
                  <a:ext uri="{0D108BD9-81ED-4DB2-BD59-A6C34878D82A}">
                    <a16:rowId xmlns:a16="http://schemas.microsoft.com/office/drawing/2014/main" val="3455390336"/>
                  </a:ext>
                </a:extLst>
              </a:tr>
              <a:tr h="249238">
                <a:tc>
                  <a:txBody>
                    <a:bodyPr/>
                    <a:lstStyle/>
                    <a:p>
                      <a:pPr algn="ctr" fontAlgn="b"/>
                      <a:r>
                        <a:rPr lang="en-US" sz="1400" b="0" i="0" u="none" strike="noStrike">
                          <a:effectLst/>
                          <a:latin typeface="Arial MT"/>
                        </a:rPr>
                        <a:t>4302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Title I - Delinquent at Risk</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80,689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91,122 </a:t>
                      </a:r>
                    </a:p>
                  </a:txBody>
                  <a:tcPr marL="6350" marR="6350" marT="6350" marB="0" anchor="b">
                    <a:lnL>
                      <a:noFill/>
                    </a:lnL>
                    <a:lnR>
                      <a:noFill/>
                    </a:lnR>
                    <a:lnT>
                      <a:noFill/>
                    </a:lnT>
                    <a:lnB>
                      <a:noFill/>
                    </a:lnB>
                  </a:tcPr>
                </a:tc>
                <a:extLst>
                  <a:ext uri="{0D108BD9-81ED-4DB2-BD59-A6C34878D82A}">
                    <a16:rowId xmlns:a16="http://schemas.microsoft.com/office/drawing/2014/main" val="765751038"/>
                  </a:ext>
                </a:extLst>
              </a:tr>
              <a:tr h="249238">
                <a:tc>
                  <a:txBody>
                    <a:bodyPr/>
                    <a:lstStyle/>
                    <a:p>
                      <a:pPr algn="ctr" fontAlgn="b"/>
                      <a:r>
                        <a:rPr lang="en-US" sz="1400" b="0" i="0" u="none" strike="noStrike">
                          <a:effectLst/>
                          <a:latin typeface="Arial MT"/>
                        </a:rPr>
                        <a:t>4317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Title I - Migrant</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664,593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553,643 </a:t>
                      </a:r>
                    </a:p>
                  </a:txBody>
                  <a:tcPr marL="6350" marR="6350" marT="6350" marB="0" anchor="b">
                    <a:lnL>
                      <a:noFill/>
                    </a:lnL>
                    <a:lnR>
                      <a:noFill/>
                    </a:lnR>
                    <a:lnT>
                      <a:noFill/>
                    </a:lnT>
                    <a:lnB>
                      <a:noFill/>
                    </a:lnB>
                  </a:tcPr>
                </a:tc>
                <a:extLst>
                  <a:ext uri="{0D108BD9-81ED-4DB2-BD59-A6C34878D82A}">
                    <a16:rowId xmlns:a16="http://schemas.microsoft.com/office/drawing/2014/main" val="279199317"/>
                  </a:ext>
                </a:extLst>
              </a:tr>
              <a:tr h="249238">
                <a:tc>
                  <a:txBody>
                    <a:bodyPr/>
                    <a:lstStyle/>
                    <a:p>
                      <a:pPr algn="ctr" fontAlgn="b"/>
                      <a:r>
                        <a:rPr lang="en-US" sz="1400" b="0" i="0" u="none" strike="noStrike">
                          <a:effectLst/>
                          <a:latin typeface="Arial MT"/>
                        </a:rPr>
                        <a:t>4331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Title I - School Wide</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2,637,111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2,762,914 </a:t>
                      </a:r>
                    </a:p>
                  </a:txBody>
                  <a:tcPr marL="6350" marR="6350" marT="6350" marB="0" anchor="b">
                    <a:lnL>
                      <a:noFill/>
                    </a:lnL>
                    <a:lnR>
                      <a:noFill/>
                    </a:lnR>
                    <a:lnT>
                      <a:noFill/>
                    </a:lnT>
                    <a:lnB>
                      <a:noFill/>
                    </a:lnB>
                  </a:tcPr>
                </a:tc>
                <a:extLst>
                  <a:ext uri="{0D108BD9-81ED-4DB2-BD59-A6C34878D82A}">
                    <a16:rowId xmlns:a16="http://schemas.microsoft.com/office/drawing/2014/main" val="1123300383"/>
                  </a:ext>
                </a:extLst>
              </a:tr>
              <a:tr h="249238">
                <a:tc>
                  <a:txBody>
                    <a:bodyPr/>
                    <a:lstStyle/>
                    <a:p>
                      <a:pPr algn="ctr" fontAlgn="b"/>
                      <a:r>
                        <a:rPr lang="en-US" sz="1400" b="0" i="0" u="none" strike="noStrike">
                          <a:effectLst/>
                          <a:latin typeface="Arial MT"/>
                        </a:rPr>
                        <a:t>4345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Title I - Sig4</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141,348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 </a:t>
                      </a:r>
                    </a:p>
                  </a:txBody>
                  <a:tcPr marL="6350" marR="6350" marT="6350" marB="0" anchor="b">
                    <a:lnL>
                      <a:noFill/>
                    </a:lnL>
                    <a:lnR>
                      <a:noFill/>
                    </a:lnR>
                    <a:lnT>
                      <a:noFill/>
                    </a:lnT>
                    <a:lnB>
                      <a:noFill/>
                    </a:lnB>
                  </a:tcPr>
                </a:tc>
                <a:extLst>
                  <a:ext uri="{0D108BD9-81ED-4DB2-BD59-A6C34878D82A}">
                    <a16:rowId xmlns:a16="http://schemas.microsoft.com/office/drawing/2014/main" val="260374182"/>
                  </a:ext>
                </a:extLst>
              </a:tr>
              <a:tr h="249238">
                <a:tc>
                  <a:txBody>
                    <a:bodyPr/>
                    <a:lstStyle/>
                    <a:p>
                      <a:pPr algn="ctr" fontAlgn="b"/>
                      <a:r>
                        <a:rPr lang="en-US" sz="1400" b="0" i="0" u="none" strike="noStrike">
                          <a:effectLst/>
                          <a:latin typeface="Arial MT"/>
                        </a:rPr>
                        <a:t>4301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Title III - English Language Acquisition</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116,302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125,607 </a:t>
                      </a:r>
                    </a:p>
                  </a:txBody>
                  <a:tcPr marL="6350" marR="6350" marT="6350" marB="0" anchor="b">
                    <a:lnL>
                      <a:noFill/>
                    </a:lnL>
                    <a:lnR>
                      <a:noFill/>
                    </a:lnR>
                    <a:lnT>
                      <a:noFill/>
                    </a:lnT>
                    <a:lnB>
                      <a:noFill/>
                    </a:lnB>
                  </a:tcPr>
                </a:tc>
                <a:extLst>
                  <a:ext uri="{0D108BD9-81ED-4DB2-BD59-A6C34878D82A}">
                    <a16:rowId xmlns:a16="http://schemas.microsoft.com/office/drawing/2014/main" val="593038897"/>
                  </a:ext>
                </a:extLst>
              </a:tr>
              <a:tr h="249238">
                <a:tc>
                  <a:txBody>
                    <a:bodyPr/>
                    <a:lstStyle/>
                    <a:p>
                      <a:pPr algn="ctr" fontAlgn="b"/>
                      <a:r>
                        <a:rPr lang="en-US" sz="1400" b="0" i="0" u="none" strike="noStrike">
                          <a:effectLst/>
                          <a:latin typeface="Arial MT"/>
                        </a:rPr>
                        <a:t>4350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Title IV - Part A Student Support</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248,547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188,448 </a:t>
                      </a:r>
                    </a:p>
                  </a:txBody>
                  <a:tcPr marL="6350" marR="6350" marT="6350" marB="0" anchor="b">
                    <a:lnL>
                      <a:noFill/>
                    </a:lnL>
                    <a:lnR>
                      <a:noFill/>
                    </a:lnR>
                    <a:lnT>
                      <a:noFill/>
                    </a:lnT>
                    <a:lnB>
                      <a:noFill/>
                    </a:lnB>
                  </a:tcPr>
                </a:tc>
                <a:extLst>
                  <a:ext uri="{0D108BD9-81ED-4DB2-BD59-A6C34878D82A}">
                    <a16:rowId xmlns:a16="http://schemas.microsoft.com/office/drawing/2014/main" val="3204578635"/>
                  </a:ext>
                </a:extLst>
              </a:tr>
              <a:tr h="249238">
                <a:tc>
                  <a:txBody>
                    <a:bodyPr/>
                    <a:lstStyle/>
                    <a:p>
                      <a:pPr algn="ctr" fontAlgn="b"/>
                      <a:r>
                        <a:rPr lang="en-US" sz="1400" b="0" i="0" u="none" strike="noStrike">
                          <a:effectLst/>
                          <a:latin typeface="Arial MT"/>
                        </a:rPr>
                        <a:t>4355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Title V - Rural/Low Income</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175,476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144,716 </a:t>
                      </a:r>
                    </a:p>
                  </a:txBody>
                  <a:tcPr marL="6350" marR="6350" marT="6350" marB="0" anchor="b">
                    <a:lnL>
                      <a:noFill/>
                    </a:lnL>
                    <a:lnR>
                      <a:noFill/>
                    </a:lnR>
                    <a:lnT>
                      <a:noFill/>
                    </a:lnT>
                    <a:lnB>
                      <a:noFill/>
                    </a:lnB>
                  </a:tcPr>
                </a:tc>
                <a:extLst>
                  <a:ext uri="{0D108BD9-81ED-4DB2-BD59-A6C34878D82A}">
                    <a16:rowId xmlns:a16="http://schemas.microsoft.com/office/drawing/2014/main" val="2325096143"/>
                  </a:ext>
                </a:extLst>
              </a:tr>
              <a:tr h="249238">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PROJECTS</a:t>
                      </a: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       6,676,214 </a:t>
                      </a: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   6,406,518 </a:t>
                      </a:r>
                    </a:p>
                  </a:txBody>
                  <a:tcPr marL="6350" marR="6350" marT="6350" marB="0" anchor="b">
                    <a:lnL>
                      <a:noFill/>
                    </a:lnL>
                    <a:lnR>
                      <a:noFill/>
                    </a:lnR>
                    <a:lnT>
                      <a:noFill/>
                    </a:lnT>
                    <a:lnB>
                      <a:noFill/>
                    </a:lnB>
                  </a:tcPr>
                </a:tc>
                <a:extLst>
                  <a:ext uri="{0D108BD9-81ED-4DB2-BD59-A6C34878D82A}">
                    <a16:rowId xmlns:a16="http://schemas.microsoft.com/office/drawing/2014/main" val="521787492"/>
                  </a:ext>
                </a:extLst>
              </a:tr>
              <a:tr h="249238">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ENCUMBRANCE</a:t>
                      </a: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           13,742 </a:t>
                      </a: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                 - </a:t>
                      </a:r>
                    </a:p>
                  </a:txBody>
                  <a:tcPr marL="6350" marR="6350" marT="6350" marB="0" anchor="b">
                    <a:lnL>
                      <a:noFill/>
                    </a:lnL>
                    <a:lnR>
                      <a:noFill/>
                    </a:lnR>
                    <a:lnT>
                      <a:noFill/>
                    </a:lnT>
                    <a:lnB>
                      <a:noFill/>
                    </a:lnB>
                  </a:tcPr>
                </a:tc>
                <a:extLst>
                  <a:ext uri="{0D108BD9-81ED-4DB2-BD59-A6C34878D82A}">
                    <a16:rowId xmlns:a16="http://schemas.microsoft.com/office/drawing/2014/main" val="1536143524"/>
                  </a:ext>
                </a:extLst>
              </a:tr>
              <a:tr h="249238">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RESERVE FOR CARRY-OVER PROJECT</a:t>
                      </a: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         192,750 </a:t>
                      </a: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      247,399 </a:t>
                      </a:r>
                    </a:p>
                  </a:txBody>
                  <a:tcPr marL="6350" marR="6350" marT="6350" marB="0" anchor="b">
                    <a:lnL>
                      <a:noFill/>
                    </a:lnL>
                    <a:lnR>
                      <a:noFill/>
                    </a:lnR>
                    <a:lnT>
                      <a:noFill/>
                    </a:lnT>
                    <a:lnB>
                      <a:noFill/>
                    </a:lnB>
                  </a:tcPr>
                </a:tc>
                <a:extLst>
                  <a:ext uri="{0D108BD9-81ED-4DB2-BD59-A6C34878D82A}">
                    <a16:rowId xmlns:a16="http://schemas.microsoft.com/office/drawing/2014/main" val="3468024016"/>
                  </a:ext>
                </a:extLst>
              </a:tr>
              <a:tr h="249238">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TOTAL</a:t>
                      </a: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       6,882,706 </a:t>
                      </a: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dirty="0">
                          <a:effectLst/>
                          <a:latin typeface="Arial MT"/>
                        </a:rPr>
                        <a:t>   6,653,918 </a:t>
                      </a:r>
                    </a:p>
                  </a:txBody>
                  <a:tcPr marL="6350" marR="6350" marT="6350" marB="0" anchor="b">
                    <a:lnL>
                      <a:noFill/>
                    </a:lnL>
                    <a:lnR>
                      <a:noFill/>
                    </a:lnR>
                    <a:lnT>
                      <a:noFill/>
                    </a:lnT>
                    <a:lnB>
                      <a:noFill/>
                    </a:lnB>
                  </a:tcPr>
                </a:tc>
                <a:extLst>
                  <a:ext uri="{0D108BD9-81ED-4DB2-BD59-A6C34878D82A}">
                    <a16:rowId xmlns:a16="http://schemas.microsoft.com/office/drawing/2014/main" val="29429727"/>
                  </a:ext>
                </a:extLst>
              </a:tr>
            </a:tbl>
          </a:graphicData>
        </a:graphic>
      </p:graphicFrame>
    </p:spTree>
    <p:extLst>
      <p:ext uri="{BB962C8B-B14F-4D97-AF65-F5344CB8AC3E}">
        <p14:creationId xmlns:p14="http://schemas.microsoft.com/office/powerpoint/2010/main" val="4735342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90600" y="121346"/>
            <a:ext cx="7772400" cy="990600"/>
          </a:xfrm>
          <a:solidFill>
            <a:schemeClr val="accent1">
              <a:lumMod val="40000"/>
              <a:lumOff val="60000"/>
            </a:schemeClr>
          </a:solidFill>
        </p:spPr>
        <p:txBody>
          <a:bodyPr vert="horz">
            <a:normAutofit fontScale="90000"/>
          </a:bodyPr>
          <a:lstStyle/>
          <a:p>
            <a:r>
              <a:rPr lang="en-US" sz="4400" dirty="0" smtClean="0">
                <a:solidFill>
                  <a:schemeClr val="tx1"/>
                </a:solidFill>
              </a:rPr>
              <a:t>CARES, ESSER &amp; ARP Project Budget</a:t>
            </a:r>
            <a:endParaRPr lang="en-US" sz="4400" dirty="0">
              <a:solidFill>
                <a:schemeClr val="tx1"/>
              </a:solidFill>
            </a:endParaRPr>
          </a:p>
        </p:txBody>
      </p:sp>
      <p:sp>
        <p:nvSpPr>
          <p:cNvPr id="4" name="Slide Number Placeholder 3"/>
          <p:cNvSpPr>
            <a:spLocks noGrp="1"/>
          </p:cNvSpPr>
          <p:nvPr>
            <p:ph type="sldNum" sz="quarter" idx="12"/>
          </p:nvPr>
        </p:nvSpPr>
        <p:spPr/>
        <p:txBody>
          <a:bodyPr/>
          <a:lstStyle/>
          <a:p>
            <a:fld id="{BCBB8309-81F0-49F3-8F31-B3D6AE6D5F5A}" type="slidenum">
              <a:rPr lang="en-US" smtClean="0"/>
              <a:t>31</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914419580"/>
              </p:ext>
            </p:extLst>
          </p:nvPr>
        </p:nvGraphicFramePr>
        <p:xfrm>
          <a:off x="762000" y="1371600"/>
          <a:ext cx="7753350" cy="5221579"/>
        </p:xfrm>
        <a:graphic>
          <a:graphicData uri="http://schemas.openxmlformats.org/drawingml/2006/table">
            <a:tbl>
              <a:tblPr/>
              <a:tblGrid>
                <a:gridCol w="1135744">
                  <a:extLst>
                    <a:ext uri="{9D8B030D-6E8A-4147-A177-3AD203B41FA5}">
                      <a16:colId xmlns:a16="http://schemas.microsoft.com/office/drawing/2014/main" val="3140314370"/>
                    </a:ext>
                  </a:extLst>
                </a:gridCol>
                <a:gridCol w="3558666">
                  <a:extLst>
                    <a:ext uri="{9D8B030D-6E8A-4147-A177-3AD203B41FA5}">
                      <a16:colId xmlns:a16="http://schemas.microsoft.com/office/drawing/2014/main" val="2919912469"/>
                    </a:ext>
                  </a:extLst>
                </a:gridCol>
                <a:gridCol w="1529470">
                  <a:extLst>
                    <a:ext uri="{9D8B030D-6E8A-4147-A177-3AD203B41FA5}">
                      <a16:colId xmlns:a16="http://schemas.microsoft.com/office/drawing/2014/main" val="4053210175"/>
                    </a:ext>
                  </a:extLst>
                </a:gridCol>
                <a:gridCol w="181720">
                  <a:extLst>
                    <a:ext uri="{9D8B030D-6E8A-4147-A177-3AD203B41FA5}">
                      <a16:colId xmlns:a16="http://schemas.microsoft.com/office/drawing/2014/main" val="4197985140"/>
                    </a:ext>
                  </a:extLst>
                </a:gridCol>
                <a:gridCol w="1347750">
                  <a:extLst>
                    <a:ext uri="{9D8B030D-6E8A-4147-A177-3AD203B41FA5}">
                      <a16:colId xmlns:a16="http://schemas.microsoft.com/office/drawing/2014/main" val="3425911690"/>
                    </a:ext>
                  </a:extLst>
                </a:gridCol>
              </a:tblGrid>
              <a:tr h="200362">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endParaRPr lang="en-US" sz="1050" b="0" i="0" u="none" strike="noStrike">
                        <a:effectLst/>
                        <a:latin typeface="Arial MT"/>
                      </a:endParaRPr>
                    </a:p>
                  </a:txBody>
                  <a:tcPr marL="6113" marR="6113" marT="6113" marB="0" anchor="b">
                    <a:lnL>
                      <a:noFill/>
                    </a:lnL>
                    <a:lnR>
                      <a:noFill/>
                    </a:lnR>
                    <a:lnT>
                      <a:noFill/>
                    </a:lnT>
                    <a:lnB>
                      <a:noFill/>
                    </a:lnB>
                  </a:tcPr>
                </a:tc>
                <a:tc>
                  <a:txBody>
                    <a:bodyPr/>
                    <a:lstStyle/>
                    <a:p>
                      <a:pPr algn="r" fontAlgn="b"/>
                      <a:r>
                        <a:rPr lang="en-US" sz="1400" b="1" i="0" u="none" strike="noStrike">
                          <a:effectLst/>
                          <a:latin typeface="Arial MT"/>
                        </a:rPr>
                        <a:t>2021-22</a:t>
                      </a:r>
                    </a:p>
                  </a:txBody>
                  <a:tcPr marL="6113" marR="6113" marT="6113" marB="0" anchor="b">
                    <a:lnL>
                      <a:noFill/>
                    </a:lnL>
                    <a:lnR>
                      <a:noFill/>
                    </a:lnR>
                    <a:lnT>
                      <a:noFill/>
                    </a:lnT>
                    <a:lnB>
                      <a:noFill/>
                    </a:lnB>
                  </a:tcPr>
                </a:tc>
                <a:tc>
                  <a:txBody>
                    <a:bodyPr/>
                    <a:lstStyle/>
                    <a:p>
                      <a:pPr algn="r"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r" fontAlgn="b"/>
                      <a:r>
                        <a:rPr lang="en-US" sz="1400" b="1" i="0" u="none" strike="noStrike">
                          <a:effectLst/>
                          <a:latin typeface="Arial MT"/>
                        </a:rPr>
                        <a:t>2022-23</a:t>
                      </a:r>
                    </a:p>
                  </a:txBody>
                  <a:tcPr marL="6113" marR="6113" marT="6113" marB="0" anchor="b">
                    <a:lnL>
                      <a:noFill/>
                    </a:lnL>
                    <a:lnR>
                      <a:noFill/>
                    </a:lnR>
                    <a:lnT>
                      <a:noFill/>
                    </a:lnT>
                    <a:lnB>
                      <a:noFill/>
                    </a:lnB>
                  </a:tcPr>
                </a:tc>
                <a:extLst>
                  <a:ext uri="{0D108BD9-81ED-4DB2-BD59-A6C34878D82A}">
                    <a16:rowId xmlns:a16="http://schemas.microsoft.com/office/drawing/2014/main" val="2760360833"/>
                  </a:ext>
                </a:extLst>
              </a:tr>
              <a:tr h="200362">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r" fontAlgn="b"/>
                      <a:r>
                        <a:rPr lang="en-US" sz="1400" b="1" i="0" u="none" strike="noStrike">
                          <a:effectLst/>
                          <a:latin typeface="Arial MT"/>
                        </a:rPr>
                        <a:t>BUDGET</a:t>
                      </a:r>
                    </a:p>
                  </a:txBody>
                  <a:tcPr marL="6113" marR="6113" marT="6113" marB="0" anchor="b">
                    <a:lnL>
                      <a:noFill/>
                    </a:lnL>
                    <a:lnR>
                      <a:noFill/>
                    </a:lnR>
                    <a:lnT>
                      <a:noFill/>
                    </a:lnT>
                    <a:lnB>
                      <a:noFill/>
                    </a:lnB>
                  </a:tcPr>
                </a:tc>
                <a:tc>
                  <a:txBody>
                    <a:bodyPr/>
                    <a:lstStyle/>
                    <a:p>
                      <a:pPr algn="r"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r" fontAlgn="b"/>
                      <a:r>
                        <a:rPr lang="en-US" sz="1400" b="1" i="0" u="none" strike="noStrike">
                          <a:effectLst/>
                          <a:latin typeface="Arial MT"/>
                        </a:rPr>
                        <a:t>PROPOSED</a:t>
                      </a:r>
                    </a:p>
                  </a:txBody>
                  <a:tcPr marL="6113" marR="6113" marT="6113" marB="0" anchor="b">
                    <a:lnL>
                      <a:noFill/>
                    </a:lnL>
                    <a:lnR>
                      <a:noFill/>
                    </a:lnR>
                    <a:lnT>
                      <a:noFill/>
                    </a:lnT>
                    <a:lnB>
                      <a:noFill/>
                    </a:lnB>
                  </a:tcPr>
                </a:tc>
                <a:extLst>
                  <a:ext uri="{0D108BD9-81ED-4DB2-BD59-A6C34878D82A}">
                    <a16:rowId xmlns:a16="http://schemas.microsoft.com/office/drawing/2014/main" val="200024921"/>
                  </a:ext>
                </a:extLst>
              </a:tr>
              <a:tr h="200362">
                <a:tc>
                  <a:txBody>
                    <a:bodyPr/>
                    <a:lstStyle/>
                    <a:p>
                      <a:pPr algn="l" fontAlgn="b"/>
                      <a:r>
                        <a:rPr lang="en-US" sz="1400" b="1" i="0" u="none" strike="noStrike">
                          <a:effectLst/>
                          <a:latin typeface="Arial MT"/>
                        </a:rPr>
                        <a:t>PROJECT</a:t>
                      </a: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PROJECT DESCRIPTION</a:t>
                      </a:r>
                    </a:p>
                  </a:txBody>
                  <a:tcPr marL="6113" marR="6113" marT="6113" marB="0" anchor="b">
                    <a:lnL>
                      <a:noFill/>
                    </a:lnL>
                    <a:lnR>
                      <a:noFill/>
                    </a:lnR>
                    <a:lnT>
                      <a:noFill/>
                    </a:lnT>
                    <a:lnB>
                      <a:noFill/>
                    </a:lnB>
                  </a:tcPr>
                </a:tc>
                <a:tc>
                  <a:txBody>
                    <a:bodyPr/>
                    <a:lstStyle/>
                    <a:p>
                      <a:pPr algn="r" fontAlgn="b"/>
                      <a:r>
                        <a:rPr lang="en-US" sz="1400" b="1" i="0" u="none" strike="noStrike">
                          <a:effectLst/>
                          <a:latin typeface="Arial MT"/>
                        </a:rPr>
                        <a:t>AS AMENDED</a:t>
                      </a:r>
                    </a:p>
                  </a:txBody>
                  <a:tcPr marL="6113" marR="6113" marT="6113" marB="0" anchor="b">
                    <a:lnL>
                      <a:noFill/>
                    </a:lnL>
                    <a:lnR>
                      <a:noFill/>
                    </a:lnR>
                    <a:lnT>
                      <a:noFill/>
                    </a:lnT>
                    <a:lnB>
                      <a:noFill/>
                    </a:lnB>
                  </a:tcPr>
                </a:tc>
                <a:tc>
                  <a:txBody>
                    <a:bodyPr/>
                    <a:lstStyle/>
                    <a:p>
                      <a:pPr algn="r"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r" fontAlgn="b"/>
                      <a:r>
                        <a:rPr lang="en-US" sz="1400" b="1" i="0" u="none" strike="noStrike">
                          <a:effectLst/>
                          <a:latin typeface="Arial MT"/>
                        </a:rPr>
                        <a:t>BUDGET</a:t>
                      </a:r>
                    </a:p>
                  </a:txBody>
                  <a:tcPr marL="6113" marR="6113" marT="6113" marB="0" anchor="b">
                    <a:lnL>
                      <a:noFill/>
                    </a:lnL>
                    <a:lnR>
                      <a:noFill/>
                    </a:lnR>
                    <a:lnT>
                      <a:noFill/>
                    </a:lnT>
                    <a:lnB>
                      <a:noFill/>
                    </a:lnB>
                  </a:tcPr>
                </a:tc>
                <a:extLst>
                  <a:ext uri="{0D108BD9-81ED-4DB2-BD59-A6C34878D82A}">
                    <a16:rowId xmlns:a16="http://schemas.microsoft.com/office/drawing/2014/main" val="3533167492"/>
                  </a:ext>
                </a:extLst>
              </a:tr>
              <a:tr h="200362">
                <a:tc>
                  <a:txBody>
                    <a:bodyPr/>
                    <a:lstStyle/>
                    <a:p>
                      <a:pPr algn="ctr" fontAlgn="b"/>
                      <a:r>
                        <a:rPr lang="en-US" sz="1400" b="0" i="0" u="none" strike="noStrike">
                          <a:effectLst/>
                          <a:latin typeface="Arial MT"/>
                        </a:rPr>
                        <a:t>4287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CTE Dual Enrollment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230,130 </a:t>
                      </a: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 </a:t>
                      </a:r>
                    </a:p>
                  </a:txBody>
                  <a:tcPr marL="6113" marR="6113" marT="6113" marB="0" anchor="b">
                    <a:lnL>
                      <a:noFill/>
                    </a:lnL>
                    <a:lnR>
                      <a:noFill/>
                    </a:lnR>
                    <a:lnT>
                      <a:noFill/>
                    </a:lnT>
                    <a:lnB>
                      <a:noFill/>
                    </a:lnB>
                  </a:tcPr>
                </a:tc>
                <a:extLst>
                  <a:ext uri="{0D108BD9-81ED-4DB2-BD59-A6C34878D82A}">
                    <a16:rowId xmlns:a16="http://schemas.microsoft.com/office/drawing/2014/main" val="4232030514"/>
                  </a:ext>
                </a:extLst>
              </a:tr>
              <a:tr h="200362">
                <a:tc>
                  <a:txBody>
                    <a:bodyPr/>
                    <a:lstStyle/>
                    <a:p>
                      <a:pPr algn="ctr" fontAlgn="b"/>
                      <a:r>
                        <a:rPr lang="en-US" sz="1400" b="0" i="0" u="none" strike="noStrike">
                          <a:effectLst/>
                          <a:latin typeface="Arial MT"/>
                        </a:rPr>
                        <a:t>4290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ESSER II</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5,897,394 </a:t>
                      </a: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 </a:t>
                      </a:r>
                    </a:p>
                  </a:txBody>
                  <a:tcPr marL="6113" marR="6113" marT="6113" marB="0" anchor="b">
                    <a:lnL>
                      <a:noFill/>
                    </a:lnL>
                    <a:lnR>
                      <a:noFill/>
                    </a:lnR>
                    <a:lnT>
                      <a:noFill/>
                    </a:lnT>
                    <a:lnB>
                      <a:noFill/>
                    </a:lnB>
                  </a:tcPr>
                </a:tc>
                <a:extLst>
                  <a:ext uri="{0D108BD9-81ED-4DB2-BD59-A6C34878D82A}">
                    <a16:rowId xmlns:a16="http://schemas.microsoft.com/office/drawing/2014/main" val="927946756"/>
                  </a:ext>
                </a:extLst>
              </a:tr>
              <a:tr h="200362">
                <a:tc>
                  <a:txBody>
                    <a:bodyPr/>
                    <a:lstStyle/>
                    <a:p>
                      <a:pPr algn="ctr" fontAlgn="b"/>
                      <a:r>
                        <a:rPr lang="en-US" sz="1400" b="0" i="0" u="none" strike="noStrike">
                          <a:effectLst/>
                          <a:latin typeface="Arial MT"/>
                        </a:rPr>
                        <a:t>4291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Non-enrollment</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332,247 </a:t>
                      </a: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 </a:t>
                      </a:r>
                    </a:p>
                  </a:txBody>
                  <a:tcPr marL="6113" marR="6113" marT="6113" marB="0" anchor="b">
                    <a:lnL>
                      <a:noFill/>
                    </a:lnL>
                    <a:lnR>
                      <a:noFill/>
                    </a:lnR>
                    <a:lnT>
                      <a:noFill/>
                    </a:lnT>
                    <a:lnB>
                      <a:noFill/>
                    </a:lnB>
                  </a:tcPr>
                </a:tc>
                <a:extLst>
                  <a:ext uri="{0D108BD9-81ED-4DB2-BD59-A6C34878D82A}">
                    <a16:rowId xmlns:a16="http://schemas.microsoft.com/office/drawing/2014/main" val="3346307893"/>
                  </a:ext>
                </a:extLst>
              </a:tr>
              <a:tr h="200362">
                <a:tc>
                  <a:txBody>
                    <a:bodyPr/>
                    <a:lstStyle/>
                    <a:p>
                      <a:pPr algn="ctr" fontAlgn="b"/>
                      <a:r>
                        <a:rPr lang="en-US" sz="1400" b="0" i="0" u="none" strike="noStrike">
                          <a:effectLst/>
                          <a:latin typeface="Arial MT"/>
                        </a:rPr>
                        <a:t>4292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Academic Assistance</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1,661,237 </a:t>
                      </a: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 </a:t>
                      </a:r>
                    </a:p>
                  </a:txBody>
                  <a:tcPr marL="6113" marR="6113" marT="6113" marB="0" anchor="b">
                    <a:lnL>
                      <a:noFill/>
                    </a:lnL>
                    <a:lnR>
                      <a:noFill/>
                    </a:lnR>
                    <a:lnT>
                      <a:noFill/>
                    </a:lnT>
                    <a:lnB>
                      <a:noFill/>
                    </a:lnB>
                  </a:tcPr>
                </a:tc>
                <a:extLst>
                  <a:ext uri="{0D108BD9-81ED-4DB2-BD59-A6C34878D82A}">
                    <a16:rowId xmlns:a16="http://schemas.microsoft.com/office/drawing/2014/main" val="3586609419"/>
                  </a:ext>
                </a:extLst>
              </a:tr>
              <a:tr h="200362">
                <a:tc>
                  <a:txBody>
                    <a:bodyPr/>
                    <a:lstStyle/>
                    <a:p>
                      <a:pPr algn="ctr" fontAlgn="b"/>
                      <a:r>
                        <a:rPr lang="en-US" sz="1400" b="0" i="0" u="none" strike="noStrike">
                          <a:effectLst/>
                          <a:latin typeface="Arial MT"/>
                        </a:rPr>
                        <a:t>4293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Technology</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415,309 </a:t>
                      </a: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 </a:t>
                      </a:r>
                    </a:p>
                  </a:txBody>
                  <a:tcPr marL="6113" marR="6113" marT="6113" marB="0" anchor="b">
                    <a:lnL>
                      <a:noFill/>
                    </a:lnL>
                    <a:lnR>
                      <a:noFill/>
                    </a:lnR>
                    <a:lnT>
                      <a:noFill/>
                    </a:lnT>
                    <a:lnB>
                      <a:noFill/>
                    </a:lnB>
                  </a:tcPr>
                </a:tc>
                <a:extLst>
                  <a:ext uri="{0D108BD9-81ED-4DB2-BD59-A6C34878D82A}">
                    <a16:rowId xmlns:a16="http://schemas.microsoft.com/office/drawing/2014/main" val="3073780688"/>
                  </a:ext>
                </a:extLst>
              </a:tr>
              <a:tr h="200362">
                <a:tc>
                  <a:txBody>
                    <a:bodyPr/>
                    <a:lstStyle/>
                    <a:p>
                      <a:pPr algn="ctr" fontAlgn="b"/>
                      <a:r>
                        <a:rPr lang="en-US" sz="1400" b="0" i="0" u="none" strike="noStrike">
                          <a:effectLst/>
                          <a:latin typeface="Arial MT"/>
                        </a:rPr>
                        <a:t>4297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Literacy</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139,930 </a:t>
                      </a:r>
                    </a:p>
                  </a:txBody>
                  <a:tcPr marL="6113" marR="6113" marT="6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 </a:t>
                      </a:r>
                    </a:p>
                  </a:txBody>
                  <a:tcPr marL="6113" marR="6113" marT="611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3376318"/>
                  </a:ext>
                </a:extLst>
              </a:tr>
              <a:tr h="200362">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           8,676,247 </a:t>
                      </a:r>
                    </a:p>
                  </a:txBody>
                  <a:tcPr marL="6113" marR="6113" marT="6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 </a:t>
                      </a:r>
                    </a:p>
                  </a:txBody>
                  <a:tcPr marL="6113" marR="6113" marT="611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26750040"/>
                  </a:ext>
                </a:extLst>
              </a:tr>
              <a:tr h="200362">
                <a:tc>
                  <a:txBody>
                    <a:bodyPr/>
                    <a:lstStyle/>
                    <a:p>
                      <a:pPr algn="ctr" fontAlgn="b"/>
                      <a:r>
                        <a:rPr lang="en-US" sz="1400" b="0" i="0" u="none" strike="noStrike">
                          <a:effectLst/>
                          <a:latin typeface="Arial MT"/>
                        </a:rPr>
                        <a:t>4294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ARP ESSER III</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14,938,994 </a:t>
                      </a: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 </a:t>
                      </a:r>
                    </a:p>
                  </a:txBody>
                  <a:tcPr marL="6113" marR="6113" marT="6113" marB="0" anchor="b">
                    <a:lnL>
                      <a:noFill/>
                    </a:lnL>
                    <a:lnR>
                      <a:noFill/>
                    </a:lnR>
                    <a:lnT>
                      <a:noFill/>
                    </a:lnT>
                    <a:lnB>
                      <a:noFill/>
                    </a:lnB>
                  </a:tcPr>
                </a:tc>
                <a:extLst>
                  <a:ext uri="{0D108BD9-81ED-4DB2-BD59-A6C34878D82A}">
                    <a16:rowId xmlns:a16="http://schemas.microsoft.com/office/drawing/2014/main" val="719462573"/>
                  </a:ext>
                </a:extLst>
              </a:tr>
              <a:tr h="200362">
                <a:tc>
                  <a:txBody>
                    <a:bodyPr/>
                    <a:lstStyle/>
                    <a:p>
                      <a:pPr algn="ctr" fontAlgn="b"/>
                      <a:r>
                        <a:rPr lang="en-US" sz="1400" b="0" i="0" u="none" strike="noStrike">
                          <a:effectLst/>
                          <a:latin typeface="Arial MT"/>
                        </a:rPr>
                        <a:t>4298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Learning Loss</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3,734,749 </a:t>
                      </a:r>
                    </a:p>
                  </a:txBody>
                  <a:tcPr marL="6113" marR="6113" marT="6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 </a:t>
                      </a:r>
                    </a:p>
                  </a:txBody>
                  <a:tcPr marL="6113" marR="6113" marT="6113" marB="0" anchor="b">
                    <a:lnL>
                      <a:noFill/>
                    </a:lnL>
                    <a:lnR>
                      <a:noFill/>
                    </a:lnR>
                    <a:lnT>
                      <a:noFill/>
                    </a:lnT>
                    <a:lnB>
                      <a:noFill/>
                    </a:lnB>
                  </a:tcPr>
                </a:tc>
                <a:extLst>
                  <a:ext uri="{0D108BD9-81ED-4DB2-BD59-A6C34878D82A}">
                    <a16:rowId xmlns:a16="http://schemas.microsoft.com/office/drawing/2014/main" val="1104137913"/>
                  </a:ext>
                </a:extLst>
              </a:tr>
              <a:tr h="200362">
                <a:tc>
                  <a:txBody>
                    <a:bodyPr/>
                    <a:lstStyle/>
                    <a:p>
                      <a:pPr algn="ctr"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         18,673,743 </a:t>
                      </a:r>
                    </a:p>
                  </a:txBody>
                  <a:tcPr marL="6113" marR="6113" marT="6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extLst>
                  <a:ext uri="{0D108BD9-81ED-4DB2-BD59-A6C34878D82A}">
                    <a16:rowId xmlns:a16="http://schemas.microsoft.com/office/drawing/2014/main" val="3305761674"/>
                  </a:ext>
                </a:extLst>
              </a:tr>
              <a:tr h="200362">
                <a:tc>
                  <a:txBody>
                    <a:bodyPr/>
                    <a:lstStyle/>
                    <a:p>
                      <a:pPr algn="ctr" fontAlgn="b"/>
                      <a:r>
                        <a:rPr lang="en-US" sz="1400" b="0" i="0" u="none" strike="noStrike">
                          <a:effectLst/>
                          <a:latin typeface="Arial MT"/>
                        </a:rPr>
                        <a:t>3299 </a:t>
                      </a:r>
                    </a:p>
                  </a:txBody>
                  <a:tcPr marL="6113" marR="6113" marT="6113" marB="0" anchor="b">
                    <a:lnL>
                      <a:noFill/>
                    </a:lnL>
                    <a:lnR>
                      <a:noFill/>
                    </a:lnR>
                    <a:lnT>
                      <a:noFill/>
                    </a:lnT>
                    <a:lnB>
                      <a:noFill/>
                    </a:lnB>
                  </a:tcPr>
                </a:tc>
                <a:tc>
                  <a:txBody>
                    <a:bodyPr/>
                    <a:lstStyle/>
                    <a:p>
                      <a:pPr algn="l" fontAlgn="b"/>
                      <a:r>
                        <a:rPr lang="en-US" sz="1400" b="0" i="0" u="none" strike="noStrike" dirty="0">
                          <a:effectLst/>
                          <a:latin typeface="Arial MT"/>
                        </a:rPr>
                        <a:t>Special Facilities</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54,629,236 </a:t>
                      </a: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27,813,256 </a:t>
                      </a:r>
                    </a:p>
                  </a:txBody>
                  <a:tcPr marL="6113" marR="6113" marT="6113" marB="0" anchor="b">
                    <a:lnL>
                      <a:noFill/>
                    </a:lnL>
                    <a:lnR>
                      <a:noFill/>
                    </a:lnR>
                    <a:lnT>
                      <a:noFill/>
                    </a:lnT>
                    <a:lnB>
                      <a:noFill/>
                    </a:lnB>
                  </a:tcPr>
                </a:tc>
                <a:extLst>
                  <a:ext uri="{0D108BD9-81ED-4DB2-BD59-A6C34878D82A}">
                    <a16:rowId xmlns:a16="http://schemas.microsoft.com/office/drawing/2014/main" val="4254736950"/>
                  </a:ext>
                </a:extLst>
              </a:tr>
              <a:tr h="200362">
                <a:tc>
                  <a:txBody>
                    <a:bodyPr/>
                    <a:lstStyle/>
                    <a:p>
                      <a:pPr algn="ctr" fontAlgn="b"/>
                      <a:r>
                        <a:rPr lang="en-US" sz="1400" b="0" i="0" u="none" strike="noStrike">
                          <a:effectLst/>
                          <a:latin typeface="Arial MT"/>
                        </a:rPr>
                        <a:t>4295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ARP IDEA K-12</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356,688 </a:t>
                      </a: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extLst>
                  <a:ext uri="{0D108BD9-81ED-4DB2-BD59-A6C34878D82A}">
                    <a16:rowId xmlns:a16="http://schemas.microsoft.com/office/drawing/2014/main" val="1052819429"/>
                  </a:ext>
                </a:extLst>
              </a:tr>
              <a:tr h="200362">
                <a:tc>
                  <a:txBody>
                    <a:bodyPr/>
                    <a:lstStyle/>
                    <a:p>
                      <a:pPr algn="ctr" fontAlgn="b"/>
                      <a:r>
                        <a:rPr lang="en-US" sz="1400" b="0" i="0" u="none" strike="noStrike">
                          <a:effectLst/>
                          <a:latin typeface="Arial MT"/>
                        </a:rPr>
                        <a:t>4296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ARP IDEA Pre-K</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23,355 </a:t>
                      </a: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 </a:t>
                      </a:r>
                    </a:p>
                  </a:txBody>
                  <a:tcPr marL="6113" marR="6113" marT="6113" marB="0" anchor="b">
                    <a:lnL>
                      <a:noFill/>
                    </a:lnL>
                    <a:lnR>
                      <a:noFill/>
                    </a:lnR>
                    <a:lnT>
                      <a:noFill/>
                    </a:lnT>
                    <a:lnB>
                      <a:noFill/>
                    </a:lnB>
                  </a:tcPr>
                </a:tc>
                <a:extLst>
                  <a:ext uri="{0D108BD9-81ED-4DB2-BD59-A6C34878D82A}">
                    <a16:rowId xmlns:a16="http://schemas.microsoft.com/office/drawing/2014/main" val="1772073960"/>
                  </a:ext>
                </a:extLst>
              </a:tr>
              <a:tr h="200362">
                <a:tc>
                  <a:txBody>
                    <a:bodyPr/>
                    <a:lstStyle/>
                    <a:p>
                      <a:pPr algn="ctr" fontAlgn="b"/>
                      <a:r>
                        <a:rPr lang="en-US" sz="1400" b="0" i="0" u="none" strike="noStrike">
                          <a:effectLst/>
                          <a:latin typeface="Arial MT"/>
                        </a:rPr>
                        <a:t>4299 </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ARP Homeless</a:t>
                      </a: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115,816 </a:t>
                      </a:r>
                    </a:p>
                  </a:txBody>
                  <a:tcPr marL="6113" marR="6113" marT="611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 </a:t>
                      </a:r>
                    </a:p>
                  </a:txBody>
                  <a:tcPr marL="6113" marR="6113" marT="611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1497121"/>
                  </a:ext>
                </a:extLst>
              </a:tr>
              <a:tr h="200362">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         55,125,095 </a:t>
                      </a:r>
                    </a:p>
                  </a:txBody>
                  <a:tcPr marL="6113" marR="6113" marT="611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400" b="0"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0" i="0" u="none" strike="noStrike">
                          <a:effectLst/>
                          <a:latin typeface="Arial MT"/>
                        </a:rPr>
                        <a:t>      27,813,256 </a:t>
                      </a:r>
                    </a:p>
                  </a:txBody>
                  <a:tcPr marL="6113" marR="6113" marT="611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45880201"/>
                  </a:ext>
                </a:extLst>
              </a:tr>
              <a:tr h="199818">
                <a:tc>
                  <a:txBody>
                    <a:bodyPr/>
                    <a:lstStyle/>
                    <a:p>
                      <a:pPr algn="ctr"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extLst>
                  <a:ext uri="{0D108BD9-81ED-4DB2-BD59-A6C34878D82A}">
                    <a16:rowId xmlns:a16="http://schemas.microsoft.com/office/drawing/2014/main" val="1079475435"/>
                  </a:ext>
                </a:extLst>
              </a:tr>
              <a:tr h="200362">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PROJECTS</a:t>
                      </a: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         82,475,085 </a:t>
                      </a:r>
                    </a:p>
                  </a:txBody>
                  <a:tcPr marL="6113" marR="6113" marT="6113" marB="0" anchor="b">
                    <a:lnL>
                      <a:noFill/>
                    </a:lnL>
                    <a:lnR>
                      <a:noFill/>
                    </a:lnR>
                    <a:lnT>
                      <a:noFill/>
                    </a:lnT>
                    <a:lnB>
                      <a:noFill/>
                    </a:lnB>
                  </a:tcPr>
                </a:tc>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      27,813,256 </a:t>
                      </a:r>
                    </a:p>
                  </a:txBody>
                  <a:tcPr marL="6113" marR="6113" marT="6113" marB="0" anchor="b">
                    <a:lnL>
                      <a:noFill/>
                    </a:lnL>
                    <a:lnR>
                      <a:noFill/>
                    </a:lnR>
                    <a:lnT>
                      <a:noFill/>
                    </a:lnT>
                    <a:lnB>
                      <a:noFill/>
                    </a:lnB>
                  </a:tcPr>
                </a:tc>
                <a:extLst>
                  <a:ext uri="{0D108BD9-81ED-4DB2-BD59-A6C34878D82A}">
                    <a16:rowId xmlns:a16="http://schemas.microsoft.com/office/drawing/2014/main" val="2813312072"/>
                  </a:ext>
                </a:extLst>
              </a:tr>
              <a:tr h="200362">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ENCUMBRANCE</a:t>
                      </a: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                14,290 </a:t>
                      </a:r>
                    </a:p>
                  </a:txBody>
                  <a:tcPr marL="6113" marR="6113" marT="6113" marB="0" anchor="b">
                    <a:lnL>
                      <a:noFill/>
                    </a:lnL>
                    <a:lnR>
                      <a:noFill/>
                    </a:lnR>
                    <a:lnT>
                      <a:noFill/>
                    </a:lnT>
                    <a:lnB>
                      <a:noFill/>
                    </a:lnB>
                  </a:tcPr>
                </a:tc>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        5,585,866 </a:t>
                      </a:r>
                    </a:p>
                  </a:txBody>
                  <a:tcPr marL="6113" marR="6113" marT="6113" marB="0" anchor="b">
                    <a:lnL>
                      <a:noFill/>
                    </a:lnL>
                    <a:lnR>
                      <a:noFill/>
                    </a:lnR>
                    <a:lnT>
                      <a:noFill/>
                    </a:lnT>
                    <a:lnB>
                      <a:noFill/>
                    </a:lnB>
                  </a:tcPr>
                </a:tc>
                <a:extLst>
                  <a:ext uri="{0D108BD9-81ED-4DB2-BD59-A6C34878D82A}">
                    <a16:rowId xmlns:a16="http://schemas.microsoft.com/office/drawing/2014/main" val="1927373878"/>
                  </a:ext>
                </a:extLst>
              </a:tr>
              <a:tr h="393173">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RESERVE FOR CARRY-OVER PROJECT</a:t>
                      </a: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              436,339 </a:t>
                      </a:r>
                    </a:p>
                  </a:txBody>
                  <a:tcPr marL="6113" marR="6113" marT="6113" marB="0" anchor="b">
                    <a:lnL>
                      <a:noFill/>
                    </a:lnL>
                    <a:lnR>
                      <a:noFill/>
                    </a:lnR>
                    <a:lnT>
                      <a:noFill/>
                    </a:lnT>
                    <a:lnB>
                      <a:noFill/>
                    </a:lnB>
                  </a:tcPr>
                </a:tc>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      69,848,694 </a:t>
                      </a:r>
                    </a:p>
                  </a:txBody>
                  <a:tcPr marL="6113" marR="6113" marT="6113" marB="0" anchor="b">
                    <a:lnL>
                      <a:noFill/>
                    </a:lnL>
                    <a:lnR>
                      <a:noFill/>
                    </a:lnR>
                    <a:lnT>
                      <a:noFill/>
                    </a:lnT>
                    <a:lnB>
                      <a:noFill/>
                    </a:lnB>
                  </a:tcPr>
                </a:tc>
                <a:extLst>
                  <a:ext uri="{0D108BD9-81ED-4DB2-BD59-A6C34878D82A}">
                    <a16:rowId xmlns:a16="http://schemas.microsoft.com/office/drawing/2014/main" val="2334529584"/>
                  </a:ext>
                </a:extLst>
              </a:tr>
              <a:tr h="200362">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TOTAL</a:t>
                      </a:r>
                    </a:p>
                  </a:txBody>
                  <a:tcPr marL="6113" marR="6113" marT="6113" marB="0" anchor="b">
                    <a:lnL>
                      <a:noFill/>
                    </a:lnL>
                    <a:lnR>
                      <a:noFill/>
                    </a:lnR>
                    <a:lnT>
                      <a:noFill/>
                    </a:lnT>
                    <a:lnB>
                      <a:noFill/>
                    </a:lnB>
                  </a:tcPr>
                </a:tc>
                <a:tc>
                  <a:txBody>
                    <a:bodyPr/>
                    <a:lstStyle/>
                    <a:p>
                      <a:pPr algn="l" fontAlgn="b"/>
                      <a:r>
                        <a:rPr lang="en-US" sz="1400" b="1" i="0" u="none" strike="noStrike">
                          <a:effectLst/>
                          <a:latin typeface="Arial MT"/>
                        </a:rPr>
                        <a:t>         82,925,714 </a:t>
                      </a:r>
                    </a:p>
                  </a:txBody>
                  <a:tcPr marL="6113" marR="6113" marT="6113" marB="0" anchor="b">
                    <a:lnL>
                      <a:noFill/>
                    </a:lnL>
                    <a:lnR>
                      <a:noFill/>
                    </a:lnR>
                    <a:lnT>
                      <a:noFill/>
                    </a:lnT>
                    <a:lnB>
                      <a:noFill/>
                    </a:lnB>
                  </a:tcPr>
                </a:tc>
                <a:tc>
                  <a:txBody>
                    <a:bodyPr/>
                    <a:lstStyle/>
                    <a:p>
                      <a:pPr algn="l" fontAlgn="b"/>
                      <a:endParaRPr lang="en-US" sz="1400" b="1" i="0" u="none" strike="noStrike">
                        <a:effectLst/>
                        <a:latin typeface="Arial MT"/>
                      </a:endParaRPr>
                    </a:p>
                  </a:txBody>
                  <a:tcPr marL="6113" marR="6113" marT="6113" marB="0" anchor="b">
                    <a:lnL>
                      <a:noFill/>
                    </a:lnL>
                    <a:lnR>
                      <a:noFill/>
                    </a:lnR>
                    <a:lnT>
                      <a:noFill/>
                    </a:lnT>
                    <a:lnB>
                      <a:noFill/>
                    </a:lnB>
                  </a:tcPr>
                </a:tc>
                <a:tc>
                  <a:txBody>
                    <a:bodyPr/>
                    <a:lstStyle/>
                    <a:p>
                      <a:pPr algn="l" fontAlgn="b"/>
                      <a:r>
                        <a:rPr lang="en-US" sz="1400" b="1" i="0" u="none" strike="noStrike" dirty="0">
                          <a:effectLst/>
                          <a:latin typeface="Arial MT"/>
                        </a:rPr>
                        <a:t>    103,247,816 </a:t>
                      </a:r>
                    </a:p>
                  </a:txBody>
                  <a:tcPr marL="6113" marR="6113" marT="6113" marB="0" anchor="b">
                    <a:lnL>
                      <a:noFill/>
                    </a:lnL>
                    <a:lnR>
                      <a:noFill/>
                    </a:lnR>
                    <a:lnT>
                      <a:noFill/>
                    </a:lnT>
                    <a:lnB>
                      <a:noFill/>
                    </a:lnB>
                  </a:tcPr>
                </a:tc>
                <a:extLst>
                  <a:ext uri="{0D108BD9-81ED-4DB2-BD59-A6C34878D82A}">
                    <a16:rowId xmlns:a16="http://schemas.microsoft.com/office/drawing/2014/main" val="2105916412"/>
                  </a:ext>
                </a:extLst>
              </a:tr>
            </a:tbl>
          </a:graphicData>
        </a:graphic>
      </p:graphicFrame>
    </p:spTree>
    <p:extLst>
      <p:ext uri="{BB962C8B-B14F-4D97-AF65-F5344CB8AC3E}">
        <p14:creationId xmlns:p14="http://schemas.microsoft.com/office/powerpoint/2010/main" val="5478254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a:bodyPr>
          <a:lstStyle/>
          <a:p>
            <a:r>
              <a:rPr lang="en-US" dirty="0" smtClean="0">
                <a:solidFill>
                  <a:schemeClr val="bg1"/>
                </a:solidFill>
              </a:rPr>
              <a:t>Tentative Budget for the </a:t>
            </a:r>
            <a:br>
              <a:rPr lang="en-US" dirty="0" smtClean="0">
                <a:solidFill>
                  <a:schemeClr val="bg1"/>
                </a:solidFill>
              </a:rPr>
            </a:br>
            <a:r>
              <a:rPr lang="en-US" dirty="0" smtClean="0">
                <a:solidFill>
                  <a:schemeClr val="bg1"/>
                </a:solidFill>
              </a:rPr>
              <a:t>2022-23 Fiscal Year</a:t>
            </a:r>
            <a:endParaRPr lang="en-US" dirty="0">
              <a:solidFill>
                <a:schemeClr val="bg1"/>
              </a:solidFill>
            </a:endParaRPr>
          </a:p>
        </p:txBody>
      </p:sp>
      <p:sp>
        <p:nvSpPr>
          <p:cNvPr id="3" name="Content Placeholder 2"/>
          <p:cNvSpPr>
            <a:spLocks noGrp="1"/>
          </p:cNvSpPr>
          <p:nvPr>
            <p:ph idx="1"/>
          </p:nvPr>
        </p:nvSpPr>
        <p:spPr>
          <a:solidFill>
            <a:schemeClr val="accent2"/>
          </a:solidFill>
        </p:spPr>
        <p:txBody>
          <a:bodyPr>
            <a:noAutofit/>
          </a:bodyPr>
          <a:lstStyle/>
          <a:p>
            <a:pPr marL="0" indent="0">
              <a:buNone/>
            </a:pPr>
            <a:endParaRPr lang="en-US" sz="2800" dirty="0" smtClean="0"/>
          </a:p>
          <a:p>
            <a:pPr marL="0" indent="0">
              <a:buNone/>
            </a:pPr>
            <a:r>
              <a:rPr lang="en-US" sz="2800" u="sng" dirty="0" smtClean="0"/>
              <a:t>Recommendation: </a:t>
            </a:r>
          </a:p>
          <a:p>
            <a:pPr marL="0" indent="0">
              <a:buNone/>
            </a:pPr>
            <a:r>
              <a:rPr lang="en-US" sz="2800" dirty="0" smtClean="0"/>
              <a:t>That the tentative budget for the 2022-23 fiscal year for the Okeechobee County School District be approved.</a:t>
            </a:r>
            <a:endParaRPr lang="en-US" sz="2800" dirty="0"/>
          </a:p>
        </p:txBody>
      </p:sp>
      <p:sp>
        <p:nvSpPr>
          <p:cNvPr id="4" name="Slide Number Placeholder 3"/>
          <p:cNvSpPr>
            <a:spLocks noGrp="1"/>
          </p:cNvSpPr>
          <p:nvPr>
            <p:ph type="sldNum" sz="quarter" idx="12"/>
          </p:nvPr>
        </p:nvSpPr>
        <p:spPr/>
        <p:txBody>
          <a:bodyPr/>
          <a:lstStyle/>
          <a:p>
            <a:fld id="{BCBB8309-81F0-49F3-8F31-B3D6AE6D5F5A}" type="slidenum">
              <a:rPr lang="en-US" smtClean="0"/>
              <a:t>32</a:t>
            </a:fld>
            <a:endParaRPr lang="en-US" dirty="0"/>
          </a:p>
        </p:txBody>
      </p:sp>
    </p:spTree>
    <p:extLst>
      <p:ext uri="{BB962C8B-B14F-4D97-AF65-F5344CB8AC3E}">
        <p14:creationId xmlns:p14="http://schemas.microsoft.com/office/powerpoint/2010/main" val="161529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6604"/>
            <a:ext cx="7604760" cy="1450757"/>
          </a:xfrm>
          <a:solidFill>
            <a:srgbClr val="00B050"/>
          </a:solidFill>
        </p:spPr>
        <p:txBody>
          <a:bodyPr/>
          <a:lstStyle/>
          <a:p>
            <a:r>
              <a:rPr lang="en-US" b="1" dirty="0" smtClean="0">
                <a:solidFill>
                  <a:schemeClr val="bg1"/>
                </a:solidFill>
              </a:rPr>
              <a:t>Rolled-Back Rate</a:t>
            </a:r>
            <a:endParaRPr lang="en-US" b="1" dirty="0">
              <a:solidFill>
                <a:schemeClr val="bg1"/>
              </a:solidFill>
            </a:endParaRPr>
          </a:p>
        </p:txBody>
      </p:sp>
      <p:sp>
        <p:nvSpPr>
          <p:cNvPr id="3" name="Content Placeholder 2"/>
          <p:cNvSpPr>
            <a:spLocks noGrp="1"/>
          </p:cNvSpPr>
          <p:nvPr>
            <p:ph idx="1"/>
          </p:nvPr>
        </p:nvSpPr>
        <p:spPr>
          <a:xfrm>
            <a:off x="761999" y="1845734"/>
            <a:ext cx="7604761" cy="4023360"/>
          </a:xfrm>
          <a:solidFill>
            <a:srgbClr val="FFFF00"/>
          </a:solidFill>
        </p:spPr>
        <p:txBody>
          <a:bodyPr>
            <a:normAutofit/>
          </a:bodyPr>
          <a:lstStyle/>
          <a:p>
            <a:pPr>
              <a:buClrTx/>
            </a:pPr>
            <a:r>
              <a:rPr lang="en-US" sz="2800" dirty="0" smtClean="0"/>
              <a:t>Defined - The </a:t>
            </a:r>
            <a:r>
              <a:rPr lang="en-US" sz="2800" dirty="0"/>
              <a:t>rate that would generate the same amount of property tax revenues as approved for the prior </a:t>
            </a:r>
            <a:r>
              <a:rPr lang="en-US" sz="2800" dirty="0" smtClean="0"/>
              <a:t>year.</a:t>
            </a:r>
          </a:p>
          <a:p>
            <a:pPr>
              <a:buClrTx/>
            </a:pPr>
            <a:r>
              <a:rPr lang="en-US" sz="2800" dirty="0"/>
              <a:t>When the tax base increases, the rolled-back rate is less than the prior year’s </a:t>
            </a:r>
            <a:r>
              <a:rPr lang="en-US" sz="2800" dirty="0" smtClean="0"/>
              <a:t>rate.</a:t>
            </a:r>
          </a:p>
          <a:p>
            <a:pPr>
              <a:buClrTx/>
            </a:pPr>
            <a:r>
              <a:rPr lang="en-US" sz="2800" dirty="0" smtClean="0"/>
              <a:t>The </a:t>
            </a:r>
            <a:r>
              <a:rPr lang="en-US" sz="2800" dirty="0"/>
              <a:t>c</a:t>
            </a:r>
            <a:r>
              <a:rPr lang="en-US" sz="2800" dirty="0" smtClean="0"/>
              <a:t>urrent year total proposed rate as a percent change of rolled-back rate is 1.16%.</a:t>
            </a:r>
          </a:p>
          <a:p>
            <a:pPr>
              <a:buClrTx/>
            </a:pPr>
            <a:r>
              <a:rPr lang="en-US" sz="2800" dirty="0" smtClean="0"/>
              <a:t>As such, the budget is advertised as an overall increase.</a:t>
            </a:r>
          </a:p>
          <a:p>
            <a:pPr>
              <a:buClrTx/>
            </a:pPr>
            <a:endParaRPr lang="en-US" sz="2800" dirty="0"/>
          </a:p>
          <a:p>
            <a:pPr>
              <a:buClrTx/>
            </a:pPr>
            <a:endParaRPr lang="en-US" dirty="0">
              <a:solidFill>
                <a:schemeClr val="bg1"/>
              </a:solidFill>
            </a:endParaRPr>
          </a:p>
        </p:txBody>
      </p:sp>
      <p:sp>
        <p:nvSpPr>
          <p:cNvPr id="4" name="Slide Number Placeholder 3"/>
          <p:cNvSpPr>
            <a:spLocks noGrp="1"/>
          </p:cNvSpPr>
          <p:nvPr>
            <p:ph type="sldNum" sz="quarter" idx="12"/>
          </p:nvPr>
        </p:nvSpPr>
        <p:spPr/>
        <p:txBody>
          <a:bodyPr>
            <a:normAutofit/>
          </a:bodyPr>
          <a:lstStyle/>
          <a:p>
            <a:fld id="{BCBB8309-81F0-49F3-8F31-B3D6AE6D5F5A}" type="slidenum">
              <a:rPr lang="en-US" smtClean="0"/>
              <a:t>4</a:t>
            </a:fld>
            <a:endParaRPr lang="en-US" dirty="0"/>
          </a:p>
        </p:txBody>
      </p:sp>
    </p:spTree>
    <p:extLst>
      <p:ext uri="{BB962C8B-B14F-4D97-AF65-F5344CB8AC3E}">
        <p14:creationId xmlns:p14="http://schemas.microsoft.com/office/powerpoint/2010/main" val="3823134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6604"/>
            <a:ext cx="7833360" cy="1118085"/>
          </a:xfrm>
          <a:solidFill>
            <a:srgbClr val="FFFF00"/>
          </a:solidFill>
        </p:spPr>
        <p:txBody>
          <a:bodyPr>
            <a:normAutofit/>
          </a:bodyPr>
          <a:lstStyle/>
          <a:p>
            <a:r>
              <a:rPr lang="en-US" dirty="0" smtClean="0"/>
              <a:t>Tentative Millage Rates</a:t>
            </a:r>
            <a:endParaRPr lang="en-US" dirty="0"/>
          </a:p>
        </p:txBody>
      </p:sp>
      <p:sp>
        <p:nvSpPr>
          <p:cNvPr id="3" name="Content Placeholder 2"/>
          <p:cNvSpPr>
            <a:spLocks noGrp="1"/>
          </p:cNvSpPr>
          <p:nvPr>
            <p:ph idx="1"/>
          </p:nvPr>
        </p:nvSpPr>
        <p:spPr>
          <a:xfrm>
            <a:off x="533400" y="1524000"/>
            <a:ext cx="7757160" cy="4857566"/>
          </a:xfrm>
          <a:solidFill>
            <a:schemeClr val="accent1"/>
          </a:solidFill>
        </p:spPr>
        <p:txBody>
          <a:bodyPr>
            <a:noAutofit/>
          </a:bodyPr>
          <a:lstStyle/>
          <a:p>
            <a:pPr marL="0" indent="0">
              <a:buNone/>
            </a:pPr>
            <a:r>
              <a:rPr lang="en-US" sz="2400" u="sng" dirty="0" smtClean="0">
                <a:solidFill>
                  <a:schemeClr val="bg1"/>
                </a:solidFill>
              </a:rPr>
              <a:t>Recommendation: </a:t>
            </a:r>
          </a:p>
          <a:p>
            <a:pPr marL="0" indent="0">
              <a:buNone/>
            </a:pPr>
            <a:r>
              <a:rPr lang="en-US" sz="2400" dirty="0" smtClean="0">
                <a:solidFill>
                  <a:schemeClr val="bg1"/>
                </a:solidFill>
              </a:rPr>
              <a:t>That the tentative Required Local Effort millage rate of 3.223 for the 2022-23 operating budget be approved for advertisement for public hearing.</a:t>
            </a:r>
          </a:p>
          <a:p>
            <a:pPr marL="0" indent="0">
              <a:buNone/>
            </a:pPr>
            <a:r>
              <a:rPr lang="en-US" sz="2400" u="sng" dirty="0">
                <a:solidFill>
                  <a:schemeClr val="bg1"/>
                </a:solidFill>
              </a:rPr>
              <a:t>Recommendation: </a:t>
            </a:r>
          </a:p>
          <a:p>
            <a:pPr marL="0" indent="0">
              <a:buNone/>
            </a:pPr>
            <a:r>
              <a:rPr lang="en-US" sz="2400" dirty="0">
                <a:solidFill>
                  <a:schemeClr val="bg1"/>
                </a:solidFill>
              </a:rPr>
              <a:t>That the tentative </a:t>
            </a:r>
            <a:r>
              <a:rPr lang="en-US" sz="2400" dirty="0" smtClean="0">
                <a:solidFill>
                  <a:schemeClr val="bg1"/>
                </a:solidFill>
              </a:rPr>
              <a:t>Discretionary Local </a:t>
            </a:r>
            <a:r>
              <a:rPr lang="en-US" sz="2400" dirty="0">
                <a:solidFill>
                  <a:schemeClr val="bg1"/>
                </a:solidFill>
              </a:rPr>
              <a:t>Effort millage rate of </a:t>
            </a:r>
            <a:r>
              <a:rPr lang="en-US" sz="2400" dirty="0" smtClean="0">
                <a:solidFill>
                  <a:schemeClr val="bg1"/>
                </a:solidFill>
              </a:rPr>
              <a:t>0.748 </a:t>
            </a:r>
            <a:r>
              <a:rPr lang="en-US" sz="2400" dirty="0">
                <a:solidFill>
                  <a:schemeClr val="bg1"/>
                </a:solidFill>
              </a:rPr>
              <a:t>for the </a:t>
            </a:r>
            <a:r>
              <a:rPr lang="en-US" sz="2400" dirty="0" smtClean="0">
                <a:solidFill>
                  <a:schemeClr val="bg1"/>
                </a:solidFill>
              </a:rPr>
              <a:t>2022-23 </a:t>
            </a:r>
            <a:r>
              <a:rPr lang="en-US" sz="2400" dirty="0">
                <a:solidFill>
                  <a:schemeClr val="bg1"/>
                </a:solidFill>
              </a:rPr>
              <a:t>operating budget be approved for advertisement for public hearing</a:t>
            </a:r>
            <a:r>
              <a:rPr lang="en-US" sz="2400" dirty="0" smtClean="0">
                <a:solidFill>
                  <a:schemeClr val="bg1"/>
                </a:solidFill>
              </a:rPr>
              <a:t>.</a:t>
            </a:r>
          </a:p>
          <a:p>
            <a:pPr marL="0" indent="0">
              <a:buNone/>
            </a:pPr>
            <a:r>
              <a:rPr lang="en-US" sz="2400" u="sng" dirty="0">
                <a:solidFill>
                  <a:schemeClr val="bg1"/>
                </a:solidFill>
              </a:rPr>
              <a:t>Recommendation: </a:t>
            </a:r>
          </a:p>
          <a:p>
            <a:pPr marL="0" indent="0">
              <a:buNone/>
            </a:pPr>
            <a:r>
              <a:rPr lang="en-US" sz="2400" dirty="0">
                <a:solidFill>
                  <a:schemeClr val="bg1"/>
                </a:solidFill>
              </a:rPr>
              <a:t>That the tentative </a:t>
            </a:r>
            <a:r>
              <a:rPr lang="en-US" sz="2400" dirty="0" smtClean="0">
                <a:solidFill>
                  <a:schemeClr val="bg1"/>
                </a:solidFill>
              </a:rPr>
              <a:t>millage </a:t>
            </a:r>
            <a:r>
              <a:rPr lang="en-US" sz="2400" dirty="0">
                <a:solidFill>
                  <a:schemeClr val="bg1"/>
                </a:solidFill>
              </a:rPr>
              <a:t>rate of </a:t>
            </a:r>
            <a:r>
              <a:rPr lang="en-US" sz="2400" dirty="0" smtClean="0">
                <a:solidFill>
                  <a:schemeClr val="bg1"/>
                </a:solidFill>
              </a:rPr>
              <a:t>1.500 </a:t>
            </a:r>
            <a:r>
              <a:rPr lang="en-US" sz="2400" dirty="0">
                <a:solidFill>
                  <a:schemeClr val="bg1"/>
                </a:solidFill>
              </a:rPr>
              <a:t>for the </a:t>
            </a:r>
            <a:r>
              <a:rPr lang="en-US" sz="2400" dirty="0" smtClean="0">
                <a:solidFill>
                  <a:schemeClr val="bg1"/>
                </a:solidFill>
              </a:rPr>
              <a:t>2022-23 Capital Outlay budget </a:t>
            </a:r>
            <a:r>
              <a:rPr lang="en-US" sz="2400" dirty="0">
                <a:solidFill>
                  <a:schemeClr val="bg1"/>
                </a:solidFill>
              </a:rPr>
              <a:t>be approved for advertisement for public hearing</a:t>
            </a:r>
            <a:r>
              <a:rPr lang="en-US" sz="2400" dirty="0" smtClean="0">
                <a:solidFill>
                  <a:schemeClr val="bg1"/>
                </a:solidFill>
              </a:rPr>
              <a:t>.</a:t>
            </a:r>
            <a:endParaRPr lang="en-US" sz="2400" dirty="0">
              <a:solidFill>
                <a:schemeClr val="bg1"/>
              </a:solidFill>
            </a:endParaRPr>
          </a:p>
          <a:p>
            <a:pPr marL="0" indent="0">
              <a:buNone/>
            </a:pPr>
            <a:endParaRPr lang="en-US" sz="2400" dirty="0">
              <a:solidFill>
                <a:schemeClr val="bg1"/>
              </a:solidFill>
            </a:endParaRPr>
          </a:p>
        </p:txBody>
      </p:sp>
      <p:sp>
        <p:nvSpPr>
          <p:cNvPr id="4" name="Slide Number Placeholder 3"/>
          <p:cNvSpPr>
            <a:spLocks noGrp="1"/>
          </p:cNvSpPr>
          <p:nvPr>
            <p:ph type="sldNum" sz="quarter" idx="12"/>
          </p:nvPr>
        </p:nvSpPr>
        <p:spPr>
          <a:xfrm>
            <a:off x="8229600" y="5883096"/>
            <a:ext cx="680390" cy="498470"/>
          </a:xfrm>
        </p:spPr>
        <p:txBody>
          <a:bodyPr>
            <a:normAutofit/>
          </a:bodyPr>
          <a:lstStyle/>
          <a:p>
            <a:fld id="{BCBB8309-81F0-49F3-8F31-B3D6AE6D5F5A}" type="slidenum">
              <a:rPr lang="en-US" smtClean="0">
                <a:solidFill>
                  <a:schemeClr val="bg1"/>
                </a:solidFill>
              </a:rPr>
              <a:t>5</a:t>
            </a:fld>
            <a:endParaRPr lang="en-US" dirty="0">
              <a:solidFill>
                <a:schemeClr val="bg1"/>
              </a:solidFill>
            </a:endParaRPr>
          </a:p>
        </p:txBody>
      </p:sp>
    </p:spTree>
    <p:extLst>
      <p:ext uri="{BB962C8B-B14F-4D97-AF65-F5344CB8AC3E}">
        <p14:creationId xmlns:p14="http://schemas.microsoft.com/office/powerpoint/2010/main" val="4264042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r>
              <a:rPr lang="en-US" b="1" dirty="0" smtClean="0">
                <a:solidFill>
                  <a:schemeClr val="bg1"/>
                </a:solidFill>
              </a:rPr>
              <a:t>Revenue</a:t>
            </a:r>
            <a:endParaRPr lang="en-US" b="1" dirty="0">
              <a:solidFill>
                <a:schemeClr val="bg1"/>
              </a:solidFill>
            </a:endParaRPr>
          </a:p>
        </p:txBody>
      </p:sp>
      <p:sp>
        <p:nvSpPr>
          <p:cNvPr id="3" name="Text Placeholder 2"/>
          <p:cNvSpPr>
            <a:spLocks noGrp="1"/>
          </p:cNvSpPr>
          <p:nvPr>
            <p:ph type="body" idx="1"/>
          </p:nvPr>
        </p:nvSpPr>
        <p:spPr>
          <a:solidFill>
            <a:srgbClr val="00B050"/>
          </a:solidFill>
        </p:spPr>
        <p:txBody>
          <a:bodyPr/>
          <a:lstStyle/>
          <a:p>
            <a:r>
              <a:rPr lang="en-US" dirty="0" smtClean="0">
                <a:solidFill>
                  <a:schemeClr val="bg1"/>
                </a:solidFill>
              </a:rPr>
              <a:t>2022-23</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BCBB8309-81F0-49F3-8F31-B3D6AE6D5F5A}" type="slidenum">
              <a:rPr lang="en-US" smtClean="0"/>
              <a:t>6</a:t>
            </a:fld>
            <a:endParaRPr lang="en-US" dirty="0"/>
          </a:p>
        </p:txBody>
      </p:sp>
    </p:spTree>
    <p:extLst>
      <p:ext uri="{BB962C8B-B14F-4D97-AF65-F5344CB8AC3E}">
        <p14:creationId xmlns:p14="http://schemas.microsoft.com/office/powerpoint/2010/main" val="1576738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66800" y="304800"/>
            <a:ext cx="7086600" cy="1143000"/>
          </a:xfrm>
          <a:solidFill>
            <a:schemeClr val="accent1">
              <a:lumMod val="40000"/>
              <a:lumOff val="60000"/>
            </a:schemeClr>
          </a:solidFill>
        </p:spPr>
        <p:txBody>
          <a:bodyPr/>
          <a:lstStyle/>
          <a:p>
            <a:r>
              <a:rPr lang="en-US" b="1" dirty="0" smtClean="0"/>
              <a:t>Revenue</a:t>
            </a:r>
            <a:endParaRPr lang="en-US" b="1" dirty="0"/>
          </a:p>
        </p:txBody>
      </p:sp>
      <p:sp>
        <p:nvSpPr>
          <p:cNvPr id="4" name="Slide Number Placeholder 3"/>
          <p:cNvSpPr>
            <a:spLocks noGrp="1"/>
          </p:cNvSpPr>
          <p:nvPr>
            <p:ph type="sldNum" sz="quarter" idx="12"/>
          </p:nvPr>
        </p:nvSpPr>
        <p:spPr/>
        <p:txBody>
          <a:bodyPr>
            <a:normAutofit/>
          </a:bodyPr>
          <a:lstStyle/>
          <a:p>
            <a:fld id="{BCBB8309-81F0-49F3-8F31-B3D6AE6D5F5A}" type="slidenum">
              <a:rPr lang="en-US" smtClean="0"/>
              <a:t>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893214803"/>
              </p:ext>
            </p:extLst>
          </p:nvPr>
        </p:nvGraphicFramePr>
        <p:xfrm>
          <a:off x="533399" y="1981204"/>
          <a:ext cx="7956551" cy="3442847"/>
        </p:xfrm>
        <a:graphic>
          <a:graphicData uri="http://schemas.openxmlformats.org/drawingml/2006/table">
            <a:tbl>
              <a:tblPr/>
              <a:tblGrid>
                <a:gridCol w="464240">
                  <a:extLst>
                    <a:ext uri="{9D8B030D-6E8A-4147-A177-3AD203B41FA5}">
                      <a16:colId xmlns:a16="http://schemas.microsoft.com/office/drawing/2014/main" val="799189392"/>
                    </a:ext>
                  </a:extLst>
                </a:gridCol>
                <a:gridCol w="3345761">
                  <a:extLst>
                    <a:ext uri="{9D8B030D-6E8A-4147-A177-3AD203B41FA5}">
                      <a16:colId xmlns:a16="http://schemas.microsoft.com/office/drawing/2014/main" val="1716128496"/>
                    </a:ext>
                  </a:extLst>
                </a:gridCol>
                <a:gridCol w="1180575">
                  <a:extLst>
                    <a:ext uri="{9D8B030D-6E8A-4147-A177-3AD203B41FA5}">
                      <a16:colId xmlns:a16="http://schemas.microsoft.com/office/drawing/2014/main" val="3183001758"/>
                    </a:ext>
                  </a:extLst>
                </a:gridCol>
                <a:gridCol w="1599047">
                  <a:extLst>
                    <a:ext uri="{9D8B030D-6E8A-4147-A177-3AD203B41FA5}">
                      <a16:colId xmlns:a16="http://schemas.microsoft.com/office/drawing/2014/main" val="1636328866"/>
                    </a:ext>
                  </a:extLst>
                </a:gridCol>
                <a:gridCol w="1366928">
                  <a:extLst>
                    <a:ext uri="{9D8B030D-6E8A-4147-A177-3AD203B41FA5}">
                      <a16:colId xmlns:a16="http://schemas.microsoft.com/office/drawing/2014/main" val="2536194804"/>
                    </a:ext>
                  </a:extLst>
                </a:gridCol>
              </a:tblGrid>
              <a:tr h="314940">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2021-22</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2022-23</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3549593012"/>
                  </a:ext>
                </a:extLst>
              </a:tr>
              <a:tr h="314940">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AS AMENDED</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PROPOSED</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515914495"/>
                  </a:ext>
                </a:extLst>
              </a:tr>
              <a:tr h="314940">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l" fontAlgn="b"/>
                      <a:r>
                        <a:rPr lang="en-US" sz="1600" b="1" i="0" u="none" strike="noStrike">
                          <a:effectLst/>
                          <a:latin typeface="Arial MT"/>
                        </a:rPr>
                        <a:t>REVENUE SOURCES:</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6/30/22</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BUDGET</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VARIANCE</a:t>
                      </a:r>
                    </a:p>
                  </a:txBody>
                  <a:tcPr marL="0" marR="0" marT="0" marB="0" anchor="b">
                    <a:lnL>
                      <a:noFill/>
                    </a:lnL>
                    <a:lnR>
                      <a:noFill/>
                    </a:lnR>
                    <a:lnT>
                      <a:noFill/>
                    </a:lnT>
                    <a:lnB>
                      <a:noFill/>
                    </a:lnB>
                  </a:tcPr>
                </a:tc>
                <a:extLst>
                  <a:ext uri="{0D108BD9-81ED-4DB2-BD59-A6C34878D82A}">
                    <a16:rowId xmlns:a16="http://schemas.microsoft.com/office/drawing/2014/main" val="2165702346"/>
                  </a:ext>
                </a:extLst>
              </a:tr>
              <a:tr h="314940">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l" fontAlgn="b"/>
                      <a:r>
                        <a:rPr lang="en-US" sz="1600" b="1" i="0" u="none" strike="noStrike">
                          <a:effectLst/>
                          <a:latin typeface="Arial MT"/>
                        </a:rPr>
                        <a:t>FEDERAL DIRECT:</a:t>
                      </a: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1717243981"/>
                  </a:ext>
                </a:extLst>
              </a:tr>
              <a:tr h="314940">
                <a:tc>
                  <a:txBody>
                    <a:bodyPr/>
                    <a:lstStyle/>
                    <a:p>
                      <a:pPr algn="r" fontAlgn="b"/>
                      <a:r>
                        <a:rPr lang="en-US" sz="1600" b="0" i="0" u="none" strike="noStrike">
                          <a:effectLst/>
                          <a:latin typeface="Arial MT"/>
                        </a:rPr>
                        <a:t>3191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R.O.T.C.</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65,000</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65,000</a:t>
                      </a: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1014119749"/>
                  </a:ext>
                </a:extLst>
              </a:tr>
              <a:tr h="262907">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2282018237"/>
                  </a:ext>
                </a:extLst>
              </a:tr>
              <a:tr h="314940">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l" fontAlgn="b"/>
                      <a:r>
                        <a:rPr lang="en-US" sz="1600" b="1" i="0" u="none" strike="noStrike">
                          <a:effectLst/>
                          <a:latin typeface="Arial MT"/>
                        </a:rPr>
                        <a:t>FEDERAL THROUGH STATE:</a:t>
                      </a:r>
                    </a:p>
                  </a:txBody>
                  <a:tcPr marL="0" marR="0" marT="0" marB="0" anchor="b">
                    <a:lnL>
                      <a:noFill/>
                    </a:lnL>
                    <a:lnR>
                      <a:noFill/>
                    </a:lnR>
                    <a:lnT>
                      <a:noFill/>
                    </a:lnT>
                    <a:lnB>
                      <a:noFill/>
                    </a:lnB>
                  </a:tcPr>
                </a:tc>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l" fontAlgn="b"/>
                      <a:endParaRPr lang="en-US" sz="1600" b="0" i="0" u="none" strike="noStrike">
                        <a:effectLst/>
                        <a:latin typeface="Arial MT"/>
                      </a:endParaRPr>
                    </a:p>
                  </a:txBody>
                  <a:tcPr marL="0" marR="0" marT="0" marB="0" anchor="b">
                    <a:lnL>
                      <a:noFill/>
                    </a:lnL>
                    <a:lnR>
                      <a:noFill/>
                    </a:lnR>
                    <a:lnT>
                      <a:noFill/>
                    </a:lnT>
                    <a:lnB>
                      <a:noFill/>
                    </a:lnB>
                  </a:tcPr>
                </a:tc>
                <a:extLst>
                  <a:ext uri="{0D108BD9-81ED-4DB2-BD59-A6C34878D82A}">
                    <a16:rowId xmlns:a16="http://schemas.microsoft.com/office/drawing/2014/main" val="1376951576"/>
                  </a:ext>
                </a:extLst>
              </a:tr>
              <a:tr h="314940">
                <a:tc>
                  <a:txBody>
                    <a:bodyPr/>
                    <a:lstStyle/>
                    <a:p>
                      <a:pPr algn="r" fontAlgn="b"/>
                      <a:r>
                        <a:rPr lang="en-US" sz="1600" b="0" i="0" u="none" strike="noStrike">
                          <a:effectLst/>
                          <a:latin typeface="Arial MT"/>
                        </a:rPr>
                        <a:t>3202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Medicaid</a:t>
                      </a: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275,000</a:t>
                      </a: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275,000</a:t>
                      </a: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0.00 </a:t>
                      </a:r>
                    </a:p>
                  </a:txBody>
                  <a:tcPr marL="0" marR="0" marT="0" marB="0" anchor="b">
                    <a:lnL>
                      <a:noFill/>
                    </a:lnL>
                    <a:lnR>
                      <a:noFill/>
                    </a:lnR>
                    <a:lnT>
                      <a:noFill/>
                    </a:lnT>
                    <a:lnB>
                      <a:noFill/>
                    </a:lnB>
                  </a:tcPr>
                </a:tc>
                <a:extLst>
                  <a:ext uri="{0D108BD9-81ED-4DB2-BD59-A6C34878D82A}">
                    <a16:rowId xmlns:a16="http://schemas.microsoft.com/office/drawing/2014/main" val="1125610543"/>
                  </a:ext>
                </a:extLst>
              </a:tr>
              <a:tr h="314940">
                <a:tc>
                  <a:txBody>
                    <a:bodyPr/>
                    <a:lstStyle/>
                    <a:p>
                      <a:pPr algn="r" fontAlgn="b"/>
                      <a:r>
                        <a:rPr lang="en-US" sz="1600" b="0" i="0" u="none" strike="noStrike">
                          <a:effectLst/>
                          <a:latin typeface="Arial MT"/>
                        </a:rPr>
                        <a:t>3280 </a:t>
                      </a:r>
                    </a:p>
                  </a:txBody>
                  <a:tcPr marL="0" marR="0" marT="0" marB="0" anchor="b">
                    <a:lnL>
                      <a:noFill/>
                    </a:lnL>
                    <a:lnR>
                      <a:noFill/>
                    </a:lnR>
                    <a:lnT>
                      <a:noFill/>
                    </a:lnT>
                    <a:lnB>
                      <a:noFill/>
                    </a:lnB>
                  </a:tcPr>
                </a:tc>
                <a:tc>
                  <a:txBody>
                    <a:bodyPr/>
                    <a:lstStyle/>
                    <a:p>
                      <a:pPr algn="l" fontAlgn="b"/>
                      <a:r>
                        <a:rPr lang="en-US" sz="1600" b="0" i="0" u="none" strike="noStrike">
                          <a:effectLst/>
                          <a:latin typeface="Arial MT"/>
                        </a:rPr>
                        <a:t>Federal Thru Local</a:t>
                      </a: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6,114</a:t>
                      </a: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0</a:t>
                      </a:r>
                    </a:p>
                  </a:txBody>
                  <a:tcPr marL="0" marR="0" marT="0" marB="0" anchor="b">
                    <a:lnL>
                      <a:noFill/>
                    </a:lnL>
                    <a:lnR>
                      <a:noFill/>
                    </a:lnR>
                    <a:lnT>
                      <a:noFill/>
                    </a:lnT>
                    <a:lnB>
                      <a:noFill/>
                    </a:lnB>
                  </a:tcPr>
                </a:tc>
                <a:tc>
                  <a:txBody>
                    <a:bodyPr/>
                    <a:lstStyle/>
                    <a:p>
                      <a:pPr algn="r" fontAlgn="b"/>
                      <a:r>
                        <a:rPr lang="en-US" sz="1600" b="0" i="0" u="none" strike="noStrike">
                          <a:effectLst/>
                          <a:latin typeface="Arial MT"/>
                        </a:rPr>
                        <a:t>(6,114.00)</a:t>
                      </a:r>
                    </a:p>
                  </a:txBody>
                  <a:tcPr marL="0" marR="0" marT="0" marB="0" anchor="b">
                    <a:lnL>
                      <a:noFill/>
                    </a:lnL>
                    <a:lnR>
                      <a:noFill/>
                    </a:lnR>
                    <a:lnT>
                      <a:noFill/>
                    </a:lnT>
                    <a:lnB>
                      <a:noFill/>
                    </a:lnB>
                  </a:tcPr>
                </a:tc>
                <a:extLst>
                  <a:ext uri="{0D108BD9-81ED-4DB2-BD59-A6C34878D82A}">
                    <a16:rowId xmlns:a16="http://schemas.microsoft.com/office/drawing/2014/main" val="1405088838"/>
                  </a:ext>
                </a:extLst>
              </a:tr>
              <a:tr h="314940">
                <a:tc>
                  <a:txBody>
                    <a:bodyPr/>
                    <a:lstStyle/>
                    <a:p>
                      <a:pPr algn="l" fontAlgn="b"/>
                      <a:endParaRPr lang="en-US" sz="1600" b="1" i="0" u="none" strike="noStrike">
                        <a:effectLst/>
                        <a:latin typeface="Arial MT"/>
                      </a:endParaRPr>
                    </a:p>
                  </a:txBody>
                  <a:tcPr marL="0" marR="0" marT="0" marB="0" anchor="b">
                    <a:lnL>
                      <a:noFill/>
                    </a:lnL>
                    <a:lnR>
                      <a:noFill/>
                    </a:lnR>
                    <a:lnT>
                      <a:noFill/>
                    </a:lnT>
                    <a:lnB>
                      <a:noFill/>
                    </a:lnB>
                  </a:tcPr>
                </a:tc>
                <a:tc>
                  <a:txBody>
                    <a:bodyPr/>
                    <a:lstStyle/>
                    <a:p>
                      <a:pPr algn="l" fontAlgn="b"/>
                      <a:r>
                        <a:rPr lang="en-US" sz="1600" b="1" i="0" u="none" strike="noStrike" dirty="0">
                          <a:effectLst/>
                          <a:latin typeface="Arial MT"/>
                        </a:rPr>
                        <a:t>TOTAL FEDERAL THROUGH STATE</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281,114</a:t>
                      </a:r>
                    </a:p>
                  </a:txBody>
                  <a:tcPr marL="0" marR="0" marT="0" marB="0" anchor="b">
                    <a:lnL>
                      <a:noFill/>
                    </a:lnL>
                    <a:lnR>
                      <a:noFill/>
                    </a:lnR>
                    <a:lnT>
                      <a:noFill/>
                    </a:lnT>
                    <a:lnB>
                      <a:noFill/>
                    </a:lnB>
                  </a:tcPr>
                </a:tc>
                <a:tc>
                  <a:txBody>
                    <a:bodyPr/>
                    <a:lstStyle/>
                    <a:p>
                      <a:pPr algn="r" fontAlgn="b"/>
                      <a:r>
                        <a:rPr lang="en-US" sz="1600" b="1" i="0" u="none" strike="noStrike">
                          <a:effectLst/>
                          <a:latin typeface="Arial MT"/>
                        </a:rPr>
                        <a:t>275,000</a:t>
                      </a:r>
                    </a:p>
                  </a:txBody>
                  <a:tcPr marL="0" marR="0" marT="0" marB="0" anchor="b">
                    <a:lnL>
                      <a:noFill/>
                    </a:lnL>
                    <a:lnR>
                      <a:noFill/>
                    </a:lnR>
                    <a:lnT>
                      <a:noFill/>
                    </a:lnT>
                    <a:lnB>
                      <a:noFill/>
                    </a:lnB>
                  </a:tcPr>
                </a:tc>
                <a:tc>
                  <a:txBody>
                    <a:bodyPr/>
                    <a:lstStyle/>
                    <a:p>
                      <a:pPr algn="r" fontAlgn="b"/>
                      <a:r>
                        <a:rPr lang="en-US" sz="1600" b="1" i="0" u="none" strike="noStrike" dirty="0">
                          <a:effectLst/>
                          <a:latin typeface="Arial MT"/>
                        </a:rPr>
                        <a:t>(6,114.00)</a:t>
                      </a:r>
                    </a:p>
                  </a:txBody>
                  <a:tcPr marL="0" marR="0" marT="0" marB="0" anchor="b">
                    <a:lnL>
                      <a:noFill/>
                    </a:lnL>
                    <a:lnR>
                      <a:noFill/>
                    </a:lnR>
                    <a:lnT>
                      <a:noFill/>
                    </a:lnT>
                    <a:lnB>
                      <a:noFill/>
                    </a:lnB>
                  </a:tcPr>
                </a:tc>
                <a:extLst>
                  <a:ext uri="{0D108BD9-81ED-4DB2-BD59-A6C34878D82A}">
                    <a16:rowId xmlns:a16="http://schemas.microsoft.com/office/drawing/2014/main" val="2855133173"/>
                  </a:ext>
                </a:extLst>
              </a:tr>
            </a:tbl>
          </a:graphicData>
        </a:graphic>
      </p:graphicFrame>
    </p:spTree>
    <p:extLst>
      <p:ext uri="{BB962C8B-B14F-4D97-AF65-F5344CB8AC3E}">
        <p14:creationId xmlns:p14="http://schemas.microsoft.com/office/powerpoint/2010/main" val="3546309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66800" y="304800"/>
            <a:ext cx="7086600" cy="1143000"/>
          </a:xfrm>
          <a:solidFill>
            <a:schemeClr val="accent1">
              <a:lumMod val="40000"/>
              <a:lumOff val="60000"/>
            </a:schemeClr>
          </a:solidFill>
        </p:spPr>
        <p:txBody>
          <a:bodyPr/>
          <a:lstStyle/>
          <a:p>
            <a:r>
              <a:rPr lang="en-US" b="1" dirty="0" smtClean="0"/>
              <a:t>Revenue</a:t>
            </a:r>
            <a:endParaRPr lang="en-US" b="1" dirty="0"/>
          </a:p>
        </p:txBody>
      </p:sp>
      <p:sp>
        <p:nvSpPr>
          <p:cNvPr id="4" name="Slide Number Placeholder 3"/>
          <p:cNvSpPr>
            <a:spLocks noGrp="1"/>
          </p:cNvSpPr>
          <p:nvPr>
            <p:ph type="sldNum" sz="quarter" idx="12"/>
          </p:nvPr>
        </p:nvSpPr>
        <p:spPr/>
        <p:txBody>
          <a:bodyPr>
            <a:normAutofit/>
          </a:bodyPr>
          <a:lstStyle/>
          <a:p>
            <a:fld id="{BCBB8309-81F0-49F3-8F31-B3D6AE6D5F5A}" type="slidenum">
              <a:rPr lang="en-US" smtClean="0"/>
              <a:t>8</a:t>
            </a:fld>
            <a:endParaRPr lang="en-US" dirty="0"/>
          </a:p>
        </p:txBody>
      </p:sp>
      <p:sp>
        <p:nvSpPr>
          <p:cNvPr id="6" name="TextBox 5"/>
          <p:cNvSpPr txBox="1"/>
          <p:nvPr/>
        </p:nvSpPr>
        <p:spPr>
          <a:xfrm>
            <a:off x="152400" y="2209800"/>
            <a:ext cx="476250" cy="381000"/>
          </a:xfrm>
          <a:prstGeom prst="rect">
            <a:avLst/>
          </a:prstGeom>
          <a:solidFill>
            <a:schemeClr val="bg1"/>
          </a:solidFill>
        </p:spPr>
        <p:txBody>
          <a:bodyPr wrap="square" rtlCol="0">
            <a:spAutoFit/>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292618258"/>
              </p:ext>
            </p:extLst>
          </p:nvPr>
        </p:nvGraphicFramePr>
        <p:xfrm>
          <a:off x="390525" y="1447790"/>
          <a:ext cx="8296274" cy="4908560"/>
        </p:xfrm>
        <a:graphic>
          <a:graphicData uri="http://schemas.openxmlformats.org/drawingml/2006/table">
            <a:tbl>
              <a:tblPr/>
              <a:tblGrid>
                <a:gridCol w="3541267">
                  <a:extLst>
                    <a:ext uri="{9D8B030D-6E8A-4147-A177-3AD203B41FA5}">
                      <a16:colId xmlns:a16="http://schemas.microsoft.com/office/drawing/2014/main" val="4167724896"/>
                    </a:ext>
                  </a:extLst>
                </a:gridCol>
                <a:gridCol w="1470768">
                  <a:extLst>
                    <a:ext uri="{9D8B030D-6E8A-4147-A177-3AD203B41FA5}">
                      <a16:colId xmlns:a16="http://schemas.microsoft.com/office/drawing/2014/main" val="2874378419"/>
                    </a:ext>
                  </a:extLst>
                </a:gridCol>
                <a:gridCol w="1770633">
                  <a:extLst>
                    <a:ext uri="{9D8B030D-6E8A-4147-A177-3AD203B41FA5}">
                      <a16:colId xmlns:a16="http://schemas.microsoft.com/office/drawing/2014/main" val="1297674286"/>
                    </a:ext>
                  </a:extLst>
                </a:gridCol>
                <a:gridCol w="1513606">
                  <a:extLst>
                    <a:ext uri="{9D8B030D-6E8A-4147-A177-3AD203B41FA5}">
                      <a16:colId xmlns:a16="http://schemas.microsoft.com/office/drawing/2014/main" val="1906146460"/>
                    </a:ext>
                  </a:extLst>
                </a:gridCol>
              </a:tblGrid>
              <a:tr h="245428">
                <a:tc>
                  <a:txBody>
                    <a:bodyPr/>
                    <a:lstStyle/>
                    <a:p>
                      <a:pPr algn="l" fontAlgn="b"/>
                      <a:endParaRPr lang="en-US" sz="1400" b="1" i="0" u="none" strike="noStrike">
                        <a:effectLst/>
                        <a:latin typeface="Arial MT"/>
                      </a:endParaRPr>
                    </a:p>
                  </a:txBody>
                  <a:tcPr marL="6306" marR="6306" marT="6306" marB="0" anchor="b">
                    <a:lnL>
                      <a:noFill/>
                    </a:lnL>
                    <a:lnR>
                      <a:noFill/>
                    </a:lnR>
                    <a:lnT>
                      <a:noFill/>
                    </a:lnT>
                    <a:lnB>
                      <a:noFill/>
                    </a:lnB>
                  </a:tcPr>
                </a:tc>
                <a:tc>
                  <a:txBody>
                    <a:bodyPr/>
                    <a:lstStyle/>
                    <a:p>
                      <a:pPr algn="r" fontAlgn="b"/>
                      <a:r>
                        <a:rPr lang="en-US" sz="1400" b="1" i="0" u="none" strike="noStrike">
                          <a:effectLst/>
                          <a:latin typeface="Arial MT"/>
                        </a:rPr>
                        <a:t>2021-22</a:t>
                      </a:r>
                    </a:p>
                  </a:txBody>
                  <a:tcPr marL="6306" marR="6306" marT="6306" marB="0" anchor="b">
                    <a:lnL>
                      <a:noFill/>
                    </a:lnL>
                    <a:lnR>
                      <a:noFill/>
                    </a:lnR>
                    <a:lnT>
                      <a:noFill/>
                    </a:lnT>
                    <a:lnB>
                      <a:noFill/>
                    </a:lnB>
                  </a:tcPr>
                </a:tc>
                <a:tc>
                  <a:txBody>
                    <a:bodyPr/>
                    <a:lstStyle/>
                    <a:p>
                      <a:pPr algn="r" fontAlgn="b"/>
                      <a:r>
                        <a:rPr lang="en-US" sz="1400" b="1" i="0" u="none" strike="noStrike">
                          <a:effectLst/>
                          <a:latin typeface="Arial MT"/>
                        </a:rPr>
                        <a:t>2022-23</a:t>
                      </a:r>
                    </a:p>
                  </a:txBody>
                  <a:tcPr marL="6306" marR="6306" marT="6306" marB="0" anchor="b">
                    <a:lnL>
                      <a:noFill/>
                    </a:lnL>
                    <a:lnR>
                      <a:noFill/>
                    </a:lnR>
                    <a:lnT>
                      <a:noFill/>
                    </a:lnT>
                    <a:lnB>
                      <a:noFill/>
                    </a:lnB>
                  </a:tcPr>
                </a:tc>
                <a:tc>
                  <a:txBody>
                    <a:bodyPr/>
                    <a:lstStyle/>
                    <a:p>
                      <a:pPr algn="l" fontAlgn="b"/>
                      <a:endParaRPr lang="en-US" sz="1400" b="0" i="0" u="none" strike="noStrike">
                        <a:effectLst/>
                        <a:latin typeface="Arial MT"/>
                      </a:endParaRPr>
                    </a:p>
                  </a:txBody>
                  <a:tcPr marL="6306" marR="6306" marT="6306" marB="0" anchor="b">
                    <a:lnL>
                      <a:noFill/>
                    </a:lnL>
                    <a:lnR>
                      <a:noFill/>
                    </a:lnR>
                    <a:lnT>
                      <a:noFill/>
                    </a:lnT>
                    <a:lnB>
                      <a:noFill/>
                    </a:lnB>
                  </a:tcPr>
                </a:tc>
                <a:extLst>
                  <a:ext uri="{0D108BD9-81ED-4DB2-BD59-A6C34878D82A}">
                    <a16:rowId xmlns:a16="http://schemas.microsoft.com/office/drawing/2014/main" val="4137585773"/>
                  </a:ext>
                </a:extLst>
              </a:tr>
              <a:tr h="245428">
                <a:tc>
                  <a:txBody>
                    <a:bodyPr/>
                    <a:lstStyle/>
                    <a:p>
                      <a:pPr algn="l" fontAlgn="b"/>
                      <a:endParaRPr lang="en-US" sz="1400" b="1" i="0" u="none" strike="noStrike">
                        <a:effectLst/>
                        <a:latin typeface="Arial MT"/>
                      </a:endParaRPr>
                    </a:p>
                  </a:txBody>
                  <a:tcPr marL="6306" marR="6306" marT="6306" marB="0" anchor="b">
                    <a:lnL>
                      <a:noFill/>
                    </a:lnL>
                    <a:lnR>
                      <a:noFill/>
                    </a:lnR>
                    <a:lnT>
                      <a:noFill/>
                    </a:lnT>
                    <a:lnB>
                      <a:noFill/>
                    </a:lnB>
                  </a:tcPr>
                </a:tc>
                <a:tc>
                  <a:txBody>
                    <a:bodyPr/>
                    <a:lstStyle/>
                    <a:p>
                      <a:pPr algn="r" fontAlgn="b"/>
                      <a:r>
                        <a:rPr lang="en-US" sz="1400" b="1" i="0" u="none" strike="noStrike">
                          <a:effectLst/>
                          <a:latin typeface="Arial MT"/>
                        </a:rPr>
                        <a:t>AS AMENDED</a:t>
                      </a:r>
                    </a:p>
                  </a:txBody>
                  <a:tcPr marL="6306" marR="6306" marT="6306" marB="0" anchor="b">
                    <a:lnL>
                      <a:noFill/>
                    </a:lnL>
                    <a:lnR>
                      <a:noFill/>
                    </a:lnR>
                    <a:lnT>
                      <a:noFill/>
                    </a:lnT>
                    <a:lnB>
                      <a:noFill/>
                    </a:lnB>
                  </a:tcPr>
                </a:tc>
                <a:tc>
                  <a:txBody>
                    <a:bodyPr/>
                    <a:lstStyle/>
                    <a:p>
                      <a:pPr algn="r" fontAlgn="b"/>
                      <a:r>
                        <a:rPr lang="en-US" sz="1400" b="1" i="0" u="none" strike="noStrike">
                          <a:effectLst/>
                          <a:latin typeface="Arial MT"/>
                        </a:rPr>
                        <a:t>PROPOSED</a:t>
                      </a:r>
                    </a:p>
                  </a:txBody>
                  <a:tcPr marL="6306" marR="6306" marT="6306" marB="0" anchor="b">
                    <a:lnL>
                      <a:noFill/>
                    </a:lnL>
                    <a:lnR>
                      <a:noFill/>
                    </a:lnR>
                    <a:lnT>
                      <a:noFill/>
                    </a:lnT>
                    <a:lnB>
                      <a:noFill/>
                    </a:lnB>
                  </a:tcPr>
                </a:tc>
                <a:tc>
                  <a:txBody>
                    <a:bodyPr/>
                    <a:lstStyle/>
                    <a:p>
                      <a:pPr algn="l" fontAlgn="b"/>
                      <a:endParaRPr lang="en-US" sz="1400" b="0" i="0" u="none" strike="noStrike">
                        <a:effectLst/>
                        <a:latin typeface="Arial MT"/>
                      </a:endParaRPr>
                    </a:p>
                  </a:txBody>
                  <a:tcPr marL="6306" marR="6306" marT="6306" marB="0" anchor="b">
                    <a:lnL>
                      <a:noFill/>
                    </a:lnL>
                    <a:lnR>
                      <a:noFill/>
                    </a:lnR>
                    <a:lnT>
                      <a:noFill/>
                    </a:lnT>
                    <a:lnB>
                      <a:noFill/>
                    </a:lnB>
                  </a:tcPr>
                </a:tc>
                <a:extLst>
                  <a:ext uri="{0D108BD9-81ED-4DB2-BD59-A6C34878D82A}">
                    <a16:rowId xmlns:a16="http://schemas.microsoft.com/office/drawing/2014/main" val="2944310950"/>
                  </a:ext>
                </a:extLst>
              </a:tr>
              <a:tr h="245428">
                <a:tc>
                  <a:txBody>
                    <a:bodyPr/>
                    <a:lstStyle/>
                    <a:p>
                      <a:pPr algn="l" fontAlgn="b"/>
                      <a:r>
                        <a:rPr lang="en-US" sz="1400" b="1" i="0" u="none" strike="noStrike">
                          <a:effectLst/>
                          <a:latin typeface="Arial MT"/>
                        </a:rPr>
                        <a:t>REVENUE SOURCES:</a:t>
                      </a:r>
                    </a:p>
                  </a:txBody>
                  <a:tcPr marL="6306" marR="6306" marT="6306" marB="0" anchor="b">
                    <a:lnL>
                      <a:noFill/>
                    </a:lnL>
                    <a:lnR>
                      <a:noFill/>
                    </a:lnR>
                    <a:lnT>
                      <a:noFill/>
                    </a:lnT>
                    <a:lnB>
                      <a:noFill/>
                    </a:lnB>
                  </a:tcPr>
                </a:tc>
                <a:tc>
                  <a:txBody>
                    <a:bodyPr/>
                    <a:lstStyle/>
                    <a:p>
                      <a:pPr algn="r" fontAlgn="b"/>
                      <a:r>
                        <a:rPr lang="en-US" sz="1400" b="1" i="0" u="none" strike="noStrike">
                          <a:effectLst/>
                          <a:latin typeface="Arial MT"/>
                        </a:rPr>
                        <a:t>6/30/22</a:t>
                      </a:r>
                    </a:p>
                  </a:txBody>
                  <a:tcPr marL="6306" marR="6306" marT="6306" marB="0" anchor="b">
                    <a:lnL>
                      <a:noFill/>
                    </a:lnL>
                    <a:lnR>
                      <a:noFill/>
                    </a:lnR>
                    <a:lnT>
                      <a:noFill/>
                    </a:lnT>
                    <a:lnB>
                      <a:noFill/>
                    </a:lnB>
                  </a:tcPr>
                </a:tc>
                <a:tc>
                  <a:txBody>
                    <a:bodyPr/>
                    <a:lstStyle/>
                    <a:p>
                      <a:pPr algn="r" fontAlgn="b"/>
                      <a:r>
                        <a:rPr lang="en-US" sz="1400" b="1" i="0" u="none" strike="noStrike">
                          <a:effectLst/>
                          <a:latin typeface="Arial MT"/>
                        </a:rPr>
                        <a:t>BUDGET</a:t>
                      </a:r>
                    </a:p>
                  </a:txBody>
                  <a:tcPr marL="6306" marR="6306" marT="6306" marB="0" anchor="b">
                    <a:lnL>
                      <a:noFill/>
                    </a:lnL>
                    <a:lnR>
                      <a:noFill/>
                    </a:lnR>
                    <a:lnT>
                      <a:noFill/>
                    </a:lnT>
                    <a:lnB>
                      <a:noFill/>
                    </a:lnB>
                  </a:tcPr>
                </a:tc>
                <a:tc>
                  <a:txBody>
                    <a:bodyPr/>
                    <a:lstStyle/>
                    <a:p>
                      <a:pPr algn="r" fontAlgn="b"/>
                      <a:r>
                        <a:rPr lang="en-US" sz="1400" b="1" i="0" u="none" strike="noStrike">
                          <a:effectLst/>
                          <a:latin typeface="Arial MT"/>
                        </a:rPr>
                        <a:t>VARIANCE</a:t>
                      </a:r>
                    </a:p>
                  </a:txBody>
                  <a:tcPr marL="6306" marR="6306" marT="6306" marB="0" anchor="b">
                    <a:lnL>
                      <a:noFill/>
                    </a:lnL>
                    <a:lnR>
                      <a:noFill/>
                    </a:lnR>
                    <a:lnT>
                      <a:noFill/>
                    </a:lnT>
                    <a:lnB>
                      <a:noFill/>
                    </a:lnB>
                  </a:tcPr>
                </a:tc>
                <a:extLst>
                  <a:ext uri="{0D108BD9-81ED-4DB2-BD59-A6C34878D82A}">
                    <a16:rowId xmlns:a16="http://schemas.microsoft.com/office/drawing/2014/main" val="665714425"/>
                  </a:ext>
                </a:extLst>
              </a:tr>
              <a:tr h="245428">
                <a:tc>
                  <a:txBody>
                    <a:bodyPr/>
                    <a:lstStyle/>
                    <a:p>
                      <a:pPr algn="l" fontAlgn="b"/>
                      <a:r>
                        <a:rPr lang="en-US" sz="1400" b="1" i="0" u="none" strike="noStrike">
                          <a:effectLst/>
                          <a:latin typeface="Arial MT"/>
                        </a:rPr>
                        <a:t>STATE FEFP-LOTTERY-CATEGORICAL</a:t>
                      </a:r>
                    </a:p>
                  </a:txBody>
                  <a:tcPr marL="6306" marR="6306" marT="6306" marB="0" anchor="b">
                    <a:lnL>
                      <a:noFill/>
                    </a:lnL>
                    <a:lnR>
                      <a:noFill/>
                    </a:lnR>
                    <a:lnT>
                      <a:noFill/>
                    </a:lnT>
                    <a:lnB>
                      <a:noFill/>
                    </a:lnB>
                  </a:tcPr>
                </a:tc>
                <a:tc>
                  <a:txBody>
                    <a:bodyPr/>
                    <a:lstStyle/>
                    <a:p>
                      <a:pPr algn="l" fontAlgn="b"/>
                      <a:endParaRPr lang="en-US" sz="1400" b="0" i="0" u="none" strike="noStrike">
                        <a:effectLst/>
                        <a:latin typeface="Arial MT"/>
                      </a:endParaRPr>
                    </a:p>
                  </a:txBody>
                  <a:tcPr marL="6306" marR="6306" marT="6306" marB="0" anchor="b">
                    <a:lnL>
                      <a:noFill/>
                    </a:lnL>
                    <a:lnR>
                      <a:noFill/>
                    </a:lnR>
                    <a:lnT>
                      <a:noFill/>
                    </a:lnT>
                    <a:lnB>
                      <a:noFill/>
                    </a:lnB>
                  </a:tcPr>
                </a:tc>
                <a:tc>
                  <a:txBody>
                    <a:bodyPr/>
                    <a:lstStyle/>
                    <a:p>
                      <a:pPr algn="l" fontAlgn="b"/>
                      <a:endParaRPr lang="en-US" sz="1400" b="0" i="0" u="none" strike="noStrike">
                        <a:effectLst/>
                        <a:latin typeface="Arial MT"/>
                      </a:endParaRPr>
                    </a:p>
                  </a:txBody>
                  <a:tcPr marL="6306" marR="6306" marT="6306" marB="0" anchor="b">
                    <a:lnL>
                      <a:noFill/>
                    </a:lnL>
                    <a:lnR>
                      <a:noFill/>
                    </a:lnR>
                    <a:lnT>
                      <a:noFill/>
                    </a:lnT>
                    <a:lnB>
                      <a:noFill/>
                    </a:lnB>
                  </a:tcPr>
                </a:tc>
                <a:tc>
                  <a:txBody>
                    <a:bodyPr/>
                    <a:lstStyle/>
                    <a:p>
                      <a:pPr algn="l" fontAlgn="b"/>
                      <a:endParaRPr lang="en-US" sz="1400" b="0" i="0" u="none" strike="noStrike">
                        <a:effectLst/>
                        <a:latin typeface="Arial MT"/>
                      </a:endParaRPr>
                    </a:p>
                  </a:txBody>
                  <a:tcPr marL="6306" marR="6306" marT="6306" marB="0" anchor="b">
                    <a:lnL>
                      <a:noFill/>
                    </a:lnL>
                    <a:lnR>
                      <a:noFill/>
                    </a:lnR>
                    <a:lnT>
                      <a:noFill/>
                    </a:lnT>
                    <a:lnB>
                      <a:noFill/>
                    </a:lnB>
                  </a:tcPr>
                </a:tc>
                <a:extLst>
                  <a:ext uri="{0D108BD9-81ED-4DB2-BD59-A6C34878D82A}">
                    <a16:rowId xmlns:a16="http://schemas.microsoft.com/office/drawing/2014/main" val="1908164713"/>
                  </a:ext>
                </a:extLst>
              </a:tr>
              <a:tr h="245428">
                <a:tc>
                  <a:txBody>
                    <a:bodyPr/>
                    <a:lstStyle/>
                    <a:p>
                      <a:pPr algn="l" fontAlgn="b"/>
                      <a:r>
                        <a:rPr lang="en-US" sz="1400" b="0" i="0" u="none" strike="noStrike">
                          <a:effectLst/>
                          <a:latin typeface="Arial MT"/>
                        </a:rPr>
                        <a:t>FL Educ Finance Program</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14,932,131</a:t>
                      </a:r>
                    </a:p>
                  </a:txBody>
                  <a:tcPr marL="6306" marR="6306" marT="6306" marB="0" anchor="b">
                    <a:lnL>
                      <a:noFill/>
                    </a:lnL>
                    <a:lnR>
                      <a:noFill/>
                    </a:lnR>
                    <a:lnT>
                      <a:noFill/>
                    </a:lnT>
                    <a:lnB>
                      <a:noFill/>
                    </a:lnB>
                  </a:tcPr>
                </a:tc>
                <a:tc>
                  <a:txBody>
                    <a:bodyPr/>
                    <a:lstStyle/>
                    <a:p>
                      <a:pPr algn="r" fontAlgn="b"/>
                      <a:r>
                        <a:rPr lang="en-US" sz="1400" b="0" i="0" u="none" strike="noStrike" dirty="0" smtClean="0">
                          <a:effectLst/>
                          <a:latin typeface="Arial MT"/>
                        </a:rPr>
                        <a:t>18,866,429</a:t>
                      </a:r>
                      <a:endParaRPr lang="en-US" sz="1400" b="0" i="0" u="none" strike="noStrike" dirty="0">
                        <a:effectLst/>
                        <a:latin typeface="Arial MT"/>
                      </a:endParaRPr>
                    </a:p>
                  </a:txBody>
                  <a:tcPr marL="6306" marR="6306" marT="6306" marB="0" anchor="b">
                    <a:lnL>
                      <a:noFill/>
                    </a:lnL>
                    <a:lnR>
                      <a:noFill/>
                    </a:lnR>
                    <a:lnT>
                      <a:noFill/>
                    </a:lnT>
                    <a:lnB>
                      <a:noFill/>
                    </a:lnB>
                  </a:tcPr>
                </a:tc>
                <a:tc>
                  <a:txBody>
                    <a:bodyPr/>
                    <a:lstStyle/>
                    <a:p>
                      <a:pPr algn="r" fontAlgn="b"/>
                      <a:r>
                        <a:rPr lang="en-US" sz="1400" b="0" i="0" u="none" strike="noStrike" dirty="0" smtClean="0">
                          <a:effectLst/>
                          <a:latin typeface="Arial MT"/>
                        </a:rPr>
                        <a:t>3,934,298.00 </a:t>
                      </a:r>
                      <a:endParaRPr lang="en-US" sz="1400" b="0" i="0" u="none" strike="noStrike" dirty="0">
                        <a:effectLst/>
                        <a:latin typeface="Arial MT"/>
                      </a:endParaRPr>
                    </a:p>
                  </a:txBody>
                  <a:tcPr marL="6306" marR="6306" marT="6306" marB="0" anchor="b">
                    <a:lnL>
                      <a:noFill/>
                    </a:lnL>
                    <a:lnR>
                      <a:noFill/>
                    </a:lnR>
                    <a:lnT>
                      <a:noFill/>
                    </a:lnT>
                    <a:lnB>
                      <a:noFill/>
                    </a:lnB>
                  </a:tcPr>
                </a:tc>
                <a:extLst>
                  <a:ext uri="{0D108BD9-81ED-4DB2-BD59-A6C34878D82A}">
                    <a16:rowId xmlns:a16="http://schemas.microsoft.com/office/drawing/2014/main" val="4187826178"/>
                  </a:ext>
                </a:extLst>
              </a:tr>
              <a:tr h="245428">
                <a:tc>
                  <a:txBody>
                    <a:bodyPr/>
                    <a:lstStyle/>
                    <a:p>
                      <a:pPr algn="l" fontAlgn="b"/>
                      <a:r>
                        <a:rPr lang="en-US" sz="1400" b="0" i="0" u="none" strike="noStrike">
                          <a:effectLst/>
                          <a:latin typeface="Arial MT"/>
                        </a:rPr>
                        <a:t>Sparsity Supplement</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631,879</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642,002</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10,123.00 </a:t>
                      </a:r>
                    </a:p>
                  </a:txBody>
                  <a:tcPr marL="6306" marR="6306" marT="6306" marB="0" anchor="b">
                    <a:lnL>
                      <a:noFill/>
                    </a:lnL>
                    <a:lnR>
                      <a:noFill/>
                    </a:lnR>
                    <a:lnT>
                      <a:noFill/>
                    </a:lnT>
                    <a:lnB>
                      <a:noFill/>
                    </a:lnB>
                  </a:tcPr>
                </a:tc>
                <a:extLst>
                  <a:ext uri="{0D108BD9-81ED-4DB2-BD59-A6C34878D82A}">
                    <a16:rowId xmlns:a16="http://schemas.microsoft.com/office/drawing/2014/main" val="1144264428"/>
                  </a:ext>
                </a:extLst>
              </a:tr>
              <a:tr h="245428">
                <a:tc>
                  <a:txBody>
                    <a:bodyPr/>
                    <a:lstStyle/>
                    <a:p>
                      <a:pPr algn="l" fontAlgn="b"/>
                      <a:r>
                        <a:rPr lang="en-US" sz="1400" b="0" i="0" u="none" strike="noStrike">
                          <a:effectLst/>
                          <a:latin typeface="Arial MT"/>
                        </a:rPr>
                        <a:t>Safe Schools</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632,203</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705,777</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73,574.00 </a:t>
                      </a:r>
                    </a:p>
                  </a:txBody>
                  <a:tcPr marL="6306" marR="6306" marT="6306" marB="0" anchor="b">
                    <a:lnL>
                      <a:noFill/>
                    </a:lnL>
                    <a:lnR>
                      <a:noFill/>
                    </a:lnR>
                    <a:lnT>
                      <a:noFill/>
                    </a:lnT>
                    <a:lnB>
                      <a:noFill/>
                    </a:lnB>
                  </a:tcPr>
                </a:tc>
                <a:extLst>
                  <a:ext uri="{0D108BD9-81ED-4DB2-BD59-A6C34878D82A}">
                    <a16:rowId xmlns:a16="http://schemas.microsoft.com/office/drawing/2014/main" val="2174778163"/>
                  </a:ext>
                </a:extLst>
              </a:tr>
              <a:tr h="245428">
                <a:tc>
                  <a:txBody>
                    <a:bodyPr/>
                    <a:lstStyle/>
                    <a:p>
                      <a:pPr algn="l" fontAlgn="b"/>
                      <a:r>
                        <a:rPr lang="en-US" sz="1400" b="0" i="0" u="none" strike="noStrike">
                          <a:effectLst/>
                          <a:latin typeface="Arial MT"/>
                        </a:rPr>
                        <a:t>Mental Health</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344,269</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391,267</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46,998.00 </a:t>
                      </a:r>
                    </a:p>
                  </a:txBody>
                  <a:tcPr marL="6306" marR="6306" marT="6306" marB="0" anchor="b">
                    <a:lnL>
                      <a:noFill/>
                    </a:lnL>
                    <a:lnR>
                      <a:noFill/>
                    </a:lnR>
                    <a:lnT>
                      <a:noFill/>
                    </a:lnT>
                    <a:lnB>
                      <a:noFill/>
                    </a:lnB>
                  </a:tcPr>
                </a:tc>
                <a:extLst>
                  <a:ext uri="{0D108BD9-81ED-4DB2-BD59-A6C34878D82A}">
                    <a16:rowId xmlns:a16="http://schemas.microsoft.com/office/drawing/2014/main" val="3710881633"/>
                  </a:ext>
                </a:extLst>
              </a:tr>
              <a:tr h="245428">
                <a:tc>
                  <a:txBody>
                    <a:bodyPr/>
                    <a:lstStyle/>
                    <a:p>
                      <a:pPr algn="l" fontAlgn="b"/>
                      <a:r>
                        <a:rPr lang="en-US" sz="1400" b="0" i="0" u="none" strike="noStrike">
                          <a:effectLst/>
                          <a:latin typeface="Arial MT"/>
                        </a:rPr>
                        <a:t>0.748 Millage Compression</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1,319,234</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1,819,691</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500,457.00 </a:t>
                      </a:r>
                    </a:p>
                  </a:txBody>
                  <a:tcPr marL="6306" marR="6306" marT="6306" marB="0" anchor="b">
                    <a:lnL>
                      <a:noFill/>
                    </a:lnL>
                    <a:lnR>
                      <a:noFill/>
                    </a:lnR>
                    <a:lnT>
                      <a:noFill/>
                    </a:lnT>
                    <a:lnB>
                      <a:noFill/>
                    </a:lnB>
                  </a:tcPr>
                </a:tc>
                <a:extLst>
                  <a:ext uri="{0D108BD9-81ED-4DB2-BD59-A6C34878D82A}">
                    <a16:rowId xmlns:a16="http://schemas.microsoft.com/office/drawing/2014/main" val="1695475718"/>
                  </a:ext>
                </a:extLst>
              </a:tr>
              <a:tr h="245428">
                <a:tc>
                  <a:txBody>
                    <a:bodyPr/>
                    <a:lstStyle/>
                    <a:p>
                      <a:pPr algn="l" fontAlgn="b"/>
                      <a:r>
                        <a:rPr lang="en-US" sz="1400" b="0" i="0" u="none" strike="noStrike">
                          <a:effectLst/>
                          <a:latin typeface="Arial MT"/>
                        </a:rPr>
                        <a:t>Supplemental Academic Instruction (SAI)</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1,966,685</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1,986,109</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19,424.00 </a:t>
                      </a:r>
                    </a:p>
                  </a:txBody>
                  <a:tcPr marL="6306" marR="6306" marT="6306" marB="0" anchor="b">
                    <a:lnL>
                      <a:noFill/>
                    </a:lnL>
                    <a:lnR>
                      <a:noFill/>
                    </a:lnR>
                    <a:lnT>
                      <a:noFill/>
                    </a:lnT>
                    <a:lnB>
                      <a:noFill/>
                    </a:lnB>
                  </a:tcPr>
                </a:tc>
                <a:extLst>
                  <a:ext uri="{0D108BD9-81ED-4DB2-BD59-A6C34878D82A}">
                    <a16:rowId xmlns:a16="http://schemas.microsoft.com/office/drawing/2014/main" val="3185694003"/>
                  </a:ext>
                </a:extLst>
              </a:tr>
              <a:tr h="245428">
                <a:tc>
                  <a:txBody>
                    <a:bodyPr/>
                    <a:lstStyle/>
                    <a:p>
                      <a:pPr algn="l" fontAlgn="b"/>
                      <a:r>
                        <a:rPr lang="en-US" sz="1400" b="0" i="0" u="none" strike="noStrike">
                          <a:effectLst/>
                          <a:latin typeface="Arial MT"/>
                        </a:rPr>
                        <a:t>Reading Allocation</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365,745</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446,864</a:t>
                      </a:r>
                    </a:p>
                  </a:txBody>
                  <a:tcPr marL="6306" marR="6306" marT="6306" marB="0" anchor="b">
                    <a:lnL>
                      <a:noFill/>
                    </a:lnL>
                    <a:lnR>
                      <a:noFill/>
                    </a:lnR>
                    <a:lnT>
                      <a:noFill/>
                    </a:lnT>
                    <a:lnB>
                      <a:noFill/>
                    </a:lnB>
                  </a:tcPr>
                </a:tc>
                <a:tc>
                  <a:txBody>
                    <a:bodyPr/>
                    <a:lstStyle/>
                    <a:p>
                      <a:pPr algn="r" fontAlgn="b"/>
                      <a:r>
                        <a:rPr lang="en-US" sz="1400" b="0" i="0" u="none" strike="noStrike" dirty="0">
                          <a:effectLst/>
                          <a:latin typeface="Arial MT"/>
                        </a:rPr>
                        <a:t>81,119.00 </a:t>
                      </a:r>
                    </a:p>
                  </a:txBody>
                  <a:tcPr marL="6306" marR="6306" marT="6306" marB="0" anchor="b">
                    <a:lnL>
                      <a:noFill/>
                    </a:lnL>
                    <a:lnR>
                      <a:noFill/>
                    </a:lnR>
                    <a:lnT>
                      <a:noFill/>
                    </a:lnT>
                    <a:lnB>
                      <a:noFill/>
                    </a:lnB>
                  </a:tcPr>
                </a:tc>
                <a:extLst>
                  <a:ext uri="{0D108BD9-81ED-4DB2-BD59-A6C34878D82A}">
                    <a16:rowId xmlns:a16="http://schemas.microsoft.com/office/drawing/2014/main" val="528735388"/>
                  </a:ext>
                </a:extLst>
              </a:tr>
              <a:tr h="245428">
                <a:tc>
                  <a:txBody>
                    <a:bodyPr/>
                    <a:lstStyle/>
                    <a:p>
                      <a:pPr algn="l" fontAlgn="b"/>
                      <a:r>
                        <a:rPr lang="en-US" sz="1400" b="0" i="0" u="none" strike="noStrike">
                          <a:effectLst/>
                          <a:latin typeface="Arial MT"/>
                        </a:rPr>
                        <a:t>ESE Guarantee</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2,787,507</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2,896,638</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109,131.00 </a:t>
                      </a:r>
                    </a:p>
                  </a:txBody>
                  <a:tcPr marL="6306" marR="6306" marT="6306" marB="0" anchor="b">
                    <a:lnL>
                      <a:noFill/>
                    </a:lnL>
                    <a:lnR>
                      <a:noFill/>
                    </a:lnR>
                    <a:lnT>
                      <a:noFill/>
                    </a:lnT>
                    <a:lnB>
                      <a:noFill/>
                    </a:lnB>
                  </a:tcPr>
                </a:tc>
                <a:extLst>
                  <a:ext uri="{0D108BD9-81ED-4DB2-BD59-A6C34878D82A}">
                    <a16:rowId xmlns:a16="http://schemas.microsoft.com/office/drawing/2014/main" val="2290768364"/>
                  </a:ext>
                </a:extLst>
              </a:tr>
              <a:tr h="245428">
                <a:tc>
                  <a:txBody>
                    <a:bodyPr/>
                    <a:lstStyle/>
                    <a:p>
                      <a:pPr algn="l" fontAlgn="b"/>
                      <a:r>
                        <a:rPr lang="en-US" sz="1400" b="0" i="0" u="none" strike="noStrike">
                          <a:effectLst/>
                          <a:latin typeface="Arial MT"/>
                        </a:rPr>
                        <a:t>DJJ Supplement</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106,660</a:t>
                      </a:r>
                    </a:p>
                  </a:txBody>
                  <a:tcPr marL="6306" marR="6306" marT="6306" marB="0" anchor="b">
                    <a:lnL>
                      <a:noFill/>
                    </a:lnL>
                    <a:lnR>
                      <a:noFill/>
                    </a:lnR>
                    <a:lnT>
                      <a:noFill/>
                    </a:lnT>
                    <a:lnB>
                      <a:noFill/>
                    </a:lnB>
                  </a:tcPr>
                </a:tc>
                <a:tc>
                  <a:txBody>
                    <a:bodyPr/>
                    <a:lstStyle/>
                    <a:p>
                      <a:pPr algn="r" fontAlgn="b"/>
                      <a:r>
                        <a:rPr lang="en-US" sz="1400" b="0" i="0" u="none" strike="noStrike" dirty="0" smtClean="0">
                          <a:effectLst/>
                          <a:latin typeface="Arial MT"/>
                        </a:rPr>
                        <a:t>91,342</a:t>
                      </a:r>
                      <a:endParaRPr lang="en-US" sz="1400" b="0" i="0" u="none" strike="noStrike" dirty="0">
                        <a:effectLst/>
                        <a:latin typeface="Arial MT"/>
                      </a:endParaRPr>
                    </a:p>
                  </a:txBody>
                  <a:tcPr marL="6306" marR="6306" marT="6306" marB="0" anchor="b">
                    <a:lnL>
                      <a:noFill/>
                    </a:lnL>
                    <a:lnR>
                      <a:noFill/>
                    </a:lnR>
                    <a:lnT>
                      <a:noFill/>
                    </a:lnT>
                    <a:lnB>
                      <a:noFill/>
                    </a:lnB>
                  </a:tcPr>
                </a:tc>
                <a:tc>
                  <a:txBody>
                    <a:bodyPr/>
                    <a:lstStyle/>
                    <a:p>
                      <a:pPr algn="r" fontAlgn="b"/>
                      <a:r>
                        <a:rPr lang="en-US" sz="1400" b="0" i="0" u="none" strike="noStrike" dirty="0" smtClean="0">
                          <a:effectLst/>
                          <a:latin typeface="Arial MT"/>
                        </a:rPr>
                        <a:t>(15,318) </a:t>
                      </a:r>
                      <a:endParaRPr lang="en-US" sz="1400" b="0" i="0" u="none" strike="noStrike" dirty="0">
                        <a:effectLst/>
                        <a:latin typeface="Arial MT"/>
                      </a:endParaRPr>
                    </a:p>
                  </a:txBody>
                  <a:tcPr marL="6306" marR="6306" marT="6306" marB="0" anchor="b">
                    <a:lnL>
                      <a:noFill/>
                    </a:lnL>
                    <a:lnR>
                      <a:noFill/>
                    </a:lnR>
                    <a:lnT>
                      <a:noFill/>
                    </a:lnT>
                    <a:lnB>
                      <a:noFill/>
                    </a:lnB>
                  </a:tcPr>
                </a:tc>
                <a:extLst>
                  <a:ext uri="{0D108BD9-81ED-4DB2-BD59-A6C34878D82A}">
                    <a16:rowId xmlns:a16="http://schemas.microsoft.com/office/drawing/2014/main" val="3742604493"/>
                  </a:ext>
                </a:extLst>
              </a:tr>
              <a:tr h="245428">
                <a:tc>
                  <a:txBody>
                    <a:bodyPr/>
                    <a:lstStyle/>
                    <a:p>
                      <a:pPr algn="l" fontAlgn="b"/>
                      <a:r>
                        <a:rPr lang="en-US" sz="1400" b="0" i="0" u="none" strike="noStrike">
                          <a:effectLst/>
                          <a:latin typeface="Arial MT"/>
                        </a:rPr>
                        <a:t>Instructional Materials</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583,046</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570,026</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(13,020.00)</a:t>
                      </a:r>
                    </a:p>
                  </a:txBody>
                  <a:tcPr marL="6306" marR="6306" marT="6306" marB="0" anchor="b">
                    <a:lnL>
                      <a:noFill/>
                    </a:lnL>
                    <a:lnR>
                      <a:noFill/>
                    </a:lnR>
                    <a:lnT>
                      <a:noFill/>
                    </a:lnT>
                    <a:lnB>
                      <a:noFill/>
                    </a:lnB>
                  </a:tcPr>
                </a:tc>
                <a:extLst>
                  <a:ext uri="{0D108BD9-81ED-4DB2-BD59-A6C34878D82A}">
                    <a16:rowId xmlns:a16="http://schemas.microsoft.com/office/drawing/2014/main" val="2253008595"/>
                  </a:ext>
                </a:extLst>
              </a:tr>
              <a:tr h="245428">
                <a:tc>
                  <a:txBody>
                    <a:bodyPr/>
                    <a:lstStyle/>
                    <a:p>
                      <a:pPr algn="l" fontAlgn="b"/>
                      <a:r>
                        <a:rPr lang="en-US" sz="1400" b="0" i="0" u="none" strike="noStrike">
                          <a:effectLst/>
                          <a:latin typeface="Arial MT"/>
                        </a:rPr>
                        <a:t>Transportation</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1,666,105</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1,825,967</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159,862.00 </a:t>
                      </a:r>
                    </a:p>
                  </a:txBody>
                  <a:tcPr marL="6306" marR="6306" marT="6306" marB="0" anchor="b">
                    <a:lnL>
                      <a:noFill/>
                    </a:lnL>
                    <a:lnR>
                      <a:noFill/>
                    </a:lnR>
                    <a:lnT>
                      <a:noFill/>
                    </a:lnT>
                    <a:lnB>
                      <a:noFill/>
                    </a:lnB>
                  </a:tcPr>
                </a:tc>
                <a:extLst>
                  <a:ext uri="{0D108BD9-81ED-4DB2-BD59-A6C34878D82A}">
                    <a16:rowId xmlns:a16="http://schemas.microsoft.com/office/drawing/2014/main" val="4164151087"/>
                  </a:ext>
                </a:extLst>
              </a:tr>
              <a:tr h="245428">
                <a:tc>
                  <a:txBody>
                    <a:bodyPr/>
                    <a:lstStyle/>
                    <a:p>
                      <a:pPr algn="l" fontAlgn="b"/>
                      <a:r>
                        <a:rPr lang="en-US" sz="1400" b="0" i="0" u="none" strike="noStrike">
                          <a:effectLst/>
                          <a:latin typeface="Arial MT"/>
                        </a:rPr>
                        <a:t>Teacher Supply</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120,833</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120,652</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(181.00)</a:t>
                      </a:r>
                    </a:p>
                  </a:txBody>
                  <a:tcPr marL="6306" marR="6306" marT="6306" marB="0" anchor="b">
                    <a:lnL>
                      <a:noFill/>
                    </a:lnL>
                    <a:lnR>
                      <a:noFill/>
                    </a:lnR>
                    <a:lnT>
                      <a:noFill/>
                    </a:lnT>
                    <a:lnB>
                      <a:noFill/>
                    </a:lnB>
                  </a:tcPr>
                </a:tc>
                <a:extLst>
                  <a:ext uri="{0D108BD9-81ED-4DB2-BD59-A6C34878D82A}">
                    <a16:rowId xmlns:a16="http://schemas.microsoft.com/office/drawing/2014/main" val="3904632389"/>
                  </a:ext>
                </a:extLst>
              </a:tr>
              <a:tr h="245428">
                <a:tc>
                  <a:txBody>
                    <a:bodyPr/>
                    <a:lstStyle/>
                    <a:p>
                      <a:pPr algn="l" fontAlgn="b"/>
                      <a:r>
                        <a:rPr lang="en-US" sz="1400" b="0" i="0" u="none" strike="noStrike">
                          <a:effectLst/>
                          <a:latin typeface="Arial MT"/>
                        </a:rPr>
                        <a:t>Digital Classrooms Allocation</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344,269</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0</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(344,269.00)</a:t>
                      </a:r>
                    </a:p>
                  </a:txBody>
                  <a:tcPr marL="6306" marR="6306" marT="6306" marB="0" anchor="b">
                    <a:lnL>
                      <a:noFill/>
                    </a:lnL>
                    <a:lnR>
                      <a:noFill/>
                    </a:lnR>
                    <a:lnT>
                      <a:noFill/>
                    </a:lnT>
                    <a:lnB>
                      <a:noFill/>
                    </a:lnB>
                  </a:tcPr>
                </a:tc>
                <a:extLst>
                  <a:ext uri="{0D108BD9-81ED-4DB2-BD59-A6C34878D82A}">
                    <a16:rowId xmlns:a16="http://schemas.microsoft.com/office/drawing/2014/main" val="3418544570"/>
                  </a:ext>
                </a:extLst>
              </a:tr>
              <a:tr h="245428">
                <a:tc>
                  <a:txBody>
                    <a:bodyPr/>
                    <a:lstStyle/>
                    <a:p>
                      <a:pPr algn="l" fontAlgn="b"/>
                      <a:r>
                        <a:rPr lang="en-US" sz="1400" b="0" i="0" u="none" strike="noStrike">
                          <a:effectLst/>
                          <a:latin typeface="Arial MT"/>
                        </a:rPr>
                        <a:t>Funding Compression and Hold Harmless</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0</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0</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0.00 </a:t>
                      </a:r>
                    </a:p>
                  </a:txBody>
                  <a:tcPr marL="6306" marR="6306" marT="6306" marB="0" anchor="b">
                    <a:lnL>
                      <a:noFill/>
                    </a:lnL>
                    <a:lnR>
                      <a:noFill/>
                    </a:lnR>
                    <a:lnT>
                      <a:noFill/>
                    </a:lnT>
                    <a:lnB>
                      <a:noFill/>
                    </a:lnB>
                  </a:tcPr>
                </a:tc>
                <a:extLst>
                  <a:ext uri="{0D108BD9-81ED-4DB2-BD59-A6C34878D82A}">
                    <a16:rowId xmlns:a16="http://schemas.microsoft.com/office/drawing/2014/main" val="1265917730"/>
                  </a:ext>
                </a:extLst>
              </a:tr>
              <a:tr h="245428">
                <a:tc>
                  <a:txBody>
                    <a:bodyPr/>
                    <a:lstStyle/>
                    <a:p>
                      <a:pPr algn="l" fontAlgn="b"/>
                      <a:r>
                        <a:rPr lang="en-US" sz="1400" b="0" i="0" u="none" strike="noStrike">
                          <a:effectLst/>
                          <a:latin typeface="Arial MT"/>
                        </a:rPr>
                        <a:t>Teacher Salary Increase Allocation</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1,142,880</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1,644,013</a:t>
                      </a:r>
                    </a:p>
                  </a:txBody>
                  <a:tcPr marL="6306" marR="6306" marT="6306" marB="0" anchor="b">
                    <a:lnL>
                      <a:noFill/>
                    </a:lnL>
                    <a:lnR>
                      <a:noFill/>
                    </a:lnR>
                    <a:lnT>
                      <a:noFill/>
                    </a:lnT>
                    <a:lnB>
                      <a:noFill/>
                    </a:lnB>
                  </a:tcPr>
                </a:tc>
                <a:tc>
                  <a:txBody>
                    <a:bodyPr/>
                    <a:lstStyle/>
                    <a:p>
                      <a:pPr algn="r" fontAlgn="b"/>
                      <a:r>
                        <a:rPr lang="en-US" sz="1400" b="0" i="0" u="none" strike="noStrike">
                          <a:effectLst/>
                          <a:latin typeface="Arial MT"/>
                        </a:rPr>
                        <a:t>501,133.00 </a:t>
                      </a:r>
                    </a:p>
                  </a:txBody>
                  <a:tcPr marL="6306" marR="6306" marT="6306" marB="0" anchor="b">
                    <a:lnL>
                      <a:noFill/>
                    </a:lnL>
                    <a:lnR>
                      <a:noFill/>
                    </a:lnR>
                    <a:lnT>
                      <a:noFill/>
                    </a:lnT>
                    <a:lnB>
                      <a:noFill/>
                    </a:lnB>
                  </a:tcPr>
                </a:tc>
                <a:extLst>
                  <a:ext uri="{0D108BD9-81ED-4DB2-BD59-A6C34878D82A}">
                    <a16:rowId xmlns:a16="http://schemas.microsoft.com/office/drawing/2014/main" val="920721760"/>
                  </a:ext>
                </a:extLst>
              </a:tr>
              <a:tr h="245428">
                <a:tc>
                  <a:txBody>
                    <a:bodyPr/>
                    <a:lstStyle/>
                    <a:p>
                      <a:pPr algn="l" fontAlgn="b"/>
                      <a:r>
                        <a:rPr lang="en-US" sz="1400" b="1" i="0" u="none" strike="noStrike">
                          <a:effectLst/>
                          <a:latin typeface="Arial MT"/>
                        </a:rPr>
                        <a:t>TOTAL FEFP FUNDS</a:t>
                      </a:r>
                    </a:p>
                  </a:txBody>
                  <a:tcPr marL="6306" marR="6306" marT="6306" marB="0" anchor="b">
                    <a:lnL>
                      <a:noFill/>
                    </a:lnL>
                    <a:lnR>
                      <a:noFill/>
                    </a:lnR>
                    <a:lnT>
                      <a:noFill/>
                    </a:lnT>
                    <a:lnB>
                      <a:noFill/>
                    </a:lnB>
                  </a:tcPr>
                </a:tc>
                <a:tc>
                  <a:txBody>
                    <a:bodyPr/>
                    <a:lstStyle/>
                    <a:p>
                      <a:pPr algn="r" fontAlgn="b"/>
                      <a:r>
                        <a:rPr lang="en-US" sz="1400" b="1" i="0" u="none" strike="noStrike">
                          <a:effectLst/>
                          <a:latin typeface="Arial MT"/>
                        </a:rPr>
                        <a:t>26,943,446</a:t>
                      </a:r>
                    </a:p>
                  </a:txBody>
                  <a:tcPr marL="6306" marR="6306" marT="6306" marB="0" anchor="b">
                    <a:lnL>
                      <a:noFill/>
                    </a:lnL>
                    <a:lnR>
                      <a:noFill/>
                    </a:lnR>
                    <a:lnT>
                      <a:noFill/>
                    </a:lnT>
                    <a:lnB>
                      <a:noFill/>
                    </a:lnB>
                  </a:tcPr>
                </a:tc>
                <a:tc>
                  <a:txBody>
                    <a:bodyPr/>
                    <a:lstStyle/>
                    <a:p>
                      <a:pPr algn="r" fontAlgn="b"/>
                      <a:r>
                        <a:rPr lang="en-US" sz="1400" b="1" i="0" u="none" strike="noStrike">
                          <a:effectLst/>
                          <a:latin typeface="Arial MT"/>
                        </a:rPr>
                        <a:t>32,006,777</a:t>
                      </a:r>
                    </a:p>
                  </a:txBody>
                  <a:tcPr marL="6306" marR="6306" marT="6306" marB="0" anchor="b">
                    <a:lnL>
                      <a:noFill/>
                    </a:lnL>
                    <a:lnR>
                      <a:noFill/>
                    </a:lnR>
                    <a:lnT>
                      <a:noFill/>
                    </a:lnT>
                    <a:lnB>
                      <a:noFill/>
                    </a:lnB>
                  </a:tcPr>
                </a:tc>
                <a:tc>
                  <a:txBody>
                    <a:bodyPr/>
                    <a:lstStyle/>
                    <a:p>
                      <a:pPr algn="r" fontAlgn="b"/>
                      <a:r>
                        <a:rPr lang="en-US" sz="1400" b="1" i="0" u="none" strike="noStrike" dirty="0">
                          <a:effectLst/>
                          <a:latin typeface="Arial MT"/>
                        </a:rPr>
                        <a:t>5,063,331.00 </a:t>
                      </a:r>
                    </a:p>
                  </a:txBody>
                  <a:tcPr marL="6306" marR="6306" marT="6306" marB="0" anchor="b">
                    <a:lnL>
                      <a:noFill/>
                    </a:lnL>
                    <a:lnR>
                      <a:noFill/>
                    </a:lnR>
                    <a:lnT>
                      <a:noFill/>
                    </a:lnT>
                    <a:lnB>
                      <a:noFill/>
                    </a:lnB>
                  </a:tcPr>
                </a:tc>
                <a:extLst>
                  <a:ext uri="{0D108BD9-81ED-4DB2-BD59-A6C34878D82A}">
                    <a16:rowId xmlns:a16="http://schemas.microsoft.com/office/drawing/2014/main" val="3269566462"/>
                  </a:ext>
                </a:extLst>
              </a:tr>
            </a:tbl>
          </a:graphicData>
        </a:graphic>
      </p:graphicFrame>
    </p:spTree>
    <p:extLst>
      <p:ext uri="{BB962C8B-B14F-4D97-AF65-F5344CB8AC3E}">
        <p14:creationId xmlns:p14="http://schemas.microsoft.com/office/powerpoint/2010/main" val="785344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66800" y="304800"/>
            <a:ext cx="7086600" cy="890588"/>
          </a:xfrm>
          <a:solidFill>
            <a:schemeClr val="accent1">
              <a:lumMod val="40000"/>
              <a:lumOff val="60000"/>
            </a:schemeClr>
          </a:solidFill>
        </p:spPr>
        <p:txBody>
          <a:bodyPr/>
          <a:lstStyle/>
          <a:p>
            <a:r>
              <a:rPr lang="en-US" b="1" dirty="0" smtClean="0"/>
              <a:t>Revenue</a:t>
            </a:r>
            <a:endParaRPr lang="en-US" b="1" dirty="0"/>
          </a:p>
        </p:txBody>
      </p:sp>
      <p:sp>
        <p:nvSpPr>
          <p:cNvPr id="4" name="Slide Number Placeholder 3"/>
          <p:cNvSpPr>
            <a:spLocks noGrp="1"/>
          </p:cNvSpPr>
          <p:nvPr>
            <p:ph type="sldNum" sz="quarter" idx="12"/>
          </p:nvPr>
        </p:nvSpPr>
        <p:spPr/>
        <p:txBody>
          <a:bodyPr>
            <a:normAutofit/>
          </a:bodyPr>
          <a:lstStyle/>
          <a:p>
            <a:fld id="{BCBB8309-81F0-49F3-8F31-B3D6AE6D5F5A}" type="slidenum">
              <a:rPr lang="en-US" smtClean="0"/>
              <a:t>9</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003234381"/>
              </p:ext>
            </p:extLst>
          </p:nvPr>
        </p:nvGraphicFramePr>
        <p:xfrm>
          <a:off x="457200" y="1447800"/>
          <a:ext cx="8153400" cy="4572003"/>
        </p:xfrm>
        <a:graphic>
          <a:graphicData uri="http://schemas.openxmlformats.org/drawingml/2006/table">
            <a:tbl>
              <a:tblPr/>
              <a:tblGrid>
                <a:gridCol w="475725">
                  <a:extLst>
                    <a:ext uri="{9D8B030D-6E8A-4147-A177-3AD203B41FA5}">
                      <a16:colId xmlns:a16="http://schemas.microsoft.com/office/drawing/2014/main" val="651111111"/>
                    </a:ext>
                  </a:extLst>
                </a:gridCol>
                <a:gridCol w="3277218">
                  <a:extLst>
                    <a:ext uri="{9D8B030D-6E8A-4147-A177-3AD203B41FA5}">
                      <a16:colId xmlns:a16="http://schemas.microsoft.com/office/drawing/2014/main" val="3942672215"/>
                    </a:ext>
                  </a:extLst>
                </a:gridCol>
                <a:gridCol w="1361102">
                  <a:extLst>
                    <a:ext uri="{9D8B030D-6E8A-4147-A177-3AD203B41FA5}">
                      <a16:colId xmlns:a16="http://schemas.microsoft.com/office/drawing/2014/main" val="1512647364"/>
                    </a:ext>
                  </a:extLst>
                </a:gridCol>
                <a:gridCol w="1638609">
                  <a:extLst>
                    <a:ext uri="{9D8B030D-6E8A-4147-A177-3AD203B41FA5}">
                      <a16:colId xmlns:a16="http://schemas.microsoft.com/office/drawing/2014/main" val="3653509055"/>
                    </a:ext>
                  </a:extLst>
                </a:gridCol>
                <a:gridCol w="1400746">
                  <a:extLst>
                    <a:ext uri="{9D8B030D-6E8A-4147-A177-3AD203B41FA5}">
                      <a16:colId xmlns:a16="http://schemas.microsoft.com/office/drawing/2014/main" val="2173574552"/>
                    </a:ext>
                  </a:extLst>
                </a:gridCol>
              </a:tblGrid>
              <a:tr h="228931">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2021-22</a:t>
                      </a: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2022-23</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1898834869"/>
                  </a:ext>
                </a:extLst>
              </a:tr>
              <a:tr h="228931">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AS AMENDED</a:t>
                      </a: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PROPOSED</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131041800"/>
                  </a:ext>
                </a:extLst>
              </a:tr>
              <a:tr h="228931">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REVENUE SOURCES:</a:t>
                      </a: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6/30/22</a:t>
                      </a: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BUDGET</a:t>
                      </a: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VARIANCE</a:t>
                      </a:r>
                    </a:p>
                  </a:txBody>
                  <a:tcPr marL="6350" marR="6350" marT="6350" marB="0" anchor="b">
                    <a:lnL>
                      <a:noFill/>
                    </a:lnL>
                    <a:lnR>
                      <a:noFill/>
                    </a:lnR>
                    <a:lnT>
                      <a:noFill/>
                    </a:lnT>
                    <a:lnB>
                      <a:noFill/>
                    </a:lnB>
                  </a:tcPr>
                </a:tc>
                <a:extLst>
                  <a:ext uri="{0D108BD9-81ED-4DB2-BD59-A6C34878D82A}">
                    <a16:rowId xmlns:a16="http://schemas.microsoft.com/office/drawing/2014/main" val="1673134302"/>
                  </a:ext>
                </a:extLst>
              </a:tr>
              <a:tr h="228931">
                <a:tc>
                  <a:txBody>
                    <a:bodyPr/>
                    <a:lstStyle/>
                    <a:p>
                      <a:pPr algn="r" fontAlgn="b"/>
                      <a:r>
                        <a:rPr lang="en-US" sz="1400" b="0" i="0" u="none" strike="noStrike">
                          <a:effectLst/>
                          <a:latin typeface="Arial MT"/>
                        </a:rPr>
                        <a:t>3361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FL Sch Recog.-Lottery Enhancement</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0.00 </a:t>
                      </a:r>
                    </a:p>
                  </a:txBody>
                  <a:tcPr marL="6350" marR="6350" marT="6350" marB="0" anchor="b">
                    <a:lnL>
                      <a:noFill/>
                    </a:lnL>
                    <a:lnR>
                      <a:noFill/>
                    </a:lnR>
                    <a:lnT>
                      <a:noFill/>
                    </a:lnT>
                    <a:lnB>
                      <a:noFill/>
                    </a:lnB>
                  </a:tcPr>
                </a:tc>
                <a:extLst>
                  <a:ext uri="{0D108BD9-81ED-4DB2-BD59-A6C34878D82A}">
                    <a16:rowId xmlns:a16="http://schemas.microsoft.com/office/drawing/2014/main" val="3560615036"/>
                  </a:ext>
                </a:extLst>
              </a:tr>
              <a:tr h="228931">
                <a:tc>
                  <a:txBody>
                    <a:bodyPr/>
                    <a:lstStyle/>
                    <a:p>
                      <a:pPr algn="r" fontAlgn="b"/>
                      <a:r>
                        <a:rPr lang="en-US" sz="1400" b="0" i="0" u="none" strike="noStrike">
                          <a:effectLst/>
                          <a:latin typeface="Arial MT"/>
                        </a:rPr>
                        <a:t>3344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Educational Enhancement - Lottery</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0.00 </a:t>
                      </a:r>
                    </a:p>
                  </a:txBody>
                  <a:tcPr marL="6350" marR="6350" marT="6350" marB="0" anchor="b">
                    <a:lnL>
                      <a:noFill/>
                    </a:lnL>
                    <a:lnR>
                      <a:noFill/>
                    </a:lnR>
                    <a:lnT>
                      <a:noFill/>
                    </a:lnT>
                    <a:lnB>
                      <a:noFill/>
                    </a:lnB>
                  </a:tcPr>
                </a:tc>
                <a:extLst>
                  <a:ext uri="{0D108BD9-81ED-4DB2-BD59-A6C34878D82A}">
                    <a16:rowId xmlns:a16="http://schemas.microsoft.com/office/drawing/2014/main" val="1416585667"/>
                  </a:ext>
                </a:extLst>
              </a:tr>
              <a:tr h="228931">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1125916434"/>
                  </a:ext>
                </a:extLst>
              </a:tr>
              <a:tr h="228931">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Categorical Programs:</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 </a:t>
                      </a: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2566832910"/>
                  </a:ext>
                </a:extLst>
              </a:tr>
              <a:tr h="228931">
                <a:tc>
                  <a:txBody>
                    <a:bodyPr/>
                    <a:lstStyle/>
                    <a:p>
                      <a:pPr algn="r" fontAlgn="b"/>
                      <a:r>
                        <a:rPr lang="en-US" sz="1400" b="0" i="0" u="none" strike="noStrike">
                          <a:effectLst/>
                          <a:latin typeface="Arial MT"/>
                        </a:rPr>
                        <a:t>3355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Class-Size Reduction</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5,884,826</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6,009,800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124,974.00 </a:t>
                      </a:r>
                    </a:p>
                  </a:txBody>
                  <a:tcPr marL="6350" marR="6350" marT="6350" marB="0" anchor="b">
                    <a:lnL>
                      <a:noFill/>
                    </a:lnL>
                    <a:lnR>
                      <a:noFill/>
                    </a:lnR>
                    <a:lnT>
                      <a:noFill/>
                    </a:lnT>
                    <a:lnB>
                      <a:noFill/>
                    </a:lnB>
                  </a:tcPr>
                </a:tc>
                <a:extLst>
                  <a:ext uri="{0D108BD9-81ED-4DB2-BD59-A6C34878D82A}">
                    <a16:rowId xmlns:a16="http://schemas.microsoft.com/office/drawing/2014/main" val="552627211"/>
                  </a:ext>
                </a:extLst>
              </a:tr>
              <a:tr h="228931">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1724541404"/>
                  </a:ext>
                </a:extLst>
              </a:tr>
              <a:tr h="451245">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TOTAL FEFP-LOTTERY-CATEGORICALS</a:t>
                      </a: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32,828,272</a:t>
                      </a: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38,016,577</a:t>
                      </a: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5,188,305.00 </a:t>
                      </a:r>
                    </a:p>
                  </a:txBody>
                  <a:tcPr marL="6350" marR="6350" marT="6350" marB="0" anchor="b">
                    <a:lnL>
                      <a:noFill/>
                    </a:lnL>
                    <a:lnR>
                      <a:noFill/>
                    </a:lnR>
                    <a:lnT>
                      <a:noFill/>
                    </a:lnT>
                    <a:lnB>
                      <a:noFill/>
                    </a:lnB>
                  </a:tcPr>
                </a:tc>
                <a:extLst>
                  <a:ext uri="{0D108BD9-81ED-4DB2-BD59-A6C34878D82A}">
                    <a16:rowId xmlns:a16="http://schemas.microsoft.com/office/drawing/2014/main" val="4071592083"/>
                  </a:ext>
                </a:extLst>
              </a:tr>
              <a:tr h="228931">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244406762"/>
                  </a:ext>
                </a:extLst>
              </a:tr>
              <a:tr h="228931">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OTHER STATE FUNDING:</a:t>
                      </a: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1" i="0" u="none" strike="noStrike">
                        <a:effectLst/>
                        <a:latin typeface="Arial MT"/>
                      </a:endParaRPr>
                    </a:p>
                  </a:txBody>
                  <a:tcPr marL="6350" marR="6350" marT="6350" marB="0" anchor="b">
                    <a:lnL>
                      <a:noFill/>
                    </a:lnL>
                    <a:lnR>
                      <a:noFill/>
                    </a:lnR>
                    <a:lnT>
                      <a:noFill/>
                    </a:lnT>
                    <a:lnB>
                      <a:noFill/>
                    </a:lnB>
                  </a:tcPr>
                </a:tc>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extLst>
                  <a:ext uri="{0D108BD9-81ED-4DB2-BD59-A6C34878D82A}">
                    <a16:rowId xmlns:a16="http://schemas.microsoft.com/office/drawing/2014/main" val="964019336"/>
                  </a:ext>
                </a:extLst>
              </a:tr>
              <a:tr h="228931">
                <a:tc>
                  <a:txBody>
                    <a:bodyPr/>
                    <a:lstStyle/>
                    <a:p>
                      <a:pPr algn="r" fontAlgn="b"/>
                      <a:r>
                        <a:rPr lang="en-US" sz="1400" b="0" i="0" u="none" strike="noStrike">
                          <a:effectLst/>
                          <a:latin typeface="Arial MT"/>
                        </a:rPr>
                        <a:t>3323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CO &amp; DS Administrative Interest</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4,000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4,000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0.00 </a:t>
                      </a:r>
                    </a:p>
                  </a:txBody>
                  <a:tcPr marL="6350" marR="6350" marT="6350" marB="0" anchor="b">
                    <a:lnL>
                      <a:noFill/>
                    </a:lnL>
                    <a:lnR>
                      <a:noFill/>
                    </a:lnR>
                    <a:lnT>
                      <a:noFill/>
                    </a:lnT>
                    <a:lnB>
                      <a:noFill/>
                    </a:lnB>
                  </a:tcPr>
                </a:tc>
                <a:extLst>
                  <a:ext uri="{0D108BD9-81ED-4DB2-BD59-A6C34878D82A}">
                    <a16:rowId xmlns:a16="http://schemas.microsoft.com/office/drawing/2014/main" val="4185762738"/>
                  </a:ext>
                </a:extLst>
              </a:tr>
              <a:tr h="228931">
                <a:tc>
                  <a:txBody>
                    <a:bodyPr/>
                    <a:lstStyle/>
                    <a:p>
                      <a:pPr algn="r" fontAlgn="b"/>
                      <a:r>
                        <a:rPr lang="en-US" sz="1400" b="0" i="0" u="none" strike="noStrike">
                          <a:effectLst/>
                          <a:latin typeface="Arial MT"/>
                        </a:rPr>
                        <a:t>3341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Racing Revenue</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223,250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223,250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0.00 </a:t>
                      </a:r>
                    </a:p>
                  </a:txBody>
                  <a:tcPr marL="6350" marR="6350" marT="6350" marB="0" anchor="b">
                    <a:lnL>
                      <a:noFill/>
                    </a:lnL>
                    <a:lnR>
                      <a:noFill/>
                    </a:lnR>
                    <a:lnT>
                      <a:noFill/>
                    </a:lnT>
                    <a:lnB>
                      <a:noFill/>
                    </a:lnB>
                  </a:tcPr>
                </a:tc>
                <a:extLst>
                  <a:ext uri="{0D108BD9-81ED-4DB2-BD59-A6C34878D82A}">
                    <a16:rowId xmlns:a16="http://schemas.microsoft.com/office/drawing/2014/main" val="215525417"/>
                  </a:ext>
                </a:extLst>
              </a:tr>
              <a:tr h="228931">
                <a:tc>
                  <a:txBody>
                    <a:bodyPr/>
                    <a:lstStyle/>
                    <a:p>
                      <a:pPr algn="r" fontAlgn="b"/>
                      <a:r>
                        <a:rPr lang="en-US" sz="1400" b="0" i="0" u="none" strike="noStrike">
                          <a:effectLst/>
                          <a:latin typeface="Arial MT"/>
                        </a:rPr>
                        <a:t>3343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State Mobile Home License Tax</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33,000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33,000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0.00 </a:t>
                      </a:r>
                    </a:p>
                  </a:txBody>
                  <a:tcPr marL="6350" marR="6350" marT="6350" marB="0" anchor="b">
                    <a:lnL>
                      <a:noFill/>
                    </a:lnL>
                    <a:lnR>
                      <a:noFill/>
                    </a:lnR>
                    <a:lnT>
                      <a:noFill/>
                    </a:lnT>
                    <a:lnB>
                      <a:noFill/>
                    </a:lnB>
                  </a:tcPr>
                </a:tc>
                <a:extLst>
                  <a:ext uri="{0D108BD9-81ED-4DB2-BD59-A6C34878D82A}">
                    <a16:rowId xmlns:a16="http://schemas.microsoft.com/office/drawing/2014/main" val="1765969561"/>
                  </a:ext>
                </a:extLst>
              </a:tr>
              <a:tr h="228931">
                <a:tc>
                  <a:txBody>
                    <a:bodyPr/>
                    <a:lstStyle/>
                    <a:p>
                      <a:pPr algn="r" fontAlgn="b"/>
                      <a:r>
                        <a:rPr lang="en-US" sz="1400" b="0" i="0" u="none" strike="noStrike">
                          <a:effectLst/>
                          <a:latin typeface="Arial MT"/>
                        </a:rPr>
                        <a:t>3371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VPK</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225,000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225,000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0.00 </a:t>
                      </a:r>
                    </a:p>
                  </a:txBody>
                  <a:tcPr marL="6350" marR="6350" marT="6350" marB="0" anchor="b">
                    <a:lnL>
                      <a:noFill/>
                    </a:lnL>
                    <a:lnR>
                      <a:noFill/>
                    </a:lnR>
                    <a:lnT>
                      <a:noFill/>
                    </a:lnT>
                    <a:lnB>
                      <a:noFill/>
                    </a:lnB>
                  </a:tcPr>
                </a:tc>
                <a:extLst>
                  <a:ext uri="{0D108BD9-81ED-4DB2-BD59-A6C34878D82A}">
                    <a16:rowId xmlns:a16="http://schemas.microsoft.com/office/drawing/2014/main" val="1607401122"/>
                  </a:ext>
                </a:extLst>
              </a:tr>
              <a:tr h="228931">
                <a:tc>
                  <a:txBody>
                    <a:bodyPr/>
                    <a:lstStyle/>
                    <a:p>
                      <a:pPr algn="r" fontAlgn="b"/>
                      <a:r>
                        <a:rPr lang="en-US" sz="1400" b="0" i="0" u="none" strike="noStrike">
                          <a:effectLst/>
                          <a:latin typeface="Arial MT"/>
                        </a:rPr>
                        <a:t>3380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State Thru Local</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8,906</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(8,906.00)</a:t>
                      </a:r>
                    </a:p>
                  </a:txBody>
                  <a:tcPr marL="6350" marR="6350" marT="6350" marB="0" anchor="b">
                    <a:lnL>
                      <a:noFill/>
                    </a:lnL>
                    <a:lnR>
                      <a:noFill/>
                    </a:lnR>
                    <a:lnT>
                      <a:noFill/>
                    </a:lnT>
                    <a:lnB>
                      <a:noFill/>
                    </a:lnB>
                  </a:tcPr>
                </a:tc>
                <a:extLst>
                  <a:ext uri="{0D108BD9-81ED-4DB2-BD59-A6C34878D82A}">
                    <a16:rowId xmlns:a16="http://schemas.microsoft.com/office/drawing/2014/main" val="1712589517"/>
                  </a:ext>
                </a:extLst>
              </a:tr>
              <a:tr h="228931">
                <a:tc>
                  <a:txBody>
                    <a:bodyPr/>
                    <a:lstStyle/>
                    <a:p>
                      <a:pPr algn="r" fontAlgn="b"/>
                      <a:r>
                        <a:rPr lang="en-US" sz="1400" b="0" i="0" u="none" strike="noStrike">
                          <a:effectLst/>
                          <a:latin typeface="Arial MT"/>
                        </a:rPr>
                        <a:t>3390 </a:t>
                      </a:r>
                    </a:p>
                  </a:txBody>
                  <a:tcPr marL="6350" marR="6350" marT="6350" marB="0" anchor="b">
                    <a:lnL>
                      <a:noFill/>
                    </a:lnL>
                    <a:lnR>
                      <a:noFill/>
                    </a:lnR>
                    <a:lnT>
                      <a:noFill/>
                    </a:lnT>
                    <a:lnB>
                      <a:noFill/>
                    </a:lnB>
                  </a:tcPr>
                </a:tc>
                <a:tc>
                  <a:txBody>
                    <a:bodyPr/>
                    <a:lstStyle/>
                    <a:p>
                      <a:pPr algn="l" fontAlgn="b"/>
                      <a:r>
                        <a:rPr lang="en-US" sz="1400" b="0" i="0" u="none" strike="noStrike">
                          <a:effectLst/>
                          <a:latin typeface="Arial MT"/>
                        </a:rPr>
                        <a:t>Misc. State Grants</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5,000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5,000</a:t>
                      </a:r>
                    </a:p>
                  </a:txBody>
                  <a:tcPr marL="6350" marR="6350" marT="6350" marB="0" anchor="b">
                    <a:lnL>
                      <a:noFill/>
                    </a:lnL>
                    <a:lnR>
                      <a:noFill/>
                    </a:lnR>
                    <a:lnT>
                      <a:noFill/>
                    </a:lnT>
                    <a:lnB>
                      <a:noFill/>
                    </a:lnB>
                  </a:tcPr>
                </a:tc>
                <a:tc>
                  <a:txBody>
                    <a:bodyPr/>
                    <a:lstStyle/>
                    <a:p>
                      <a:pPr algn="r" fontAlgn="b"/>
                      <a:r>
                        <a:rPr lang="en-US" sz="1400" b="0" i="0" u="none" strike="noStrike">
                          <a:effectLst/>
                          <a:latin typeface="Arial MT"/>
                        </a:rPr>
                        <a:t>0.00 </a:t>
                      </a:r>
                    </a:p>
                  </a:txBody>
                  <a:tcPr marL="6350" marR="6350" marT="6350" marB="0" anchor="b">
                    <a:lnL>
                      <a:noFill/>
                    </a:lnL>
                    <a:lnR>
                      <a:noFill/>
                    </a:lnR>
                    <a:lnT>
                      <a:noFill/>
                    </a:lnT>
                    <a:lnB>
                      <a:noFill/>
                    </a:lnB>
                  </a:tcPr>
                </a:tc>
                <a:extLst>
                  <a:ext uri="{0D108BD9-81ED-4DB2-BD59-A6C34878D82A}">
                    <a16:rowId xmlns:a16="http://schemas.microsoft.com/office/drawing/2014/main" val="3041762258"/>
                  </a:ext>
                </a:extLst>
              </a:tr>
              <a:tr h="228931">
                <a:tc>
                  <a:txBody>
                    <a:bodyPr/>
                    <a:lstStyle/>
                    <a:p>
                      <a:pPr algn="l" fontAlgn="b"/>
                      <a:endParaRPr lang="en-US" sz="1400" b="0" i="0" u="none" strike="noStrike">
                        <a:effectLst/>
                        <a:latin typeface="Arial MT"/>
                      </a:endParaRPr>
                    </a:p>
                  </a:txBody>
                  <a:tcPr marL="6350" marR="6350" marT="6350" marB="0" anchor="b">
                    <a:lnL>
                      <a:noFill/>
                    </a:lnL>
                    <a:lnR>
                      <a:noFill/>
                    </a:lnR>
                    <a:lnT>
                      <a:noFill/>
                    </a:lnT>
                    <a:lnB>
                      <a:noFill/>
                    </a:lnB>
                  </a:tcPr>
                </a:tc>
                <a:tc>
                  <a:txBody>
                    <a:bodyPr/>
                    <a:lstStyle/>
                    <a:p>
                      <a:pPr algn="l" fontAlgn="b"/>
                      <a:r>
                        <a:rPr lang="en-US" sz="1400" b="1" i="0" u="none" strike="noStrike">
                          <a:effectLst/>
                          <a:latin typeface="Arial MT"/>
                        </a:rPr>
                        <a:t>TOTAL-STATE FUNDS</a:t>
                      </a: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33,327,428</a:t>
                      </a:r>
                    </a:p>
                  </a:txBody>
                  <a:tcPr marL="6350" marR="6350" marT="6350" marB="0" anchor="b">
                    <a:lnL>
                      <a:noFill/>
                    </a:lnL>
                    <a:lnR>
                      <a:noFill/>
                    </a:lnR>
                    <a:lnT>
                      <a:noFill/>
                    </a:lnT>
                    <a:lnB>
                      <a:noFill/>
                    </a:lnB>
                  </a:tcPr>
                </a:tc>
                <a:tc>
                  <a:txBody>
                    <a:bodyPr/>
                    <a:lstStyle/>
                    <a:p>
                      <a:pPr algn="r" fontAlgn="b"/>
                      <a:r>
                        <a:rPr lang="en-US" sz="1400" b="1" i="0" u="none" strike="noStrike">
                          <a:effectLst/>
                          <a:latin typeface="Arial MT"/>
                        </a:rPr>
                        <a:t>38,506,827</a:t>
                      </a:r>
                    </a:p>
                  </a:txBody>
                  <a:tcPr marL="6350" marR="6350" marT="6350" marB="0" anchor="b">
                    <a:lnL>
                      <a:noFill/>
                    </a:lnL>
                    <a:lnR>
                      <a:noFill/>
                    </a:lnR>
                    <a:lnT>
                      <a:noFill/>
                    </a:lnT>
                    <a:lnB>
                      <a:noFill/>
                    </a:lnB>
                  </a:tcPr>
                </a:tc>
                <a:tc>
                  <a:txBody>
                    <a:bodyPr/>
                    <a:lstStyle/>
                    <a:p>
                      <a:pPr algn="r" fontAlgn="b"/>
                      <a:r>
                        <a:rPr lang="en-US" sz="1400" b="1" i="0" u="none" strike="noStrike" dirty="0">
                          <a:effectLst/>
                          <a:latin typeface="Arial MT"/>
                        </a:rPr>
                        <a:t>5,179,399.00 </a:t>
                      </a:r>
                    </a:p>
                  </a:txBody>
                  <a:tcPr marL="6350" marR="6350" marT="6350" marB="0" anchor="b">
                    <a:lnL>
                      <a:noFill/>
                    </a:lnL>
                    <a:lnR>
                      <a:noFill/>
                    </a:lnR>
                    <a:lnT>
                      <a:noFill/>
                    </a:lnT>
                    <a:lnB>
                      <a:noFill/>
                    </a:lnB>
                  </a:tcPr>
                </a:tc>
                <a:extLst>
                  <a:ext uri="{0D108BD9-81ED-4DB2-BD59-A6C34878D82A}">
                    <a16:rowId xmlns:a16="http://schemas.microsoft.com/office/drawing/2014/main" val="3179899607"/>
                  </a:ext>
                </a:extLst>
              </a:tr>
            </a:tbl>
          </a:graphicData>
        </a:graphic>
      </p:graphicFrame>
    </p:spTree>
    <p:extLst>
      <p:ext uri="{BB962C8B-B14F-4D97-AF65-F5344CB8AC3E}">
        <p14:creationId xmlns:p14="http://schemas.microsoft.com/office/powerpoint/2010/main" val="41040793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11805</TotalTime>
  <Words>4928</Words>
  <Application>Microsoft Office PowerPoint</Application>
  <PresentationFormat>On-screen Show (4:3)</PresentationFormat>
  <Paragraphs>1865</Paragraphs>
  <Slides>32</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Arial mt</vt:lpstr>
      <vt:lpstr>Arial mt</vt:lpstr>
      <vt:lpstr>Calibri</vt:lpstr>
      <vt:lpstr>Calibri Light</vt:lpstr>
      <vt:lpstr>Courier</vt:lpstr>
      <vt:lpstr>Forte</vt:lpstr>
      <vt:lpstr>Office Theme</vt:lpstr>
      <vt:lpstr>PowerPoint Presentation</vt:lpstr>
      <vt:lpstr>PowerPoint Presentation</vt:lpstr>
      <vt:lpstr>PowerPoint Presentation</vt:lpstr>
      <vt:lpstr>Rolled-Back Rate</vt:lpstr>
      <vt:lpstr>Tentative Millage Rates</vt:lpstr>
      <vt:lpstr>Revenue</vt:lpstr>
      <vt:lpstr>Revenue</vt:lpstr>
      <vt:lpstr>Revenue</vt:lpstr>
      <vt:lpstr>Revenue</vt:lpstr>
      <vt:lpstr>Revenue</vt:lpstr>
      <vt:lpstr>Revenue</vt:lpstr>
      <vt:lpstr>Appropriations</vt:lpstr>
      <vt:lpstr>Appropriations</vt:lpstr>
      <vt:lpstr>Appropriations</vt:lpstr>
      <vt:lpstr>Appropriations</vt:lpstr>
      <vt:lpstr>Appropriations</vt:lpstr>
      <vt:lpstr>Appropriations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Projects Budget</vt:lpstr>
      <vt:lpstr>CARES, ESSER &amp; ARP Project Budget</vt:lpstr>
      <vt:lpstr>Tentative Budget for the  2022-23 Fiscal Year</vt:lpstr>
    </vt:vector>
  </TitlesOfParts>
  <Company>OCSB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District of Okeechobee County</dc:title>
  <dc:creator>kenk1205</dc:creator>
  <cp:lastModifiedBy>KENWORTHY, KENNETH</cp:lastModifiedBy>
  <cp:revision>527</cp:revision>
  <cp:lastPrinted>2022-07-21T20:00:17Z</cp:lastPrinted>
  <dcterms:created xsi:type="dcterms:W3CDTF">2012-07-23T20:54:22Z</dcterms:created>
  <dcterms:modified xsi:type="dcterms:W3CDTF">2022-07-22T11:51:02Z</dcterms:modified>
</cp:coreProperties>
</file>