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</p:sldMasterIdLst>
  <p:notesMasterIdLst>
    <p:notesMasterId r:id="rId41"/>
  </p:notesMasterIdLst>
  <p:handoutMasterIdLst>
    <p:handoutMasterId r:id="rId42"/>
  </p:handoutMasterIdLst>
  <p:sldIdLst>
    <p:sldId id="270" r:id="rId9"/>
    <p:sldId id="311" r:id="rId10"/>
    <p:sldId id="349" r:id="rId11"/>
    <p:sldId id="288" r:id="rId12"/>
    <p:sldId id="416" r:id="rId13"/>
    <p:sldId id="313" r:id="rId14"/>
    <p:sldId id="394" r:id="rId15"/>
    <p:sldId id="408" r:id="rId16"/>
    <p:sldId id="409" r:id="rId17"/>
    <p:sldId id="415" r:id="rId18"/>
    <p:sldId id="411" r:id="rId19"/>
    <p:sldId id="413" r:id="rId20"/>
    <p:sldId id="414" r:id="rId21"/>
    <p:sldId id="359" r:id="rId22"/>
    <p:sldId id="369" r:id="rId23"/>
    <p:sldId id="400" r:id="rId24"/>
    <p:sldId id="402" r:id="rId25"/>
    <p:sldId id="424" r:id="rId26"/>
    <p:sldId id="425" r:id="rId27"/>
    <p:sldId id="361" r:id="rId28"/>
    <p:sldId id="374" r:id="rId29"/>
    <p:sldId id="403" r:id="rId30"/>
    <p:sldId id="404" r:id="rId31"/>
    <p:sldId id="407" r:id="rId32"/>
    <p:sldId id="384" r:id="rId33"/>
    <p:sldId id="417" r:id="rId34"/>
    <p:sldId id="418" r:id="rId35"/>
    <p:sldId id="419" r:id="rId36"/>
    <p:sldId id="423" r:id="rId37"/>
    <p:sldId id="420" r:id="rId38"/>
    <p:sldId id="421" r:id="rId39"/>
    <p:sldId id="422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3979" autoAdjust="0"/>
  </p:normalViewPr>
  <p:slideViewPr>
    <p:cSldViewPr>
      <p:cViewPr varScale="1">
        <p:scale>
          <a:sx n="61" d="100"/>
          <a:sy n="61" d="100"/>
        </p:scale>
        <p:origin x="141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37-4F0C-8328-567E1D827F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37-4F0C-8328-567E1D827F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A37-4F0C-8328-567E1D827F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A37-4F0C-8328-567E1D827F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A37-4F0C-8328-567E1D827F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A37-4F0C-8328-567E1D827F1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ysClr val="windowText" lastClr="000000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A37-4F0C-8328-567E1D827F17}"/>
              </c:ext>
            </c:extLst>
          </c:dPt>
          <c:dLbls>
            <c:dLbl>
              <c:idx val="0"/>
              <c:layout>
                <c:manualLayout>
                  <c:x val="-0.13095238095238107"/>
                  <c:y val="1.96422286262613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37-4F0C-8328-567E1D827F17}"/>
                </c:ext>
              </c:extLst>
            </c:dLbl>
            <c:dLbl>
              <c:idx val="1"/>
              <c:layout>
                <c:manualLayout>
                  <c:x val="9.57342050993625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56238282714662"/>
                      <c:h val="0.255068368875308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A37-4F0C-8328-567E1D827F17}"/>
                </c:ext>
              </c:extLst>
            </c:dLbl>
            <c:dLbl>
              <c:idx val="2"/>
              <c:layout>
                <c:manualLayout>
                  <c:x val="-1.190476190476185E-2"/>
                  <c:y val="-7.57628818441512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37-4F0C-8328-567E1D827F17}"/>
                </c:ext>
              </c:extLst>
            </c:dLbl>
            <c:dLbl>
              <c:idx val="3"/>
              <c:layout>
                <c:manualLayout>
                  <c:x val="0.10714273997000374"/>
                  <c:y val="1.40302737781992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89285714285712"/>
                      <c:h val="0.193405911625879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A37-4F0C-8328-567E1D827F17}"/>
                </c:ext>
              </c:extLst>
            </c:dLbl>
            <c:dLbl>
              <c:idx val="4"/>
              <c:layout>
                <c:manualLayout>
                  <c:x val="-5.8531746031746074E-2"/>
                  <c:y val="3.7037037037037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85714285714284"/>
                      <c:h val="0.255068368875308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A37-4F0C-8328-567E1D827F17}"/>
                </c:ext>
              </c:extLst>
            </c:dLbl>
            <c:dLbl>
              <c:idx val="5"/>
              <c:layout>
                <c:manualLayout>
                  <c:x val="3.7698490813648296E-2"/>
                  <c:y val="8.4114695590750373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A37-4F0C-8328-567E1D827F17}"/>
                </c:ext>
              </c:extLst>
            </c:dLbl>
            <c:dLbl>
              <c:idx val="6"/>
              <c:layout>
                <c:manualLayout>
                  <c:x val="0.15357142857142858"/>
                  <c:y val="4.48832657270949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A37-4F0C-8328-567E1D827F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Sheet1!$A$1:$A$7</c:f>
              <c:strCache>
                <c:ptCount val="7"/>
                <c:pt idx="0">
                  <c:v>White</c:v>
                </c:pt>
                <c:pt idx="1">
                  <c:v>Native Hawaiian</c:v>
                </c:pt>
                <c:pt idx="2">
                  <c:v>Black</c:v>
                </c:pt>
                <c:pt idx="3">
                  <c:v>Hispanic</c:v>
                </c:pt>
                <c:pt idx="4">
                  <c:v>American Indian</c:v>
                </c:pt>
                <c:pt idx="5">
                  <c:v>Multi-Racial</c:v>
                </c:pt>
                <c:pt idx="6">
                  <c:v>Asian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2823</c:v>
                </c:pt>
                <c:pt idx="1">
                  <c:v>7</c:v>
                </c:pt>
                <c:pt idx="2">
                  <c:v>437</c:v>
                </c:pt>
                <c:pt idx="3">
                  <c:v>2847</c:v>
                </c:pt>
                <c:pt idx="4">
                  <c:v>76</c:v>
                </c:pt>
                <c:pt idx="5">
                  <c:v>221</c:v>
                </c:pt>
                <c:pt idx="6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A37-4F0C-8328-567E1D827F1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Participation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Breakfast</c:v>
                </c:pt>
                <c:pt idx="1">
                  <c:v>Lunch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0.41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6-4785-BE76-E6B0380250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Breakfast</c:v>
                </c:pt>
                <c:pt idx="1">
                  <c:v>Lunch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0.35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46-4785-BE76-E6B0380250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67968912"/>
        <c:axId val="1967967664"/>
      </c:barChart>
      <c:catAx>
        <c:axId val="1967968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967664"/>
        <c:crosses val="autoZero"/>
        <c:auto val="1"/>
        <c:lblAlgn val="ctr"/>
        <c:lblOffset val="100"/>
        <c:noMultiLvlLbl val="0"/>
      </c:catAx>
      <c:valAx>
        <c:axId val="1967967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6796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Standard Diploma Outcomes – First Semester Following Graduation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Okee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Continuing Ed</c:v>
                </c:pt>
                <c:pt idx="1">
                  <c:v>Found Employed</c:v>
                </c:pt>
                <c:pt idx="2">
                  <c:v>Continuing Ed &amp; Employed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0.54</c:v>
                </c:pt>
                <c:pt idx="1">
                  <c:v>0.57999999999999996</c:v>
                </c:pt>
                <c:pt idx="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2E-49B4-ACF7-FF0AD24DB48E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State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Continuing Ed</c:v>
                </c:pt>
                <c:pt idx="1">
                  <c:v>Found Employed</c:v>
                </c:pt>
                <c:pt idx="2">
                  <c:v>Continuing Ed &amp; Employed</c:v>
                </c:pt>
              </c:strCache>
            </c:strRef>
          </c:cat>
          <c:val>
            <c:numRef>
              <c:f>Sheet1!$C$3:$C$5</c:f>
              <c:numCache>
                <c:formatCode>0%</c:formatCode>
                <c:ptCount val="3"/>
                <c:pt idx="0">
                  <c:v>0.6</c:v>
                </c:pt>
                <c:pt idx="1">
                  <c:v>0.52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2E-49B4-ACF7-FF0AD24DB4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55442095"/>
        <c:axId val="455442511"/>
      </c:barChart>
      <c:catAx>
        <c:axId val="455442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442511"/>
        <c:crosses val="autoZero"/>
        <c:auto val="1"/>
        <c:lblAlgn val="ctr"/>
        <c:lblOffset val="100"/>
        <c:noMultiLvlLbl val="0"/>
      </c:catAx>
      <c:valAx>
        <c:axId val="455442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44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AA Degrees Prior to High School Graduation</a:t>
            </a:r>
          </a:p>
        </c:rich>
      </c:tx>
      <c:layout>
        <c:manualLayout>
          <c:xMode val="edge"/>
          <c:yMode val="edge"/>
          <c:x val="0.14221522309711285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1C-401B-AAFE-3DEEC5EF5CCA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1C-401B-AAFE-3DEEC5EF5CC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1C-401B-AAFE-3DEEC5EF5CCA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1C-401B-AAFE-3DEEC5EF5CC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91C-401B-AAFE-3DEEC5EF5CCA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91C-401B-AAFE-3DEEC5EF5CCA}"/>
              </c:ext>
            </c:extLst>
          </c:dPt>
          <c:dPt>
            <c:idx val="8"/>
            <c:invertIfNegative val="0"/>
            <c:bubble3D val="0"/>
            <c:spPr>
              <a:solidFill>
                <a:srgbClr val="ED7D3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30B-4302-A18B-676677A2B3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2019-20* CV-19</c:v>
                </c:pt>
                <c:pt idx="7">
                  <c:v>2020-21</c:v>
                </c:pt>
                <c:pt idx="8">
                  <c:v>2021-22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9</c:v>
                </c:pt>
                <c:pt idx="2">
                  <c:v>13</c:v>
                </c:pt>
                <c:pt idx="3">
                  <c:v>13</c:v>
                </c:pt>
                <c:pt idx="4">
                  <c:v>14</c:v>
                </c:pt>
                <c:pt idx="5">
                  <c:v>24</c:v>
                </c:pt>
                <c:pt idx="6">
                  <c:v>19</c:v>
                </c:pt>
                <c:pt idx="7">
                  <c:v>21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1C-401B-AAFE-3DEEC5EF5C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9900592"/>
        <c:axId val="1859896016"/>
      </c:barChart>
      <c:catAx>
        <c:axId val="185990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896016"/>
        <c:crosses val="autoZero"/>
        <c:auto val="1"/>
        <c:lblAlgn val="ctr"/>
        <c:lblOffset val="100"/>
        <c:noMultiLvlLbl val="0"/>
      </c:catAx>
      <c:valAx>
        <c:axId val="185989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90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Historical Industry Certifications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06-4866-9443-79A0FCD8B337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06-4866-9443-79A0FCD8B337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06-4866-9443-79A0FCD8B337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06-4866-9443-79A0FCD8B337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C06-4866-9443-79A0FCD8B33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C06-4866-9443-79A0FCD8B33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C06-4866-9443-79A0FCD8B3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C06-4866-9443-79A0FCD8B33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C06-4866-9443-79A0FCD8B3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83</c:v>
                </c:pt>
                <c:pt idx="1">
                  <c:v>103</c:v>
                </c:pt>
                <c:pt idx="2">
                  <c:v>261</c:v>
                </c:pt>
                <c:pt idx="3">
                  <c:v>281</c:v>
                </c:pt>
                <c:pt idx="4">
                  <c:v>326</c:v>
                </c:pt>
                <c:pt idx="5">
                  <c:v>329</c:v>
                </c:pt>
                <c:pt idx="6">
                  <c:v>395</c:v>
                </c:pt>
                <c:pt idx="7">
                  <c:v>310</c:v>
                </c:pt>
                <c:pt idx="8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C06-4866-9443-79A0FCD8B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8635680"/>
        <c:axId val="628644000"/>
      </c:barChart>
      <c:catAx>
        <c:axId val="62863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644000"/>
        <c:crosses val="autoZero"/>
        <c:auto val="1"/>
        <c:lblAlgn val="ctr"/>
        <c:lblOffset val="100"/>
        <c:noMultiLvlLbl val="0"/>
      </c:catAx>
      <c:valAx>
        <c:axId val="62864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63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Crisis Calls</a:t>
            </a:r>
          </a:p>
        </c:rich>
      </c:tx>
      <c:layout>
        <c:manualLayout>
          <c:xMode val="edge"/>
          <c:yMode val="edge"/>
          <c:x val="0.30130040563111427"/>
          <c:y val="2.0202020202020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05161854768154"/>
          <c:y val="0.21162888729817864"/>
          <c:w val="0.86517060367454068"/>
          <c:h val="0.62784100851029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338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C-4724-A2B9-E09F2294F1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8C-4724-A2B9-E09F2294F1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8C-4724-A2B9-E09F2294F1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2017-18 MSD</c:v>
                </c:pt>
                <c:pt idx="1">
                  <c:v>2018-19</c:v>
                </c:pt>
                <c:pt idx="2">
                  <c:v>2019-20 CV - CSTAG</c:v>
                </c:pt>
                <c:pt idx="3">
                  <c:v>2020-21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445</c:v>
                </c:pt>
                <c:pt idx="1">
                  <c:v>507</c:v>
                </c:pt>
                <c:pt idx="2">
                  <c:v>232</c:v>
                </c:pt>
                <c:pt idx="3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8C-4724-A2B9-E09F2294F1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2739232"/>
        <c:axId val="1072739648"/>
      </c:barChart>
      <c:catAx>
        <c:axId val="107273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2739648"/>
        <c:crosses val="autoZero"/>
        <c:auto val="1"/>
        <c:lblAlgn val="ctr"/>
        <c:lblOffset val="100"/>
        <c:noMultiLvlLbl val="0"/>
      </c:catAx>
      <c:valAx>
        <c:axId val="107273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273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2E99743-0EA4-4B19-AAE5-AAE9168F07AD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E3F12FB-9118-407B-A6C3-35C4EE0B6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B8C4A71-5D59-442E-AAB2-D6997E1D0A03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9E9A67A-9090-4421-9EFE-F9CCE9FB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6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BBE34-1F32-466B-9D91-8500DE9DF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7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BBE34-1F32-466B-9D91-8500DE9DF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BBE34-1F32-466B-9D91-8500DE9DF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93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808C-A72D-4DB1-A75F-752F61FE5D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6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AE-2D6D-4639-9990-9EFBE01909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5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3480-C57E-4013-BCD1-030DE040DE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6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561E4-83FA-4CBF-BFEE-A999E6FEBE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6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7AE8-98D3-4235-B4E6-E7D9C989C7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03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7EC6-9E8B-41D2-B793-4C1D181358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6C1F-5C01-4E7D-8F9B-5557FE555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EDBE-4D28-4CA9-A333-8E294F48EC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85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EC5F-50DE-4731-B727-062EE510A8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67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AB99-779C-42BC-A405-A1C876FDEE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51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3FAB-289E-448F-B3AB-239DE8B17B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4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8183-1D5E-4612-8C63-03BC40F15C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0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742-3361-4F1B-8A30-4EC32C419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97E3-7638-43CF-8BA9-0B9351423A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99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021B-6598-4515-AFFB-0563904B50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31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810044-283A-417C-AC65-8911E1A7F781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8243D-3E60-4CD3-BA3E-B4B8DB317A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7A21FB-E990-4F1D-9044-981DF11D8A6F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92EEC4-4D0F-4C0E-9CD6-60B60182B7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21DDE8-4159-43BF-978E-42909C8B413D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EFE0-5BA5-4D07-9DC9-4DFCE800C5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0D12C5-CC8D-4A00-AF3D-DEFCF61D5DE9}" type="datetime1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AD80F0-2522-45E2-8436-076D305406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53B873-BF1A-4E09-9C91-648167483ADD}" type="datetime1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D44746-D9A6-4FDD-B357-9EE86026F3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D3FC39-085F-4255-B34C-59DEB443440A}" type="datetime1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52FCF6-31D8-49C7-B682-C4F65A367B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13E11A-CD22-4530-95EC-985ADBE20378}" type="datetime1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5E5FFE-CB87-49D1-AB66-D22440502B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807AD-08C3-4E74-B78F-AB1F6D61C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14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8D8260-2A1F-482F-B8BE-9A973CC0B008}" type="datetime1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1CCAE4-AE98-4F4C-840C-135A9AD060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70AFF9-2395-47AD-A275-56EF5DDD3CBC}" type="datetime1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E5109-FD37-4174-A7AB-7115127FB1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97C33B-8948-4B9D-BD66-F40D878CECD3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3CC84-A152-44F2-B4B5-EEADC7C605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5F601A-248D-49F2-9305-2EB76F3B33A8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622C38-2D28-433C-9484-D05FD1DF10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148C-6D0D-4CCC-9ECB-49374A4C4C7F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5442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9E68-1F66-4F1F-8A82-71636CF758B2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19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4EF9-8022-41C4-958F-75DA41BEE371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1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33D1-5351-4080-B8E2-56E5E66F3FD3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04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22A9-6E36-4EB5-804F-A68D29647E04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9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183A-877C-499F-BFE0-07E9CE94AE73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1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D59A-F52E-4621-AD1E-6850D3AB50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94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1AB1-6406-425D-9DD3-FB9DAD498529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57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6A5C-244A-424A-8103-376B8702A974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00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2C38-3D61-4EA9-8CF4-6424D7C50553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20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0AB-74A2-4BC2-A96A-4127F527B669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92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B45F-691C-4F59-BDF1-D7D4A4A6C918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956E70-37E4-4ABF-8CF5-862B670A6FF3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8243D-3E60-4CD3-BA3E-B4B8DB317A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0731CB-B363-4AFB-A36E-D9B61596A9D9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92EEC4-4D0F-4C0E-9CD6-60B60182B7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55967-5DF1-438B-91D4-F2889CB93D4B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EFE0-5BA5-4D07-9DC9-4DFCE800C5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0A62FD-FF2C-4B4F-B73C-57F126B3BDDC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AD80F0-2522-45E2-8436-076D305406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AD17C4-961F-4E03-8AB9-2CF8835F2CE9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D44746-D9A6-4FDD-B357-9EE86026F3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4D77-1DC2-49A0-AB5C-3D8486F4F6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84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961F60-297B-4CF7-9139-83907AD49C08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52FCF6-31D8-49C7-B682-C4F65A367B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605D34-28C3-428F-BED8-888447327467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5E5FFE-CB87-49D1-AB66-D22440502B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AE3025-3A0A-416D-A600-75DDEFF34451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1CCAE4-AE98-4F4C-840C-135A9AD060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EED12D-A020-4F33-8AA2-6E0F13350055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E5109-FD37-4174-A7AB-7115127FB1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C3ECE9-22CE-436E-ACC0-E30205C08DAE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3CC84-A152-44F2-B4B5-EEADC7C605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C5961A-115E-49E2-9C0B-84284FBED64C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622C38-2D28-433C-9484-D05FD1DF10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40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8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1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A82E-1E55-46F0-A304-2A79EBC2C4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3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1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42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00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32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8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43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66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02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10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6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8353-4CF5-42CF-8113-1DB2D38ACD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26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57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1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33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64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7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45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25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37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59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8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B2DD-4A78-441A-811C-06EDAF3A0C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889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8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69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55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68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8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45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942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4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454E-E4FD-45FF-BF2C-06F8066115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8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B9F24-F49F-4B0B-86C3-2338ED27DA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8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DB65-2E7C-4FBC-A469-FFF13FE89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3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8D421D42-6FB8-4454-9552-7FA61147C9A0}" type="datetime1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811D8F93-F457-4CEA-9419-0D5BCAE647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8488C4">
                <a:lumMod val="81000"/>
                <a:lumOff val="19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>
                <a:lumMod val="59000"/>
                <a:lumOff val="41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9D3FC4-CAB5-46B5-8467-4F019DDD2F9E}" type="datetime1">
              <a:rPr lang="en-US" smtClean="0"/>
              <a:t>6/8/2022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BB8309-81F0-49F3-8F31-B3D6AE6D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3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2809A0FC-9224-4B8A-890C-F5B27E38E3E0}" type="datetime1">
              <a:rPr lang="en-US"/>
              <a:pPr lvl="0"/>
              <a:t>6/8/2022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811D8F93-F457-4CEA-9419-0D5BCAE647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7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80AAE-EB76-47EF-923A-8E2B909D8D07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65F8D-AA28-496C-A8F1-85A40C33A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4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45DDA-6EDA-49F7-A17E-06BB2D415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070AC-4208-4A0D-9E23-88B30776F52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032C-CE6D-44CE-A582-4A36FA2B9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9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June </a:t>
            </a:r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,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88381"/>
            <a:ext cx="8637872" cy="1145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66240"/>
            <a:ext cx="8637872" cy="11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B8309-81F0-49F3-8F31-B3D6AE6D5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4251476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09" y="3331779"/>
            <a:ext cx="6295576" cy="3246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297" y="304800"/>
            <a:ext cx="4202287" cy="2756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016788">
            <a:off x="3105638" y="3133611"/>
            <a:ext cx="330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Return on Investment</a:t>
            </a:r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Operations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95400"/>
            <a:ext cx="8229600" cy="4525959"/>
          </a:xfrm>
        </p:spPr>
        <p:txBody>
          <a:bodyPr/>
          <a:lstStyle/>
          <a:p>
            <a:pPr lvl="0"/>
            <a:r>
              <a:rPr lang="en-US" dirty="0"/>
              <a:t>Total Insured Value = </a:t>
            </a:r>
            <a:r>
              <a:rPr lang="en-US" dirty="0" smtClean="0"/>
              <a:t>$197 million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lvl="0"/>
            <a:r>
              <a:rPr lang="en-US" dirty="0" smtClean="0"/>
              <a:t>Monthly Electric Bill = $113,697</a:t>
            </a:r>
          </a:p>
          <a:p>
            <a:pPr marL="0" lvl="0" indent="0">
              <a:buNone/>
            </a:pPr>
            <a:endParaRPr lang="en-US" sz="2000" dirty="0"/>
          </a:p>
          <a:p>
            <a:pPr lvl="0"/>
            <a:r>
              <a:rPr lang="en-US" dirty="0"/>
              <a:t>Oldest Building - District Office, 1916, $</a:t>
            </a:r>
            <a:r>
              <a:rPr lang="en-US" dirty="0" smtClean="0"/>
              <a:t>50,000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dirty="0"/>
              <a:t>Newest Building - OAA, 2011, $5.8 </a:t>
            </a:r>
            <a:r>
              <a:rPr lang="en-US" dirty="0" smtClean="0"/>
              <a:t>million</a:t>
            </a:r>
          </a:p>
          <a:p>
            <a:pPr marL="0" lvl="0" indent="0">
              <a:buNone/>
            </a:pPr>
            <a:endParaRPr lang="en-US" sz="2000" dirty="0"/>
          </a:p>
          <a:p>
            <a:pPr lvl="0"/>
            <a:r>
              <a:rPr lang="en-US" dirty="0" smtClean="0"/>
              <a:t>Proposed New High School - $67 million</a:t>
            </a:r>
          </a:p>
        </p:txBody>
      </p:sp>
    </p:spTree>
    <p:extLst>
      <p:ext uri="{BB962C8B-B14F-4D97-AF65-F5344CB8AC3E}">
        <p14:creationId xmlns:p14="http://schemas.microsoft.com/office/powerpoint/2010/main" val="4063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US" dirty="0">
                <a:solidFill>
                  <a:srgbClr val="000000"/>
                </a:solidFill>
              </a:rPr>
              <a:t>Annual Miles Traveled 1,172,106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endParaRPr lang="en-US" sz="1100" dirty="0">
              <a:solidFill>
                <a:srgbClr val="000000"/>
              </a:solidFill>
            </a:endParaRP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US" dirty="0">
                <a:solidFill>
                  <a:srgbClr val="000000"/>
                </a:solidFill>
              </a:rPr>
              <a:t>Percentage of Enrollment Transported</a:t>
            </a:r>
          </a:p>
          <a:p>
            <a:pPr lvl="1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Okeechobee – 55%</a:t>
            </a:r>
          </a:p>
          <a:p>
            <a:pPr lvl="1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State – 34</a:t>
            </a:r>
            <a:r>
              <a:rPr lang="en-US" dirty="0" smtClean="0">
                <a:solidFill>
                  <a:srgbClr val="000000"/>
                </a:solidFill>
              </a:rPr>
              <a:t>%</a:t>
            </a:r>
          </a:p>
          <a:p>
            <a:pPr marL="457200" lvl="1" indent="0">
              <a:spcBef>
                <a:spcPts val="700"/>
              </a:spcBef>
              <a:buSzPct val="100000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lvl="0">
              <a:spcBef>
                <a:spcPts val="8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Annual Gallons of Fuel</a:t>
            </a:r>
          </a:p>
          <a:p>
            <a:pPr lvl="1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Gasoline - 25,641</a:t>
            </a:r>
          </a:p>
          <a:p>
            <a:pPr lvl="1">
              <a:spcBef>
                <a:spcPts val="7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Diesel – 156,529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3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990600"/>
            <a:ext cx="5562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$1.5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million spent on food per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can eat fruits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vegetables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Community Eligibility Option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Summer Feeding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Weekend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Feeding Program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33252863"/>
              </p:ext>
            </p:extLst>
          </p:nvPr>
        </p:nvGraphicFramePr>
        <p:xfrm>
          <a:off x="219269" y="3810000"/>
          <a:ext cx="4461429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98" y="2272963"/>
            <a:ext cx="420220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3048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Graduation Rates</a:t>
            </a:r>
            <a:endParaRPr lang="en-US" sz="4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81200" y="2438400"/>
            <a:ext cx="518160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304924"/>
            <a:ext cx="6906463" cy="47148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938756" y="2438400"/>
            <a:ext cx="502920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986710"/>
              </p:ext>
            </p:extLst>
          </p:nvPr>
        </p:nvGraphicFramePr>
        <p:xfrm>
          <a:off x="381000" y="457200"/>
          <a:ext cx="8382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F92EEC4-4D0F-4C0E-9CD6-60B60182B7C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613841"/>
              </p:ext>
            </p:extLst>
          </p:nvPr>
        </p:nvGraphicFramePr>
        <p:xfrm>
          <a:off x="533400" y="762000"/>
          <a:ext cx="8077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88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Programs of Study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F92EEC4-4D0F-4C0E-9CD6-60B60182B7C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682486" y="506896"/>
          <a:ext cx="8024191" cy="577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36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5762" y="187628"/>
          <a:ext cx="8504239" cy="6447236"/>
        </p:xfrm>
        <a:graphic>
          <a:graphicData uri="http://schemas.openxmlformats.org/drawingml/2006/table">
            <a:tbl>
              <a:tblPr/>
              <a:tblGrid>
                <a:gridCol w="937968">
                  <a:extLst>
                    <a:ext uri="{9D8B030D-6E8A-4147-A177-3AD203B41FA5}">
                      <a16:colId xmlns:a16="http://schemas.microsoft.com/office/drawing/2014/main" val="2734732038"/>
                    </a:ext>
                  </a:extLst>
                </a:gridCol>
                <a:gridCol w="2772215">
                  <a:extLst>
                    <a:ext uri="{9D8B030D-6E8A-4147-A177-3AD203B41FA5}">
                      <a16:colId xmlns:a16="http://schemas.microsoft.com/office/drawing/2014/main" val="350297835"/>
                    </a:ext>
                  </a:extLst>
                </a:gridCol>
                <a:gridCol w="1886357">
                  <a:extLst>
                    <a:ext uri="{9D8B030D-6E8A-4147-A177-3AD203B41FA5}">
                      <a16:colId xmlns:a16="http://schemas.microsoft.com/office/drawing/2014/main" val="150966954"/>
                    </a:ext>
                  </a:extLst>
                </a:gridCol>
                <a:gridCol w="1167248">
                  <a:extLst>
                    <a:ext uri="{9D8B030D-6E8A-4147-A177-3AD203B41FA5}">
                      <a16:colId xmlns:a16="http://schemas.microsoft.com/office/drawing/2014/main" val="3337117919"/>
                    </a:ext>
                  </a:extLst>
                </a:gridCol>
                <a:gridCol w="1740451">
                  <a:extLst>
                    <a:ext uri="{9D8B030D-6E8A-4147-A177-3AD203B41FA5}">
                      <a16:colId xmlns:a16="http://schemas.microsoft.com/office/drawing/2014/main" val="201727616"/>
                    </a:ext>
                  </a:extLst>
                </a:gridCol>
              </a:tblGrid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DOE ID Certification #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Industry Certification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Agency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Instructor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86522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FLFBR001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Agritechnology Specialist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Prescott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AG: Animal Science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581391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FLFBR005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Animal Science Specialist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Prescott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AG: Animal Science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91422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FLAQA001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Aquaculture Technician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Florida Aquaculture Association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Dryden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AG: Aquaculture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94985"/>
                  </a:ext>
                </a:extLst>
              </a:tr>
              <a:tr h="13805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FLFBR007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Agriculture Associate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Dryden and Carrier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Foundations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307601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FLFBR004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Agricultural Mechanics Specialist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AEST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Thompson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AG: Technical Ag Operations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1350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NIASE091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Truck: Diesel Engines (DE)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Thompson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AG: Technical Ag Operations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036254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FLADA001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Florida Automobile Dealers Association (FACA) Certified Technician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Florida Automobile Dealers Association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40646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NIASE076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Auto Maintenance Light Repair (G1)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394845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NIASE077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Automatic Transmission/Transaxle (AT)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90564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NIASE078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Automobile Service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Technology (AS)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723473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NIASE079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Brakes (BR)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73921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NIASE080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Electrical/Electronic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Systems (EE)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479279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NIASE081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Engine Performance (EP)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05607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NIASE082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Engine Repair (ER)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518459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NIASE083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Heating and Air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Conditioning (AC)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21901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NIASE084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Manual Drive Train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 Axles (MD)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35827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NIASE085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ASE Entry-level - Auto: Suspension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 Steering (SS)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Institute for Automotive Service Excellence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Anderson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Automotive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588365"/>
                  </a:ext>
                </a:extLst>
              </a:tr>
              <a:tr h="14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ADESK032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Autodesk Certified User – Fusion 360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Autodesk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</a:t>
                      </a: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Szentmartoni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Construction Technology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0821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HBINS002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Pre-Apprenticeship Certificate Training (PACT), Building Construction Technology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Home Builders Institute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Szentmartoni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Construction Technology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855883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HBINS003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HBI Pre-Apprenticeship Certificate Training (PACT), Carpentry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Home Builders Institute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Szentmartoni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Construction Technology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365339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HBINS004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HBI Pre-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Apprecticeship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Certificate Training (PACT), Core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Home Builders Institute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Szentmartoni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Construction Technology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735080"/>
                  </a:ext>
                </a:extLst>
              </a:tr>
              <a:tr h="35594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ADOBE023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Certified Professional in Video Design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(Requires Premiere Pro and After Effects or Photoshop)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Systems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Digital Design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971577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ADOBE024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Certified Professional in Visual Design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(Requires Photoshop and Illustrator or InDesign)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Systems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Pung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Digital Design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99758"/>
                  </a:ext>
                </a:extLst>
              </a:tr>
              <a:tr h="35594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ADOBE025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Certified Professional in Web Design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(Requires Dreamweaver and Animate or Photoshop)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Adobe Systems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Pung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Digital Design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79807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PRMIN004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PMI Project Management Ready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Management Institute (PMI)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Adler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Digital Info Tech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88352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KNOWL002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WordPress Certified Editor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Knowledge Pillars LLC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Pung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Digital Info Tech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05093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NATHA002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Ceritifed EKG Technician (CET)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National Healthcareer Association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SKEEN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 Science: EKG Technician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658534"/>
                  </a:ext>
                </a:extLst>
              </a:tr>
              <a:tr h="12979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FDMQA002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Certified Nursing Assistant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Florida Department of Health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SKEEN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 Science: Nursing</a:t>
                      </a:r>
                    </a:p>
                  </a:txBody>
                  <a:tcPr marL="3213" marR="3213" marT="3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8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Who Do We Serve?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1,726 Exceptional Education (251 Gifted)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540 </a:t>
            </a:r>
            <a:r>
              <a:rPr lang="en-US" dirty="0"/>
              <a:t>Migrant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298 </a:t>
            </a:r>
            <a:r>
              <a:rPr lang="en-US" dirty="0"/>
              <a:t>Homeless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121 </a:t>
            </a:r>
            <a:r>
              <a:rPr lang="en-US" dirty="0"/>
              <a:t>Pre-K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531 </a:t>
            </a:r>
            <a:r>
              <a:rPr lang="en-US" dirty="0"/>
              <a:t>English Language </a:t>
            </a:r>
            <a:r>
              <a:rPr lang="en-US" dirty="0" smtClean="0"/>
              <a:t>Learners (P3-12)</a:t>
            </a:r>
            <a:endParaRPr lang="en-US" dirty="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45 </a:t>
            </a:r>
            <a:r>
              <a:rPr lang="en-US" dirty="0"/>
              <a:t>Residential Department of Juvenile </a:t>
            </a:r>
            <a:r>
              <a:rPr lang="en-US" dirty="0" smtClean="0"/>
              <a:t>Justice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84% Economically Disadvantaged</a:t>
            </a:r>
            <a:endParaRPr lang="en-US" dirty="0"/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683 </a:t>
            </a:r>
            <a:r>
              <a:rPr lang="en-US" dirty="0"/>
              <a:t>In-County Zone Waivers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63 </a:t>
            </a:r>
            <a:r>
              <a:rPr lang="en-US" dirty="0"/>
              <a:t>Out-of-County Zone Waivers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dirty="0" smtClean="0"/>
              <a:t>613 </a:t>
            </a:r>
            <a:r>
              <a:rPr lang="en-US" dirty="0"/>
              <a:t>Home </a:t>
            </a:r>
            <a:r>
              <a:rPr lang="en-US" dirty="0" smtClean="0"/>
              <a:t>Education</a:t>
            </a:r>
          </a:p>
          <a:p>
            <a:pPr lvl="0">
              <a:lnSpc>
                <a:spcPct val="80000"/>
              </a:lnSpc>
              <a:spcBef>
                <a:spcPts val="600"/>
              </a:spcBef>
            </a:pPr>
            <a:r>
              <a:rPr lang="en-US" sz="2800" dirty="0" smtClean="0"/>
              <a:t>88 Virtual</a:t>
            </a:r>
            <a:endParaRPr lang="en-US" sz="2800" dirty="0"/>
          </a:p>
          <a:p>
            <a:pPr marL="0" lv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200" dirty="0" smtClean="0"/>
              <a:t>2/12/21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F92EEC4-4D0F-4C0E-9CD6-60B60182B7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72387928"/>
              </p:ext>
            </p:extLst>
          </p:nvPr>
        </p:nvGraphicFramePr>
        <p:xfrm>
          <a:off x="3352800" y="417992"/>
          <a:ext cx="5181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4419600"/>
            <a:ext cx="75438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Number of Students receiving Mental Health Services 668 = 10%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 descr="How a previous &lt;strong&gt;mental&lt;/strong&gt; diagnosis can impact other &lt;strong&gt;health&lt;/strong&gt;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74573"/>
            <a:ext cx="2667000" cy="18020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6AD80F0-2522-45E2-8436-076D305406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936688" y="685799"/>
            <a:ext cx="3207312" cy="13716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Hey August" pitchFamily="2" charset="0"/>
              </a:rPr>
              <a:t>Strategic Planning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y Augus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4445" r="5833" b="24444"/>
          <a:stretch/>
        </p:blipFill>
        <p:spPr>
          <a:xfrm>
            <a:off x="609600" y="228600"/>
            <a:ext cx="5327088" cy="2712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112" r="5001" b="3333"/>
          <a:stretch/>
        </p:blipFill>
        <p:spPr>
          <a:xfrm rot="20284142">
            <a:off x="381001" y="2856827"/>
            <a:ext cx="4038600" cy="2961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3680">
            <a:off x="3989078" y="3844720"/>
            <a:ext cx="5166302" cy="25355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4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7089" y="381000"/>
            <a:ext cx="8199711" cy="13716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Hey August" pitchFamily="2" charset="0"/>
              </a:rPr>
              <a:t>Strategic Plan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y August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43802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7089" y="381000"/>
            <a:ext cx="8199711" cy="13716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Hey August" pitchFamily="2" charset="0"/>
              </a:rPr>
              <a:t>Strategic Plan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y August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3" y="1295401"/>
            <a:ext cx="8429303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9F298-E1B7-45B3-BEFB-4DF756050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9246"/>
            <a:ext cx="8877300" cy="46057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 rot="20601471">
            <a:off x="2204591" y="5609082"/>
            <a:ext cx="4136960" cy="5686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y August" pitchFamily="2" charset="0"/>
                <a:ea typeface="+mj-ea"/>
                <a:cs typeface="+mj-cs"/>
              </a:rPr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35042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52400" y="457200"/>
            <a:ext cx="5181600" cy="74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Special Facilities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389437"/>
            <a:ext cx="8229600" cy="231616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Determined Critical Need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Ranked 2</a:t>
            </a:r>
            <a:r>
              <a:rPr lang="en-US" sz="3600" baseline="30000" dirty="0" smtClean="0">
                <a:solidFill>
                  <a:schemeClr val="bg1"/>
                </a:solidFill>
              </a:rPr>
              <a:t>nd</a:t>
            </a:r>
            <a:r>
              <a:rPr lang="en-US" sz="3600" dirty="0" smtClean="0">
                <a:solidFill>
                  <a:schemeClr val="bg1"/>
                </a:solidFill>
              </a:rPr>
              <a:t> in Funding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Need Legislative Funding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Architect Selected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53000"/>
            <a:ext cx="1610043" cy="167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809625"/>
            <a:ext cx="84772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26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433512"/>
            <a:ext cx="84772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4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388" y="-371475"/>
            <a:ext cx="11534775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37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080"/>
            <a:ext cx="91440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Ethnicity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081497"/>
              </p:ext>
            </p:extLst>
          </p:nvPr>
        </p:nvGraphicFramePr>
        <p:xfrm>
          <a:off x="5257800" y="1841341"/>
          <a:ext cx="3429000" cy="4286128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5794818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79469626"/>
                    </a:ext>
                  </a:extLst>
                </a:gridCol>
              </a:tblGrid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2,823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781023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Native Hawaiian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955263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84146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2,847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85702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American Indian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427672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Multi-Racial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771825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022427"/>
                  </a:ext>
                </a:extLst>
              </a:tr>
              <a:tr h="535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914503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2"/>
            <p:extLst>
              <p:ext uri="{D42A27DB-BD31-4B8C-83A1-F6EECF244321}">
                <p14:modId xmlns:p14="http://schemas.microsoft.com/office/powerpoint/2010/main" val="60869290"/>
              </p:ext>
            </p:extLst>
          </p:nvPr>
        </p:nvGraphicFramePr>
        <p:xfrm>
          <a:off x="304800" y="1524000"/>
          <a:ext cx="4267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6AD80F0-2522-45E2-8436-076D305406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94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blob:https://craarchitects365-my.sharepoint.com/542cccb4-11ff-4c83-bfe5-95113a17cac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59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blob:https://craarchitects365-my.sharepoint.com/542cccb4-11ff-4c83-bfe5-95113a17cac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3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Employees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726549"/>
              </p:ext>
            </p:extLst>
          </p:nvPr>
        </p:nvGraphicFramePr>
        <p:xfrm>
          <a:off x="2590800" y="914400"/>
          <a:ext cx="4191000" cy="21492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4780417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97401241"/>
                    </a:ext>
                  </a:extLst>
                </a:gridCol>
              </a:tblGrid>
              <a:tr h="4010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Position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046264"/>
                  </a:ext>
                </a:extLst>
              </a:tr>
              <a:tr h="4010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Admin 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46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947604"/>
                  </a:ext>
                </a:extLst>
              </a:tr>
              <a:tr h="4010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Instructional 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471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996521"/>
                  </a:ext>
                </a:extLst>
              </a:tr>
              <a:tr h="4533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Classified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372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4008520"/>
                  </a:ext>
                </a:extLst>
              </a:tr>
              <a:tr h="4010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889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807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District-wide Average Class Sze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695066"/>
              </p:ext>
            </p:extLst>
          </p:nvPr>
        </p:nvGraphicFramePr>
        <p:xfrm>
          <a:off x="2590800" y="914400"/>
          <a:ext cx="4191000" cy="214928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4780417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97401241"/>
                    </a:ext>
                  </a:extLst>
                </a:gridCol>
              </a:tblGrid>
              <a:tr h="4010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Level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Average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5046264"/>
                  </a:ext>
                </a:extLst>
              </a:tr>
              <a:tr h="4010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PreK</a:t>
                      </a:r>
                      <a:r>
                        <a:rPr lang="en-US" sz="2600" b="1" u="non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- 3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14.74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947604"/>
                  </a:ext>
                </a:extLst>
              </a:tr>
              <a:tr h="4010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4-8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16.70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996521"/>
                  </a:ext>
                </a:extLst>
              </a:tr>
              <a:tr h="4533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9-12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22.14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4008520"/>
                  </a:ext>
                </a:extLst>
              </a:tr>
              <a:tr h="40101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non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2600" b="1" u="non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Core Courses</a:t>
                      </a: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u="none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807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2E79-3009-4A78-9317-82352033E1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Employees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447800"/>
            <a:ext cx="8229600" cy="4525959"/>
          </a:xfrm>
        </p:spPr>
        <p:txBody>
          <a:bodyPr/>
          <a:lstStyle/>
          <a:p>
            <a:pPr lvl="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3500" dirty="0" smtClean="0"/>
              <a:t>Total </a:t>
            </a:r>
            <a:r>
              <a:rPr lang="en-US" sz="3500" dirty="0"/>
              <a:t>Personnel </a:t>
            </a:r>
            <a:r>
              <a:rPr lang="en-US" sz="3500" dirty="0" smtClean="0"/>
              <a:t>Expense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500" dirty="0" smtClean="0"/>
              <a:t>Annual -  </a:t>
            </a:r>
            <a:r>
              <a:rPr lang="en-US" sz="3500" dirty="0"/>
              <a:t>$</a:t>
            </a:r>
            <a:r>
              <a:rPr lang="en-US" sz="3500" dirty="0" smtClean="0"/>
              <a:t>47,063,362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500" dirty="0" smtClean="0"/>
              <a:t>Daily -  $189,009 </a:t>
            </a:r>
            <a:endParaRPr lang="en-US" sz="3500" dirty="0"/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3500" dirty="0"/>
              <a:t>Total Payroll – </a:t>
            </a:r>
            <a:r>
              <a:rPr lang="en-US" sz="3500" dirty="0" smtClean="0"/>
              <a:t>$35,360,101</a:t>
            </a:r>
            <a:endParaRPr lang="en-US" sz="3500" dirty="0"/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3500" dirty="0"/>
              <a:t>Total Benefits - </a:t>
            </a:r>
            <a:r>
              <a:rPr lang="en-US" sz="3500" dirty="0" smtClean="0"/>
              <a:t>$11,703,261</a:t>
            </a:r>
            <a:endParaRPr lang="en-US" sz="3500" dirty="0"/>
          </a:p>
          <a:p>
            <a:pPr lvl="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3500" dirty="0"/>
              <a:t>Teacher Salary Range - </a:t>
            </a:r>
            <a:r>
              <a:rPr lang="en-US" sz="3500" dirty="0" smtClean="0"/>
              <a:t>$46,325 - $70,325</a:t>
            </a:r>
          </a:p>
          <a:p>
            <a:pPr lvl="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3500" dirty="0" smtClean="0"/>
              <a:t>Classified Salary Range - $13,053 - $56,858 </a:t>
            </a:r>
            <a:endParaRPr lang="en-US" sz="3500" dirty="0"/>
          </a:p>
          <a:p>
            <a:pPr lvl="3">
              <a:buFont typeface="Wingdings" pitchFamily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F92EEC4-4D0F-4C0E-9CD6-60B60182B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97003" y="228600"/>
            <a:ext cx="4318397" cy="11317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chemeClr val="bg1"/>
                </a:solidFill>
                <a:latin typeface="Hey August" pitchFamily="2" charset="0"/>
              </a:rPr>
              <a:t>Points of Pride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F298-E1B7-45B3-BEFB-4DF756050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8" y="228600"/>
            <a:ext cx="3371850" cy="2537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937160">
            <a:off x="6455507" y="5201388"/>
            <a:ext cx="25756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Florida Principal Leadership Award Announcement Coming</a:t>
            </a:r>
            <a:endParaRPr lang="en-US" dirty="0"/>
          </a:p>
        </p:txBody>
      </p:sp>
      <p:pic>
        <p:nvPicPr>
          <p:cNvPr id="3074" name="Picture 2" descr="May be an image of 1 person and text that says 'PRINCIPAL THE YEAR 2022 FLORIDA PRINCIPAL OF THE YEAR Finalist JENNI ELLIS Everglades Elementary School Okeechobee County FLORIDA DEPARTMENT EDUCATION'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5" y="4466986"/>
            <a:ext cx="4122079" cy="2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1 person and stand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4687" b="8203"/>
          <a:stretch/>
        </p:blipFill>
        <p:spPr bwMode="auto">
          <a:xfrm rot="707531">
            <a:off x="3572690" y="1120704"/>
            <a:ext cx="2420950" cy="35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om left to right: Bob Nave, Victoria Aguilar, Sean Downing, and Ken Kenwort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6958" r="32274" b="17710"/>
          <a:stretch/>
        </p:blipFill>
        <p:spPr bwMode="auto">
          <a:xfrm>
            <a:off x="5916209" y="1837746"/>
            <a:ext cx="3048000" cy="239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4510">
            <a:off x="5218391" y="4629797"/>
            <a:ext cx="36671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B8309-81F0-49F3-8F31-B3D6AE6D5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Tax Millage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249949"/>
              </p:ext>
            </p:extLst>
          </p:nvPr>
        </p:nvGraphicFramePr>
        <p:xfrm>
          <a:off x="152400" y="1249788"/>
          <a:ext cx="8458200" cy="537961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22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7667">
                  <a:extLst>
                    <a:ext uri="{9D8B030D-6E8A-4147-A177-3AD203B41FA5}">
                      <a16:colId xmlns:a16="http://schemas.microsoft.com/office/drawing/2014/main" val="1872697718"/>
                    </a:ext>
                  </a:extLst>
                </a:gridCol>
                <a:gridCol w="2567667">
                  <a:extLst>
                    <a:ext uri="{9D8B030D-6E8A-4147-A177-3AD203B41FA5}">
                      <a16:colId xmlns:a16="http://schemas.microsoft.com/office/drawing/2014/main" val="3486329495"/>
                    </a:ext>
                  </a:extLst>
                </a:gridCol>
              </a:tblGrid>
              <a:tr h="101774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Budget 2021-22</a:t>
                      </a:r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Yield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278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Required</a:t>
                      </a:r>
                      <a:r>
                        <a:rPr lang="en-US" sz="2400" b="1" baseline="0" dirty="0" smtClean="0"/>
                        <a:t> Local Effort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3.595</a:t>
                      </a:r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$ 12,308,302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6149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Discretionary</a:t>
                      </a:r>
                      <a:r>
                        <a:rPr lang="en-US" sz="2400" b="1" baseline="0" dirty="0" smtClean="0"/>
                        <a:t> Local Effort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0.748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$ 2,560,949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22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Capital Outlay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1.500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$ 5,135,592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22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Total Millage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5.843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$ 20,004,843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dk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3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B8309-81F0-49F3-8F31-B3D6AE6D5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Final Budget Totals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381849"/>
              </p:ext>
            </p:extLst>
          </p:nvPr>
        </p:nvGraphicFramePr>
        <p:xfrm>
          <a:off x="762000" y="1905000"/>
          <a:ext cx="7543800" cy="409303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Fund</a:t>
                      </a:r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Budget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2021-22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Operating General Fund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 </a:t>
                      </a:r>
                      <a:r>
                        <a:rPr lang="en-US" sz="2000" dirty="0" smtClean="0"/>
                        <a:t>66,986.703</a:t>
                      </a:r>
                      <a:endParaRPr lang="en-US" sz="2000" dirty="0" smtClean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Debt</a:t>
                      </a:r>
                      <a:r>
                        <a:rPr lang="en-US" sz="2000" baseline="0" dirty="0" smtClean="0"/>
                        <a:t> Service Funds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$ 0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Capital Projects Funds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smtClean="0"/>
                        <a:t>8,733,844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Food Service Funds</a:t>
                      </a:r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 </a:t>
                      </a:r>
                      <a:r>
                        <a:rPr lang="en-US" sz="2000" dirty="0" smtClean="0"/>
                        <a:t>4,894,778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Federal Program Funds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 </a:t>
                      </a:r>
                      <a:r>
                        <a:rPr lang="en-US" sz="2000" dirty="0" smtClean="0"/>
                        <a:t>6,733,722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CARES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 </a:t>
                      </a:r>
                      <a:r>
                        <a:rPr lang="en-US" sz="2000" dirty="0" smtClean="0"/>
                        <a:t>8,583,039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25546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 Budget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 </a:t>
                      </a:r>
                      <a:r>
                        <a:rPr lang="en-US" sz="2000" dirty="0" smtClean="0"/>
                        <a:t>95,932,086</a:t>
                      </a:r>
                      <a:endParaRPr lang="en-US" sz="2000" dirty="0"/>
                    </a:p>
                  </a:txBody>
                  <a:tcPr>
                    <a:solidFill>
                      <a:schemeClr val="l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5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832</Words>
  <Application>Microsoft Office PowerPoint</Application>
  <PresentationFormat>On-screen Show (4:3)</PresentationFormat>
  <Paragraphs>323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Arial</vt:lpstr>
      <vt:lpstr>Arial Black</vt:lpstr>
      <vt:lpstr>Book Antiqua</vt:lpstr>
      <vt:lpstr>Calibri</vt:lpstr>
      <vt:lpstr>Calibri Light</vt:lpstr>
      <vt:lpstr>Candara</vt:lpstr>
      <vt:lpstr>Gill Sans MT</vt:lpstr>
      <vt:lpstr>Hey August</vt:lpstr>
      <vt:lpstr>Lucida Sans</vt:lpstr>
      <vt:lpstr>Times New Roman</vt:lpstr>
      <vt:lpstr>Wingdings</vt:lpstr>
      <vt:lpstr>Wingdings 2</vt:lpstr>
      <vt:lpstr>Wingdings 3</vt:lpstr>
      <vt:lpstr>3_Office Theme</vt:lpstr>
      <vt:lpstr>1_Office Theme</vt:lpstr>
      <vt:lpstr>2_Office Theme</vt:lpstr>
      <vt:lpstr>2_Apex</vt:lpstr>
      <vt:lpstr>4_Office Theme</vt:lpstr>
      <vt:lpstr>Office Theme</vt:lpstr>
      <vt:lpstr>5_Office Theme</vt:lpstr>
      <vt:lpstr>6_Office Theme</vt:lpstr>
      <vt:lpstr>PowerPoint Presentation</vt:lpstr>
      <vt:lpstr>Who Do We Serve?</vt:lpstr>
      <vt:lpstr>Ethnicity</vt:lpstr>
      <vt:lpstr>Employees</vt:lpstr>
      <vt:lpstr>District-wide Average Class Sze</vt:lpstr>
      <vt:lpstr>Employees</vt:lpstr>
      <vt:lpstr>PowerPoint Presentation</vt:lpstr>
      <vt:lpstr>Tax Millage</vt:lpstr>
      <vt:lpstr>Final Budget Totals</vt:lpstr>
      <vt:lpstr>PowerPoint Presentation</vt:lpstr>
      <vt:lpstr>Operations</vt:lpstr>
      <vt:lpstr>Transportation</vt:lpstr>
      <vt:lpstr>PowerPoint Presentation</vt:lpstr>
      <vt:lpstr>PowerPoint Presentation</vt:lpstr>
      <vt:lpstr>PowerPoint Presentation</vt:lpstr>
      <vt:lpstr>PowerPoint Presentation</vt:lpstr>
      <vt:lpstr>Programs of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Alignment of Intiatives to Support Student Achievement</dc:title>
  <dc:creator>KENWORTHY, KENNETH</dc:creator>
  <cp:lastModifiedBy>KENWORTHY, KENNETH</cp:lastModifiedBy>
  <cp:revision>315</cp:revision>
  <cp:lastPrinted>2021-02-12T16:09:56Z</cp:lastPrinted>
  <dcterms:created xsi:type="dcterms:W3CDTF">2016-05-04T14:18:02Z</dcterms:created>
  <dcterms:modified xsi:type="dcterms:W3CDTF">2022-06-08T14:49:17Z</dcterms:modified>
</cp:coreProperties>
</file>