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Source Sans Pro" panose="020B0604020202020204" charset="0"/>
      <p:regular r:id="rId17"/>
      <p:bold r:id="rId18"/>
      <p:italic r:id="rId19"/>
      <p:boldItalic r:id="rId20"/>
    </p:embeddedFont>
    <p:embeddedFont>
      <p:font typeface="Raleway"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Bree Serif"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0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F94567-7DF4-4F80-956F-FD4C6FAEDB30}">
  <a:tblStyle styleId="{D3F94567-7DF4-4F80-956F-FD4C6FAEDB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4" d="100"/>
          <a:sy n="204" d="100"/>
        </p:scale>
        <p:origin x="564" y="174"/>
      </p:cViewPr>
      <p:guideLst>
        <p:guide orient="horz" pos="1620"/>
        <p:guide pos="2880"/>
        <p:guide orient="horz" pos="7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da0bbecbc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da0bbecbc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0af9a9920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0af9a992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0af9a9920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0af9a9920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0af9a9920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0af9a9920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02cd0f304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902cd0f30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4dd23da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4dd23da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4dd23da4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4dd23da4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4dd23da4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4dd23da4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Kathy: </a:t>
            </a:r>
            <a:r>
              <a:rPr lang="en" sz="1200">
                <a:solidFill>
                  <a:schemeClr val="dk2"/>
                </a:solidFill>
                <a:latin typeface="Calibri"/>
                <a:ea typeface="Calibri"/>
                <a:cs typeface="Calibri"/>
                <a:sym typeface="Calibri"/>
              </a:rPr>
              <a:t>MTSS begins with teachers assessing the skills of everyone in the class to proactively identify who may need additional topic support (e.g., reading, math, and behavior). Students then receive support (research-based, targeted instruction or intervention) matched both to their skills and level of need. Those students’ progress is monitored closely to ensure that the additional support is helping. If the achievement gap has resolved, the additional support in that area is no longer required; if it does not improve, then the level of personalization increases. This practice allows for early interventions that are more productive and better for the child.</a:t>
            </a:r>
            <a:endParaRPr sz="1200">
              <a:solidFill>
                <a:schemeClr val="dk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93138f0d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93138f0d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4dd23da4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4dd23da4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da0bbecbc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da0bbecbc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0af9a992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0af9a992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0af9a9920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90af9a992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0150" y="2685825"/>
            <a:ext cx="8183700" cy="209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800">
              <a:solidFill>
                <a:schemeClr val="lt1"/>
              </a:solidFill>
              <a:latin typeface="Bree Serif"/>
              <a:ea typeface="Bree Serif"/>
              <a:cs typeface="Bree Serif"/>
              <a:sym typeface="Bree Serif"/>
            </a:endParaRPr>
          </a:p>
          <a:p>
            <a:pPr marL="0" lvl="0" indent="0" algn="ctr" rtl="0">
              <a:spcBef>
                <a:spcPts val="0"/>
              </a:spcBef>
              <a:spcAft>
                <a:spcPts val="0"/>
              </a:spcAft>
              <a:buNone/>
            </a:pPr>
            <a:r>
              <a:rPr lang="en" sz="3000">
                <a:solidFill>
                  <a:schemeClr val="lt1"/>
                </a:solidFill>
                <a:latin typeface="Bree Serif"/>
                <a:ea typeface="Bree Serif"/>
                <a:cs typeface="Bree Serif"/>
                <a:sym typeface="Bree Serif"/>
              </a:rPr>
              <a:t>Multi-Tier System of Supports (MTSS) and </a:t>
            </a:r>
            <a:r>
              <a:rPr lang="en" sz="2600">
                <a:solidFill>
                  <a:schemeClr val="lt1"/>
                </a:solidFill>
                <a:latin typeface="Bree Serif"/>
                <a:ea typeface="Bree Serif"/>
                <a:cs typeface="Bree Serif"/>
                <a:sym typeface="Bree Serif"/>
              </a:rPr>
              <a:t>Universal Screening for Mental Health and Behavior</a:t>
            </a:r>
            <a:endParaRPr sz="2600">
              <a:solidFill>
                <a:schemeClr val="lt1"/>
              </a:solidFill>
              <a:latin typeface="Bree Serif"/>
              <a:ea typeface="Bree Serif"/>
              <a:cs typeface="Bree Serif"/>
              <a:sym typeface="Bree Serif"/>
            </a:endParaRPr>
          </a:p>
          <a:p>
            <a:pPr marL="0" lvl="0" indent="0" algn="ctr" rtl="0">
              <a:spcBef>
                <a:spcPts val="0"/>
              </a:spcBef>
              <a:spcAft>
                <a:spcPts val="0"/>
              </a:spcAft>
              <a:buNone/>
            </a:pPr>
            <a:r>
              <a:rPr lang="en" sz="2500">
                <a:solidFill>
                  <a:schemeClr val="lt1"/>
                </a:solidFill>
                <a:latin typeface="Bree Serif"/>
                <a:ea typeface="Bree Serif"/>
                <a:cs typeface="Bree Serif"/>
                <a:sym typeface="Bree Serif"/>
              </a:rPr>
              <a:t>District Advisory Council August 2020</a:t>
            </a:r>
            <a:endParaRPr sz="2500">
              <a:solidFill>
                <a:schemeClr val="lt1"/>
              </a:solidFill>
              <a:latin typeface="Bree Serif"/>
              <a:ea typeface="Bree Serif"/>
              <a:cs typeface="Bree Serif"/>
              <a:sym typeface="Bree Serif"/>
            </a:endParaRPr>
          </a:p>
          <a:p>
            <a:pPr marL="0" lvl="0" indent="0" algn="ctr" rtl="0">
              <a:spcBef>
                <a:spcPts val="0"/>
              </a:spcBef>
              <a:spcAft>
                <a:spcPts val="0"/>
              </a:spcAft>
              <a:buNone/>
            </a:pPr>
            <a:r>
              <a:rPr lang="en" sz="2000">
                <a:solidFill>
                  <a:schemeClr val="lt1"/>
                </a:solidFill>
                <a:latin typeface="Bree Serif"/>
                <a:ea typeface="Bree Serif"/>
                <a:cs typeface="Bree Serif"/>
                <a:sym typeface="Bree Serif"/>
              </a:rPr>
              <a:t>Katharine Williams, LMHC</a:t>
            </a:r>
            <a:endParaRPr sz="2000">
              <a:solidFill>
                <a:schemeClr val="lt1"/>
              </a:solidFill>
              <a:latin typeface="Bree Serif"/>
              <a:ea typeface="Bree Serif"/>
              <a:cs typeface="Bree Serif"/>
              <a:sym typeface="Bree Serif"/>
            </a:endParaRPr>
          </a:p>
          <a:p>
            <a:pPr marL="0" lvl="0" indent="0" algn="ctr" rtl="0">
              <a:spcBef>
                <a:spcPts val="0"/>
              </a:spcBef>
              <a:spcAft>
                <a:spcPts val="0"/>
              </a:spcAft>
              <a:buNone/>
            </a:pPr>
            <a:r>
              <a:rPr lang="en" sz="2000">
                <a:solidFill>
                  <a:schemeClr val="lt1"/>
                </a:solidFill>
                <a:latin typeface="Bree Serif"/>
                <a:ea typeface="Bree Serif"/>
                <a:cs typeface="Bree Serif"/>
                <a:sym typeface="Bree Serif"/>
              </a:rPr>
              <a:t>Director of Mental Health and Behavioral Supports</a:t>
            </a:r>
            <a:endParaRPr sz="2000">
              <a:solidFill>
                <a:schemeClr val="lt1"/>
              </a:solidFill>
              <a:latin typeface="Bree Serif"/>
              <a:ea typeface="Bree Serif"/>
              <a:cs typeface="Bree Serif"/>
              <a:sym typeface="Bree Serif"/>
            </a:endParaRPr>
          </a:p>
        </p:txBody>
      </p:sp>
      <p:pic>
        <p:nvPicPr>
          <p:cNvPr id="59" name="Google Shape;59;p13"/>
          <p:cNvPicPr preferRelativeResize="0"/>
          <p:nvPr/>
        </p:nvPicPr>
        <p:blipFill>
          <a:blip r:embed="rId3">
            <a:alphaModFix/>
          </a:blip>
          <a:stretch>
            <a:fillRect/>
          </a:stretch>
        </p:blipFill>
        <p:spPr>
          <a:xfrm>
            <a:off x="3220725" y="0"/>
            <a:ext cx="2455474" cy="2555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122450" y="214975"/>
            <a:ext cx="6962801" cy="4801125"/>
          </a:xfrm>
          <a:prstGeom prst="rect">
            <a:avLst/>
          </a:prstGeom>
          <a:noFill/>
          <a:ln>
            <a:noFill/>
          </a:ln>
        </p:spPr>
      </p:pic>
      <p:sp>
        <p:nvSpPr>
          <p:cNvPr id="123" name="Google Shape;123;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29" name="Google Shape;129;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solidFill>
                  <a:schemeClr val="dk1"/>
                </a:solidFill>
                <a:latin typeface="Bree Serif"/>
                <a:ea typeface="Bree Serif"/>
                <a:cs typeface="Bree Serif"/>
                <a:sym typeface="Bree Serif"/>
              </a:rPr>
              <a:t>Progress Monitoring </a:t>
            </a:r>
            <a:endParaRPr/>
          </a:p>
        </p:txBody>
      </p:sp>
      <p:sp>
        <p:nvSpPr>
          <p:cNvPr id="130" name="Google Shape;130;p23"/>
          <p:cNvSpPr txBox="1">
            <a:spLocks noGrp="1"/>
          </p:cNvSpPr>
          <p:nvPr>
            <p:ph type="body" idx="1"/>
          </p:nvPr>
        </p:nvSpPr>
        <p:spPr>
          <a:xfrm>
            <a:off x="311700" y="1152475"/>
            <a:ext cx="8520600" cy="36645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0000"/>
              </a:buClr>
              <a:buSzPts val="1500"/>
              <a:buFont typeface="Bree Serif"/>
              <a:buChar char="●"/>
            </a:pPr>
            <a:r>
              <a:rPr lang="en" sz="1500">
                <a:solidFill>
                  <a:srgbClr val="000000"/>
                </a:solidFill>
                <a:latin typeface="Bree Serif"/>
                <a:ea typeface="Bree Serif"/>
                <a:cs typeface="Bree Serif"/>
                <a:sym typeface="Bree Serif"/>
              </a:rPr>
              <a:t>Progress Monitoring is completed weekly (for nine weeks) for students receiving Tier 2 and 3 supports. The Assistant Principal is responsible for ensuring that the monitoring is occurring with fidelity.</a:t>
            </a:r>
            <a:endParaRPr sz="1500">
              <a:solidFill>
                <a:srgbClr val="000000"/>
              </a:solidFill>
              <a:latin typeface="Bree Serif"/>
              <a:ea typeface="Bree Serif"/>
              <a:cs typeface="Bree Serif"/>
              <a:sym typeface="Bree Serif"/>
            </a:endParaRPr>
          </a:p>
          <a:p>
            <a:pPr marL="457200" lvl="0" indent="-323850" algn="l" rtl="0">
              <a:spcBef>
                <a:spcPts val="0"/>
              </a:spcBef>
              <a:spcAft>
                <a:spcPts val="0"/>
              </a:spcAft>
              <a:buClr>
                <a:schemeClr val="dk2"/>
              </a:buClr>
              <a:buSzPts val="1500"/>
              <a:buFont typeface="Bree Serif"/>
              <a:buChar char="●"/>
            </a:pPr>
            <a:r>
              <a:rPr lang="en" sz="1500">
                <a:solidFill>
                  <a:schemeClr val="dk2"/>
                </a:solidFill>
                <a:latin typeface="Bree Serif"/>
                <a:ea typeface="Bree Serif"/>
                <a:cs typeface="Bree Serif"/>
                <a:sym typeface="Bree Serif"/>
              </a:rPr>
              <a:t>Some variability is normal from week to week based on academic performance, mental health, and other precipitating factors. </a:t>
            </a:r>
            <a:endParaRPr sz="1500">
              <a:solidFill>
                <a:schemeClr val="dk2"/>
              </a:solidFill>
              <a:latin typeface="Bree Serif"/>
              <a:ea typeface="Bree Serif"/>
              <a:cs typeface="Bree Serif"/>
              <a:sym typeface="Bree Serif"/>
            </a:endParaRPr>
          </a:p>
          <a:p>
            <a:pPr marL="457200" lvl="0" indent="-323850" algn="l" rtl="0">
              <a:spcBef>
                <a:spcPts val="0"/>
              </a:spcBef>
              <a:spcAft>
                <a:spcPts val="0"/>
              </a:spcAft>
              <a:buClr>
                <a:schemeClr val="dk2"/>
              </a:buClr>
              <a:buSzPts val="1500"/>
              <a:buFont typeface="Bree Serif"/>
              <a:buChar char="●"/>
            </a:pPr>
            <a:r>
              <a:rPr lang="en" sz="1500">
                <a:solidFill>
                  <a:schemeClr val="dk2"/>
                </a:solidFill>
                <a:latin typeface="Bree Serif"/>
                <a:ea typeface="Bree Serif"/>
                <a:cs typeface="Bree Serif"/>
                <a:sym typeface="Bree Serif"/>
              </a:rPr>
              <a:t>When looking at graphed data, we want to see the trend line below the goal line for four consecutive weeks before moving down a tier.</a:t>
            </a:r>
            <a:endParaRPr sz="1500">
              <a:solidFill>
                <a:schemeClr val="dk2"/>
              </a:solidFill>
              <a:latin typeface="Bree Serif"/>
              <a:ea typeface="Bree Serif"/>
              <a:cs typeface="Bree Serif"/>
              <a:sym typeface="Bree Serif"/>
            </a:endParaRPr>
          </a:p>
          <a:p>
            <a:pPr marL="457200" lvl="0" indent="0" algn="l" rtl="0">
              <a:spcBef>
                <a:spcPts val="1600"/>
              </a:spcBef>
              <a:spcAft>
                <a:spcPts val="0"/>
              </a:spcAft>
              <a:buNone/>
            </a:pPr>
            <a:endParaRPr sz="1600">
              <a:solidFill>
                <a:schemeClr val="dk2"/>
              </a:solidFill>
              <a:latin typeface="Bree Serif"/>
              <a:ea typeface="Bree Serif"/>
              <a:cs typeface="Bree Serif"/>
              <a:sym typeface="Bree Serif"/>
            </a:endParaRPr>
          </a:p>
          <a:p>
            <a:pPr marL="457200" lvl="0" indent="0" algn="l" rtl="0">
              <a:lnSpc>
                <a:spcPct val="100000"/>
              </a:lnSpc>
              <a:spcBef>
                <a:spcPts val="0"/>
              </a:spcBef>
              <a:spcAft>
                <a:spcPts val="0"/>
              </a:spcAft>
              <a:buNone/>
            </a:pPr>
            <a:endParaRPr sz="1600">
              <a:solidFill>
                <a:srgbClr val="000000"/>
              </a:solidFill>
              <a:latin typeface="Bree Serif"/>
              <a:ea typeface="Bree Serif"/>
              <a:cs typeface="Bree Serif"/>
              <a:sym typeface="Bree Serif"/>
            </a:endParaRPr>
          </a:p>
          <a:p>
            <a:pPr marL="457200" lvl="0" indent="0" algn="l" rtl="0">
              <a:lnSpc>
                <a:spcPct val="100000"/>
              </a:lnSpc>
              <a:spcBef>
                <a:spcPts val="0"/>
              </a:spcBef>
              <a:spcAft>
                <a:spcPts val="0"/>
              </a:spcAft>
              <a:buNone/>
            </a:pPr>
            <a:endParaRPr sz="1600">
              <a:solidFill>
                <a:srgbClr val="000000"/>
              </a:solidFill>
              <a:latin typeface="Bree Serif"/>
              <a:ea typeface="Bree Serif"/>
              <a:cs typeface="Bree Serif"/>
              <a:sym typeface="Bree Serif"/>
            </a:endParaRPr>
          </a:p>
          <a:p>
            <a:pPr marL="457200" lvl="0" indent="0" algn="l" rtl="0">
              <a:spcBef>
                <a:spcPts val="0"/>
              </a:spcBef>
              <a:spcAft>
                <a:spcPts val="1600"/>
              </a:spcAft>
              <a:buNone/>
            </a:pPr>
            <a:endParaRPr sz="1400">
              <a:solidFill>
                <a:srgbClr val="000000"/>
              </a:solidFill>
              <a:latin typeface="Bree Serif"/>
              <a:ea typeface="Bree Serif"/>
              <a:cs typeface="Bree Serif"/>
              <a:sym typeface="Bree Serif"/>
            </a:endParaRPr>
          </a:p>
        </p:txBody>
      </p:sp>
      <p:pic>
        <p:nvPicPr>
          <p:cNvPr id="131" name="Google Shape;131;p23"/>
          <p:cNvPicPr preferRelativeResize="0"/>
          <p:nvPr/>
        </p:nvPicPr>
        <p:blipFill>
          <a:blip r:embed="rId3">
            <a:alphaModFix/>
          </a:blip>
          <a:stretch>
            <a:fillRect/>
          </a:stretch>
        </p:blipFill>
        <p:spPr>
          <a:xfrm>
            <a:off x="2824050" y="2989900"/>
            <a:ext cx="3057450" cy="2153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37" name="Google Shape;137;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solidFill>
                  <a:schemeClr val="dk1"/>
                </a:solidFill>
                <a:latin typeface="Bree Serif"/>
                <a:ea typeface="Bree Serif"/>
                <a:cs typeface="Bree Serif"/>
                <a:sym typeface="Bree Serif"/>
              </a:rPr>
              <a:t>Virtual Universal Screening</a:t>
            </a:r>
            <a:endParaRPr/>
          </a:p>
        </p:txBody>
      </p:sp>
      <p:sp>
        <p:nvSpPr>
          <p:cNvPr id="138" name="Google Shape;13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000000"/>
                </a:solidFill>
                <a:latin typeface="Bree Serif"/>
                <a:ea typeface="Bree Serif"/>
                <a:cs typeface="Bree Serif"/>
                <a:sym typeface="Bree Serif"/>
              </a:rPr>
              <a:t>*The screening process looks different for virtual students (the screening process is still developing)</a:t>
            </a:r>
            <a:endParaRPr sz="1400">
              <a:solidFill>
                <a:srgbClr val="000000"/>
              </a:solidFill>
              <a:latin typeface="Bree Serif"/>
              <a:ea typeface="Bree Serif"/>
              <a:cs typeface="Bree Serif"/>
              <a:sym typeface="Bree Serif"/>
            </a:endParaRPr>
          </a:p>
          <a:p>
            <a:pPr marL="457200" lvl="0" indent="0" algn="l" rtl="0">
              <a:lnSpc>
                <a:spcPct val="100000"/>
              </a:lnSpc>
              <a:spcBef>
                <a:spcPts val="0"/>
              </a:spcBef>
              <a:spcAft>
                <a:spcPts val="0"/>
              </a:spcAft>
              <a:buNone/>
            </a:pPr>
            <a:r>
              <a:rPr lang="en" sz="1400">
                <a:solidFill>
                  <a:srgbClr val="000000"/>
                </a:solidFill>
                <a:latin typeface="Bree Serif"/>
                <a:ea typeface="Bree Serif"/>
                <a:cs typeface="Bree Serif"/>
                <a:sym typeface="Bree Serif"/>
              </a:rPr>
              <a:t> </a:t>
            </a:r>
            <a:endParaRPr sz="1400">
              <a:solidFill>
                <a:srgbClr val="000000"/>
              </a:solidFill>
              <a:latin typeface="Bree Serif"/>
              <a:ea typeface="Bree Serif"/>
              <a:cs typeface="Bree Serif"/>
              <a:sym typeface="Bree Serif"/>
            </a:endParaRPr>
          </a:p>
          <a:p>
            <a:pPr marL="0" lvl="0" indent="0" algn="l" rtl="0">
              <a:lnSpc>
                <a:spcPct val="100000"/>
              </a:lnSpc>
              <a:spcBef>
                <a:spcPts val="0"/>
              </a:spcBef>
              <a:spcAft>
                <a:spcPts val="0"/>
              </a:spcAft>
              <a:buNone/>
            </a:pPr>
            <a:r>
              <a:rPr lang="en" sz="1400">
                <a:solidFill>
                  <a:srgbClr val="000000"/>
                </a:solidFill>
                <a:latin typeface="Bree Serif"/>
                <a:ea typeface="Bree Serif"/>
                <a:cs typeface="Bree Serif"/>
                <a:sym typeface="Bree Serif"/>
              </a:rPr>
              <a:t>What will prompt a screening process for a student?</a:t>
            </a:r>
            <a:endParaRPr sz="1400">
              <a:solidFill>
                <a:srgbClr val="000000"/>
              </a:solidFill>
              <a:latin typeface="Bree Serif"/>
              <a:ea typeface="Bree Serif"/>
              <a:cs typeface="Bree Serif"/>
              <a:sym typeface="Bree Serif"/>
            </a:endParaRPr>
          </a:p>
          <a:p>
            <a:pPr marL="0" lvl="0" indent="0" algn="l" rtl="0">
              <a:lnSpc>
                <a:spcPct val="100000"/>
              </a:lnSpc>
              <a:spcBef>
                <a:spcPts val="0"/>
              </a:spcBef>
              <a:spcAft>
                <a:spcPts val="0"/>
              </a:spcAft>
              <a:buNone/>
            </a:pPr>
            <a:endParaRPr sz="1400">
              <a:solidFill>
                <a:srgbClr val="000000"/>
              </a:solidFill>
              <a:latin typeface="Bree Serif"/>
              <a:ea typeface="Bree Serif"/>
              <a:cs typeface="Bree Serif"/>
              <a:sym typeface="Bree Serif"/>
            </a:endParaRPr>
          </a:p>
          <a:p>
            <a:pPr marL="457200" lvl="0" indent="-317500" algn="l" rtl="0">
              <a:spcBef>
                <a:spcPts val="0"/>
              </a:spcBef>
              <a:spcAft>
                <a:spcPts val="0"/>
              </a:spcAft>
              <a:buClr>
                <a:srgbClr val="000000"/>
              </a:buClr>
              <a:buSzPts val="1400"/>
              <a:buFont typeface="Bree Serif"/>
              <a:buChar char="●"/>
            </a:pPr>
            <a:r>
              <a:rPr lang="en" sz="1400">
                <a:solidFill>
                  <a:srgbClr val="000000"/>
                </a:solidFill>
                <a:latin typeface="Bree Serif"/>
                <a:ea typeface="Bree Serif"/>
                <a:cs typeface="Bree Serif"/>
                <a:sym typeface="Bree Serif"/>
              </a:rPr>
              <a:t>Referral from a teacher or another staff member working with a student</a:t>
            </a:r>
            <a:endParaRPr sz="1400">
              <a:solidFill>
                <a:srgbClr val="000000"/>
              </a:solidFill>
              <a:latin typeface="Bree Serif"/>
              <a:ea typeface="Bree Serif"/>
              <a:cs typeface="Bree Serif"/>
              <a:sym typeface="Bree Serif"/>
            </a:endParaRPr>
          </a:p>
          <a:p>
            <a:pPr marL="457200" lvl="0" indent="-317500" algn="l" rtl="0">
              <a:spcBef>
                <a:spcPts val="0"/>
              </a:spcBef>
              <a:spcAft>
                <a:spcPts val="0"/>
              </a:spcAft>
              <a:buClr>
                <a:srgbClr val="000000"/>
              </a:buClr>
              <a:buSzPts val="1400"/>
              <a:buFont typeface="Bree Serif"/>
              <a:buChar char="●"/>
            </a:pPr>
            <a:r>
              <a:rPr lang="en" sz="1400">
                <a:solidFill>
                  <a:srgbClr val="000000"/>
                </a:solidFill>
                <a:latin typeface="Bree Serif"/>
                <a:ea typeface="Bree Serif"/>
                <a:cs typeface="Bree Serif"/>
                <a:sym typeface="Bree Serif"/>
              </a:rPr>
              <a:t>EWS indicators (lack of attendance, low academic performance, decreased participation, etc.)</a:t>
            </a:r>
            <a:endParaRPr sz="1400">
              <a:solidFill>
                <a:srgbClr val="000000"/>
              </a:solidFill>
              <a:latin typeface="Bree Serif"/>
              <a:ea typeface="Bree Serif"/>
              <a:cs typeface="Bree Serif"/>
              <a:sym typeface="Bree Serif"/>
            </a:endParaRPr>
          </a:p>
          <a:p>
            <a:pPr marL="457200" lvl="0" indent="-317500" algn="l" rtl="0">
              <a:spcBef>
                <a:spcPts val="0"/>
              </a:spcBef>
              <a:spcAft>
                <a:spcPts val="0"/>
              </a:spcAft>
              <a:buClr>
                <a:srgbClr val="000000"/>
              </a:buClr>
              <a:buSzPts val="1400"/>
              <a:buFont typeface="Bree Serif"/>
              <a:buChar char="●"/>
            </a:pPr>
            <a:r>
              <a:rPr lang="en" sz="1400">
                <a:solidFill>
                  <a:srgbClr val="000000"/>
                </a:solidFill>
                <a:latin typeface="Bree Serif"/>
                <a:ea typeface="Bree Serif"/>
                <a:cs typeface="Bree Serif"/>
                <a:sym typeface="Bree Serif"/>
              </a:rPr>
              <a:t>Concerns after a virtual check-in</a:t>
            </a:r>
            <a:endParaRPr sz="1400">
              <a:solidFill>
                <a:srgbClr val="000000"/>
              </a:solidFill>
              <a:latin typeface="Bree Serif"/>
              <a:ea typeface="Bree Serif"/>
              <a:cs typeface="Bree Serif"/>
              <a:sym typeface="Bree Serif"/>
            </a:endParaRPr>
          </a:p>
          <a:p>
            <a:pPr marL="0" lvl="0" indent="0" algn="l" rtl="0">
              <a:lnSpc>
                <a:spcPct val="100000"/>
              </a:lnSpc>
              <a:spcBef>
                <a:spcPts val="1600"/>
              </a:spcBef>
              <a:spcAft>
                <a:spcPts val="0"/>
              </a:spcAft>
              <a:buNone/>
            </a:pPr>
            <a:r>
              <a:rPr lang="en" sz="1400">
                <a:solidFill>
                  <a:srgbClr val="000000"/>
                </a:solidFill>
                <a:latin typeface="Bree Serif"/>
                <a:ea typeface="Bree Serif"/>
                <a:cs typeface="Bree Serif"/>
                <a:sym typeface="Bree Serif"/>
              </a:rPr>
              <a:t>When a concern arises because of one of the above indicators, the staff member takes the concern to the school’s leadership team immediately, and </a:t>
            </a:r>
            <a:r>
              <a:rPr lang="en" sz="1400">
                <a:solidFill>
                  <a:schemeClr val="dk2"/>
                </a:solidFill>
                <a:latin typeface="Bree Serif"/>
                <a:ea typeface="Bree Serif"/>
                <a:cs typeface="Bree Serif"/>
                <a:sym typeface="Bree Serif"/>
              </a:rPr>
              <a:t>well-informed, data-based decisions about the student’s well-being are made. The school will work collaboratively with parents, district mental and behavioral health staff, and community providers regarding student needs.</a:t>
            </a:r>
            <a:endParaRPr sz="1400">
              <a:solidFill>
                <a:schemeClr val="dk2"/>
              </a:solidFill>
              <a:latin typeface="Bree Serif"/>
              <a:ea typeface="Bree Serif"/>
              <a:cs typeface="Bree Serif"/>
              <a:sym typeface="Bree Serif"/>
            </a:endParaRPr>
          </a:p>
          <a:p>
            <a:pPr marL="0" lvl="0" indent="0" algn="l" rtl="0">
              <a:spcBef>
                <a:spcPts val="1600"/>
              </a:spcBef>
              <a:spcAft>
                <a:spcPts val="0"/>
              </a:spcAft>
              <a:buNone/>
            </a:pPr>
            <a:endParaRPr sz="1400" b="1">
              <a:solidFill>
                <a:schemeClr val="dk2"/>
              </a:solidFill>
              <a:latin typeface="Bree Serif"/>
              <a:ea typeface="Bree Serif"/>
              <a:cs typeface="Bree Serif"/>
              <a:sym typeface="Bree Serif"/>
            </a:endParaRPr>
          </a:p>
          <a:p>
            <a:pPr marL="0" lvl="0" indent="0" algn="l" rtl="0">
              <a:spcBef>
                <a:spcPts val="1600"/>
              </a:spcBef>
              <a:spcAft>
                <a:spcPts val="1600"/>
              </a:spcAft>
              <a:buNone/>
            </a:pPr>
            <a:endParaRPr sz="1500">
              <a:solidFill>
                <a:srgbClr val="000000"/>
              </a:solidFill>
              <a:latin typeface="Bree Serif"/>
              <a:ea typeface="Bree Serif"/>
              <a:cs typeface="Bree Serif"/>
              <a:sym typeface="Bree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44" name="Google Shape;144;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Bree Serif"/>
                <a:ea typeface="Bree Serif"/>
                <a:cs typeface="Bree Serif"/>
                <a:sym typeface="Bree Serif"/>
              </a:rPr>
              <a:t>When Will We Facilitate the Screenings?</a:t>
            </a:r>
            <a:endParaRPr/>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000000"/>
              </a:solidFill>
              <a:latin typeface="Bree Serif"/>
              <a:ea typeface="Bree Serif"/>
              <a:cs typeface="Bree Serif"/>
              <a:sym typeface="Bree Serif"/>
            </a:endParaRPr>
          </a:p>
          <a:p>
            <a:pPr marL="457200" lvl="0" indent="-342900" algn="l" rtl="0">
              <a:spcBef>
                <a:spcPts val="1600"/>
              </a:spcBef>
              <a:spcAft>
                <a:spcPts val="0"/>
              </a:spcAft>
              <a:buClr>
                <a:srgbClr val="000000"/>
              </a:buClr>
              <a:buSzPts val="1800"/>
              <a:buFont typeface="Bree Serif"/>
              <a:buChar char="●"/>
            </a:pPr>
            <a:r>
              <a:rPr lang="en">
                <a:solidFill>
                  <a:srgbClr val="000000"/>
                </a:solidFill>
                <a:latin typeface="Bree Serif"/>
                <a:ea typeface="Bree Serif"/>
                <a:cs typeface="Bree Serif"/>
                <a:sym typeface="Bree Serif"/>
              </a:rPr>
              <a:t>September 14th - October 2nd (meet, make list, and create tier plans)</a:t>
            </a:r>
            <a:endParaRPr>
              <a:solidFill>
                <a:srgbClr val="000000"/>
              </a:solidFill>
              <a:latin typeface="Bree Serif"/>
              <a:ea typeface="Bree Serif"/>
              <a:cs typeface="Bree Serif"/>
              <a:sym typeface="Bree Serif"/>
            </a:endParaRPr>
          </a:p>
          <a:p>
            <a:pPr marL="457200" lvl="0" indent="-342900" algn="l" rtl="0">
              <a:spcBef>
                <a:spcPts val="0"/>
              </a:spcBef>
              <a:spcAft>
                <a:spcPts val="0"/>
              </a:spcAft>
              <a:buClr>
                <a:srgbClr val="000000"/>
              </a:buClr>
              <a:buSzPts val="1800"/>
              <a:buFont typeface="Bree Serif"/>
              <a:buChar char="●"/>
            </a:pPr>
            <a:r>
              <a:rPr lang="en">
                <a:solidFill>
                  <a:srgbClr val="000000"/>
                </a:solidFill>
                <a:latin typeface="Bree Serif"/>
                <a:ea typeface="Bree Serif"/>
                <a:cs typeface="Bree Serif"/>
                <a:sym typeface="Bree Serif"/>
              </a:rPr>
              <a:t>January 25th - February 12th (meet, make list, and create tier plans)</a:t>
            </a:r>
            <a:endParaRPr>
              <a:solidFill>
                <a:srgbClr val="000000"/>
              </a:solidFill>
              <a:latin typeface="Bree Serif"/>
              <a:ea typeface="Bree Serif"/>
              <a:cs typeface="Bree Serif"/>
              <a:sym typeface="Bree Serif"/>
            </a:endParaRPr>
          </a:p>
          <a:p>
            <a:pPr marL="0" lvl="0" indent="0" algn="l" rtl="0">
              <a:spcBef>
                <a:spcPts val="1600"/>
              </a:spcBef>
              <a:spcAft>
                <a:spcPts val="1600"/>
              </a:spcAft>
              <a:buNone/>
            </a:pPr>
            <a:r>
              <a:rPr lang="en">
                <a:solidFill>
                  <a:srgbClr val="000000"/>
                </a:solidFill>
                <a:latin typeface="Bree Serif"/>
                <a:ea typeface="Bree Serif"/>
                <a:cs typeface="Bree Serif"/>
                <a:sym typeface="Bree Serif"/>
              </a:rPr>
              <a:t>This should give us time to get interventions put into place before the holidays and will ensure that we can get interventions into place well before the end of the year.</a:t>
            </a:r>
            <a:endParaRPr>
              <a:solidFill>
                <a:srgbClr val="000000"/>
              </a:solidFill>
              <a:latin typeface="Bree Serif"/>
              <a:ea typeface="Bree Serif"/>
              <a:cs typeface="Bree Serif"/>
              <a:sym typeface="Bree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743001"/>
            <a:ext cx="8520600" cy="200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
        <p:nvSpPr>
          <p:cNvPr id="151" name="Google Shape;151;p26"/>
          <p:cNvSpPr txBox="1">
            <a:spLocks noGrp="1"/>
          </p:cNvSpPr>
          <p:nvPr>
            <p:ph type="body" idx="1"/>
          </p:nvPr>
        </p:nvSpPr>
        <p:spPr>
          <a:xfrm>
            <a:off x="311700" y="3126732"/>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3500">
              <a:latin typeface="Bree Serif"/>
              <a:ea typeface="Bree Serif"/>
              <a:cs typeface="Bree Serif"/>
              <a:sym typeface="Bree Serif"/>
            </a:endParaRPr>
          </a:p>
        </p:txBody>
      </p:sp>
      <p:sp>
        <p:nvSpPr>
          <p:cNvPr id="152" name="Google Shape;152;p2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solidFill>
                  <a:schemeClr val="accent2"/>
                </a:solidFill>
                <a:latin typeface="Bree Serif"/>
                <a:ea typeface="Bree Serif"/>
                <a:cs typeface="Bree Serif"/>
                <a:sym typeface="Bree Serif"/>
              </a:rPr>
              <a:t>What is MTSS?</a:t>
            </a:r>
            <a:endParaRPr/>
          </a:p>
        </p:txBody>
      </p:sp>
      <p:sp>
        <p:nvSpPr>
          <p:cNvPr id="65" name="Google Shape;65;p14"/>
          <p:cNvSpPr txBox="1">
            <a:spLocks noGrp="1"/>
          </p:cNvSpPr>
          <p:nvPr>
            <p:ph type="body" idx="1"/>
          </p:nvPr>
        </p:nvSpPr>
        <p:spPr>
          <a:xfrm>
            <a:off x="311700" y="1152475"/>
            <a:ext cx="8520600" cy="3761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000000"/>
                </a:solidFill>
                <a:latin typeface="Bree Serif"/>
                <a:ea typeface="Bree Serif"/>
                <a:cs typeface="Bree Serif"/>
                <a:sym typeface="Bree Serif"/>
              </a:rPr>
              <a:t>Okeechobee County School Board is committed to organizing the existing educational system as a Multi-Tiered System of Supports (MTSS). MTSS is a systemic approach that uses data-based problem solving and decision making across all levels of the education system for supporting students both academically and behaviorally. There are three tiers:</a:t>
            </a:r>
            <a:endParaRPr>
              <a:solidFill>
                <a:srgbClr val="000000"/>
              </a:solidFill>
              <a:latin typeface="Bree Serif"/>
              <a:ea typeface="Bree Serif"/>
              <a:cs typeface="Bree Serif"/>
              <a:sym typeface="Bree Serif"/>
            </a:endParaRPr>
          </a:p>
          <a:p>
            <a:pPr marL="457200" lvl="0" indent="0" algn="ctr" rtl="0">
              <a:spcBef>
                <a:spcPts val="1600"/>
              </a:spcBef>
              <a:spcAft>
                <a:spcPts val="1600"/>
              </a:spcAft>
              <a:buNone/>
            </a:pPr>
            <a:endParaRPr>
              <a:solidFill>
                <a:srgbClr val="000000"/>
              </a:solidFill>
              <a:latin typeface="Bree Serif"/>
              <a:ea typeface="Bree Serif"/>
              <a:cs typeface="Bree Serif"/>
              <a:sym typeface="Bree Serif"/>
            </a:endParaRPr>
          </a:p>
        </p:txBody>
      </p:sp>
      <p:sp>
        <p:nvSpPr>
          <p:cNvPr id="66" name="Google Shape;66;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graphicFrame>
        <p:nvGraphicFramePr>
          <p:cNvPr id="67" name="Google Shape;67;p14"/>
          <p:cNvGraphicFramePr/>
          <p:nvPr/>
        </p:nvGraphicFramePr>
        <p:xfrm>
          <a:off x="952500" y="2970725"/>
          <a:ext cx="3000000" cy="3000000"/>
        </p:xfrm>
        <a:graphic>
          <a:graphicData uri="http://schemas.openxmlformats.org/drawingml/2006/table">
            <a:tbl>
              <a:tblPr>
                <a:noFill/>
                <a:tableStyleId>{D3F94567-7DF4-4F80-956F-FD4C6FAEDB30}</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580325">
                <a:tc>
                  <a:txBody>
                    <a:bodyPr/>
                    <a:lstStyle/>
                    <a:p>
                      <a:pPr marL="0" lvl="0" indent="0" algn="ctr" rtl="0">
                        <a:spcBef>
                          <a:spcPts val="0"/>
                        </a:spcBef>
                        <a:spcAft>
                          <a:spcPts val="0"/>
                        </a:spcAft>
                        <a:buNone/>
                      </a:pPr>
                      <a:r>
                        <a:rPr lang="en">
                          <a:latin typeface="Bree Serif"/>
                          <a:ea typeface="Bree Serif"/>
                          <a:cs typeface="Bree Serif"/>
                          <a:sym typeface="Bree Serif"/>
                        </a:rPr>
                        <a:t>Tier 1</a:t>
                      </a:r>
                      <a:endParaRPr>
                        <a:latin typeface="Bree Serif"/>
                        <a:ea typeface="Bree Serif"/>
                        <a:cs typeface="Bree Serif"/>
                        <a:sym typeface="Bree Serif"/>
                      </a:endParaRPr>
                    </a:p>
                  </a:txBody>
                  <a:tcPr marL="91425" marR="91425" marT="91425" marB="91425">
                    <a:solidFill>
                      <a:srgbClr val="93C47D"/>
                    </a:solidFill>
                  </a:tcPr>
                </a:tc>
                <a:tc>
                  <a:txBody>
                    <a:bodyPr/>
                    <a:lstStyle/>
                    <a:p>
                      <a:pPr marL="0" lvl="0" indent="0" algn="ctr" rtl="0">
                        <a:spcBef>
                          <a:spcPts val="0"/>
                        </a:spcBef>
                        <a:spcAft>
                          <a:spcPts val="0"/>
                        </a:spcAft>
                        <a:buNone/>
                      </a:pPr>
                      <a:r>
                        <a:rPr lang="en">
                          <a:latin typeface="Bree Serif"/>
                          <a:ea typeface="Bree Serif"/>
                          <a:cs typeface="Bree Serif"/>
                          <a:sym typeface="Bree Serif"/>
                        </a:rPr>
                        <a:t>Tier 2</a:t>
                      </a:r>
                      <a:endParaRPr>
                        <a:latin typeface="Bree Serif"/>
                        <a:ea typeface="Bree Serif"/>
                        <a:cs typeface="Bree Serif"/>
                        <a:sym typeface="Bree Serif"/>
                      </a:endParaRPr>
                    </a:p>
                  </a:txBody>
                  <a:tcPr marL="91425" marR="91425" marT="91425" marB="91425">
                    <a:solidFill>
                      <a:srgbClr val="FFD966"/>
                    </a:solidFill>
                  </a:tcPr>
                </a:tc>
                <a:tc>
                  <a:txBody>
                    <a:bodyPr/>
                    <a:lstStyle/>
                    <a:p>
                      <a:pPr marL="0" lvl="0" indent="0" algn="ctr" rtl="0">
                        <a:spcBef>
                          <a:spcPts val="0"/>
                        </a:spcBef>
                        <a:spcAft>
                          <a:spcPts val="0"/>
                        </a:spcAft>
                        <a:buNone/>
                      </a:pPr>
                      <a:r>
                        <a:rPr lang="en">
                          <a:latin typeface="Bree Serif"/>
                          <a:ea typeface="Bree Serif"/>
                          <a:cs typeface="Bree Serif"/>
                          <a:sym typeface="Bree Serif"/>
                        </a:rPr>
                        <a:t>Tier 3</a:t>
                      </a:r>
                      <a:endParaRPr>
                        <a:latin typeface="Bree Serif"/>
                        <a:ea typeface="Bree Serif"/>
                        <a:cs typeface="Bree Serif"/>
                        <a:sym typeface="Bree Serif"/>
                      </a:endParaRPr>
                    </a:p>
                  </a:txBody>
                  <a:tcPr marL="91425" marR="91425" marT="91425" marB="91425">
                    <a:solidFill>
                      <a:srgbClr val="E06666"/>
                    </a:solidFill>
                  </a:tcPr>
                </a:tc>
                <a:extLst>
                  <a:ext uri="{0D108BD9-81ED-4DB2-BD59-A6C34878D82A}">
                    <a16:rowId xmlns:a16="http://schemas.microsoft.com/office/drawing/2014/main" val="10000"/>
                  </a:ext>
                </a:extLst>
              </a:tr>
              <a:tr h="1187125">
                <a:tc>
                  <a:txBody>
                    <a:bodyPr/>
                    <a:lstStyle/>
                    <a:p>
                      <a:pPr marL="0" lvl="0" indent="0" algn="ctr" rtl="0">
                        <a:spcBef>
                          <a:spcPts val="0"/>
                        </a:spcBef>
                        <a:spcAft>
                          <a:spcPts val="0"/>
                        </a:spcAft>
                        <a:buNone/>
                      </a:pPr>
                      <a:r>
                        <a:rPr lang="en" sz="1200">
                          <a:latin typeface="Bree Serif"/>
                          <a:ea typeface="Bree Serif"/>
                          <a:cs typeface="Bree Serif"/>
                          <a:sym typeface="Bree Serif"/>
                        </a:rPr>
                        <a:t>Designed for all students (100%) with on-going differentiated instruction</a:t>
                      </a:r>
                      <a:endParaRPr sz="1200">
                        <a:latin typeface="Bree Serif"/>
                        <a:ea typeface="Bree Serif"/>
                        <a:cs typeface="Bree Serif"/>
                        <a:sym typeface="Bree Serif"/>
                      </a:endParaRPr>
                    </a:p>
                  </a:txBody>
                  <a:tcPr marL="91425" marR="91425" marT="91425" marB="91425"/>
                </a:tc>
                <a:tc>
                  <a:txBody>
                    <a:bodyPr/>
                    <a:lstStyle/>
                    <a:p>
                      <a:pPr marL="0" lvl="0" indent="0" algn="ctr" rtl="0">
                        <a:spcBef>
                          <a:spcPts val="0"/>
                        </a:spcBef>
                        <a:spcAft>
                          <a:spcPts val="0"/>
                        </a:spcAft>
                        <a:buNone/>
                      </a:pPr>
                      <a:r>
                        <a:rPr lang="en" sz="1200">
                          <a:latin typeface="Bree Serif"/>
                          <a:ea typeface="Bree Serif"/>
                          <a:cs typeface="Bree Serif"/>
                          <a:sym typeface="Bree Serif"/>
                        </a:rPr>
                        <a:t>Small group problem-solving: targeted interventions for fewer than 15% of students</a:t>
                      </a:r>
                      <a:endParaRPr sz="1200">
                        <a:latin typeface="Bree Serif"/>
                        <a:ea typeface="Bree Serif"/>
                        <a:cs typeface="Bree Serif"/>
                        <a:sym typeface="Bree Serif"/>
                      </a:endParaRPr>
                    </a:p>
                  </a:txBody>
                  <a:tcPr marL="91425" marR="91425" marT="91425" marB="91425"/>
                </a:tc>
                <a:tc>
                  <a:txBody>
                    <a:bodyPr/>
                    <a:lstStyle/>
                    <a:p>
                      <a:pPr marL="0" lvl="0" indent="0" algn="ctr" rtl="0">
                        <a:spcBef>
                          <a:spcPts val="0"/>
                        </a:spcBef>
                        <a:spcAft>
                          <a:spcPts val="0"/>
                        </a:spcAft>
                        <a:buNone/>
                      </a:pPr>
                      <a:r>
                        <a:rPr lang="en" sz="1200">
                          <a:latin typeface="Bree Serif"/>
                          <a:ea typeface="Bree Serif"/>
                          <a:cs typeface="Bree Serif"/>
                          <a:sym typeface="Bree Serif"/>
                        </a:rPr>
                        <a:t>Individualized problem solving: intensive and strategic intervention focused on specific skills for fewer than 3-5% of students</a:t>
                      </a:r>
                      <a:endParaRPr sz="1200">
                        <a:latin typeface="Bree Serif"/>
                        <a:ea typeface="Bree Serif"/>
                        <a:cs typeface="Bree Serif"/>
                        <a:sym typeface="Bree Serif"/>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000"/>
                                        <p:tgtEl>
                                          <p:spTgt spid="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77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chemeClr val="accent2"/>
                </a:solidFill>
                <a:latin typeface="Bree Serif"/>
                <a:ea typeface="Bree Serif"/>
                <a:cs typeface="Bree Serif"/>
                <a:sym typeface="Bree Serif"/>
              </a:rPr>
              <a:t>Goals of MTSS</a:t>
            </a:r>
            <a:endParaRPr sz="3600">
              <a:solidFill>
                <a:schemeClr val="accent2"/>
              </a:solidFill>
              <a:latin typeface="Bree Serif"/>
              <a:ea typeface="Bree Serif"/>
              <a:cs typeface="Bree Serif"/>
              <a:sym typeface="Bree Serif"/>
            </a:endParaRPr>
          </a:p>
        </p:txBody>
      </p:sp>
      <p:sp>
        <p:nvSpPr>
          <p:cNvPr id="73" name="Google Shape;73;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0000"/>
                </a:solidFill>
              </a:rPr>
              <a:t>Our goal for our Students:</a:t>
            </a:r>
            <a:endParaRPr sz="1000"/>
          </a:p>
          <a:p>
            <a:pPr marL="0" lvl="0" indent="0" algn="l" rtl="0">
              <a:spcBef>
                <a:spcPts val="1600"/>
              </a:spcBef>
              <a:spcAft>
                <a:spcPts val="0"/>
              </a:spcAft>
              <a:buClr>
                <a:schemeClr val="dk2"/>
              </a:buClr>
              <a:buSzPts val="1100"/>
              <a:buFont typeface="Arial"/>
              <a:buNone/>
            </a:pPr>
            <a:r>
              <a:rPr lang="en">
                <a:solidFill>
                  <a:srgbClr val="000000"/>
                </a:solidFill>
              </a:rPr>
              <a:t>The MTSS framework allows students to be known, respected and supported across the diversity of their learning needs, so they may achieve success in their academics, personal relationships, and lives.</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74" name="Google Shape;74;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0000"/>
                </a:solidFill>
              </a:rPr>
              <a:t>Our goal for our Educators:</a:t>
            </a:r>
            <a:endParaRPr sz="1600" b="1">
              <a:solidFill>
                <a:srgbClr val="000000"/>
              </a:solidFill>
            </a:endParaRPr>
          </a:p>
          <a:p>
            <a:pPr marL="0" lvl="0" indent="0" algn="l" rtl="0">
              <a:spcBef>
                <a:spcPts val="1600"/>
              </a:spcBef>
              <a:spcAft>
                <a:spcPts val="1600"/>
              </a:spcAft>
              <a:buClr>
                <a:schemeClr val="dk2"/>
              </a:buClr>
              <a:buSzPts val="1100"/>
              <a:buFont typeface="Arial"/>
              <a:buNone/>
            </a:pPr>
            <a:r>
              <a:rPr lang="en">
                <a:solidFill>
                  <a:srgbClr val="000000"/>
                </a:solidFill>
              </a:rPr>
              <a:t>Educators see this MTSS framework as a way to support all students more effectively, more easily, and more efficiently. We aim to streamline the collection and documentation of observations and student data - as well as the planning and reporting process required for differentiation and intervention, so we can enable our teachers to spend more time building relationships with their students, delivering personalized support, and experiencing professional success in a framework that provides support in a shared responsibility model.</a:t>
            </a:r>
            <a:endParaRPr>
              <a:solidFill>
                <a:srgbClr val="000000"/>
              </a:solidFill>
            </a:endParaRPr>
          </a:p>
        </p:txBody>
      </p:sp>
      <p:sp>
        <p:nvSpPr>
          <p:cNvPr id="75" name="Google Shape;75;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65500" y="2401200"/>
            <a:ext cx="4045200" cy="193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Bree Serif"/>
                <a:ea typeface="Bree Serif"/>
                <a:cs typeface="Bree Serif"/>
                <a:sym typeface="Bree Serif"/>
              </a:rPr>
              <a:t>Why use a Multi-Tiered System of Supports?</a:t>
            </a:r>
            <a:endParaRPr sz="4000">
              <a:latin typeface="Bree Serif"/>
              <a:ea typeface="Bree Serif"/>
              <a:cs typeface="Bree Serif"/>
              <a:sym typeface="Bree Serif"/>
            </a:endParaRPr>
          </a:p>
          <a:p>
            <a:pPr marL="0" lvl="0" indent="0" algn="ctr" rtl="0">
              <a:spcBef>
                <a:spcPts val="0"/>
              </a:spcBef>
              <a:spcAft>
                <a:spcPts val="0"/>
              </a:spcAft>
              <a:buNone/>
            </a:pPr>
            <a:endParaRPr/>
          </a:p>
        </p:txBody>
      </p:sp>
      <p:sp>
        <p:nvSpPr>
          <p:cNvPr id="81" name="Google Shape;81;p16"/>
          <p:cNvSpPr txBox="1">
            <a:spLocks noGrp="1"/>
          </p:cNvSpPr>
          <p:nvPr>
            <p:ph type="body" idx="2"/>
          </p:nvPr>
        </p:nvSpPr>
        <p:spPr>
          <a:xfrm>
            <a:off x="4939500" y="627600"/>
            <a:ext cx="3837000" cy="433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2"/>
              </a:buClr>
              <a:buSzPts val="1100"/>
              <a:buFont typeface="Arial"/>
              <a:buNone/>
            </a:pPr>
            <a:r>
              <a:rPr lang="en" sz="2000">
                <a:solidFill>
                  <a:srgbClr val="FFFFFF"/>
                </a:solidFill>
                <a:latin typeface="Bree Serif"/>
                <a:ea typeface="Bree Serif"/>
                <a:cs typeface="Bree Serif"/>
                <a:sym typeface="Bree Serif"/>
              </a:rPr>
              <a:t>So EVERY student can achieve academic and life success. MTSS is one of the most effective ways to provide an equitable educational experience, because it leverages collective knowledge and expertise to help teachers understand their learners’ needs and make informed and strategic decisions that best support them.</a:t>
            </a:r>
            <a:endParaRPr sz="2000">
              <a:solidFill>
                <a:srgbClr val="FFFFFF"/>
              </a:solidFill>
              <a:latin typeface="Bree Serif"/>
              <a:ea typeface="Bree Serif"/>
              <a:cs typeface="Bree Serif"/>
              <a:sym typeface="Bree Serif"/>
            </a:endParaRPr>
          </a:p>
          <a:p>
            <a:pPr marL="0" lvl="0" indent="0" algn="l" rtl="0">
              <a:spcBef>
                <a:spcPts val="1600"/>
              </a:spcBef>
              <a:spcAft>
                <a:spcPts val="1600"/>
              </a:spcAft>
              <a:buNone/>
            </a:pPr>
            <a:endParaRPr sz="2100">
              <a:solidFill>
                <a:srgbClr val="FFFFFF"/>
              </a:solidFill>
            </a:endParaRPr>
          </a:p>
        </p:txBody>
      </p:sp>
      <p:sp>
        <p:nvSpPr>
          <p:cNvPr id="82" name="Google Shape;82;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3600">
                <a:solidFill>
                  <a:schemeClr val="accent2"/>
                </a:solidFill>
                <a:latin typeface="Bree Serif"/>
                <a:ea typeface="Bree Serif"/>
                <a:cs typeface="Bree Serif"/>
                <a:sym typeface="Bree Serif"/>
              </a:rPr>
              <a:t>Branching Minds</a:t>
            </a:r>
            <a:endParaRPr/>
          </a:p>
        </p:txBody>
      </p:sp>
      <p:sp>
        <p:nvSpPr>
          <p:cNvPr id="88" name="Google Shape;8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2"/>
              </a:buClr>
              <a:buSzPts val="1100"/>
              <a:buFont typeface="Arial"/>
              <a:buNone/>
            </a:pPr>
            <a:r>
              <a:rPr lang="en" sz="1600">
                <a:solidFill>
                  <a:schemeClr val="dk2"/>
                </a:solidFill>
                <a:latin typeface="Bree Serif"/>
                <a:ea typeface="Bree Serif"/>
                <a:cs typeface="Bree Serif"/>
                <a:sym typeface="Bree Serif"/>
              </a:rPr>
              <a:t>As part of the district reorganization of our MTSS process, we have collaborated with Branching Minds. Branching Minds is a cloud-based platform that will streamline and personalize student supports using evidenced-based intervention. Through this platform, the district will be better able to effectively and efficiently identify students in need of support, identify the root of their challenges, and streamline their intervention process to promote better success. A main goal of better streamlining this process is to increase the amount of time student services personnel (i.e. school counselors, crisis counselors, school social worker, youth coordinator, behavior interventionists) spend providing direct mental health services.</a:t>
            </a:r>
            <a:endParaRPr sz="1600">
              <a:solidFill>
                <a:schemeClr val="dk2"/>
              </a:solidFill>
              <a:latin typeface="Bree Serif"/>
              <a:ea typeface="Bree Serif"/>
              <a:cs typeface="Bree Serif"/>
              <a:sym typeface="Bree Serif"/>
            </a:endParaRPr>
          </a:p>
          <a:p>
            <a:pPr marL="0" lvl="0" indent="0" algn="l" rtl="0">
              <a:spcBef>
                <a:spcPts val="1200"/>
              </a:spcBef>
              <a:spcAft>
                <a:spcPts val="1600"/>
              </a:spcAft>
              <a:buNone/>
            </a:pPr>
            <a:endParaRPr/>
          </a:p>
        </p:txBody>
      </p:sp>
      <p:sp>
        <p:nvSpPr>
          <p:cNvPr id="89" name="Google Shape;89;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solidFill>
                  <a:schemeClr val="accent2"/>
                </a:solidFill>
                <a:latin typeface="Bree Serif"/>
                <a:ea typeface="Bree Serif"/>
                <a:cs typeface="Bree Serif"/>
                <a:sym typeface="Bree Serif"/>
              </a:rPr>
              <a:t>Behavior and Mental Health Universal Screening</a:t>
            </a:r>
            <a:endParaRPr/>
          </a:p>
        </p:txBody>
      </p:sp>
      <p:sp>
        <p:nvSpPr>
          <p:cNvPr id="95" name="Google Shape;95;p18"/>
          <p:cNvSpPr txBox="1">
            <a:spLocks noGrp="1"/>
          </p:cNvSpPr>
          <p:nvPr>
            <p:ph type="body" idx="1"/>
          </p:nvPr>
        </p:nvSpPr>
        <p:spPr>
          <a:xfrm>
            <a:off x="237700" y="1272350"/>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a:solidFill>
                  <a:schemeClr val="dk2"/>
                </a:solidFill>
                <a:latin typeface="Bree Serif"/>
                <a:ea typeface="Bree Serif"/>
                <a:cs typeface="Bree Serif"/>
                <a:sym typeface="Bree Serif"/>
              </a:rPr>
              <a:t>As part of our MTSS process and in line with Senate Bill 7030 written into law in 2019, Okeechobee County Schools participates in a Universal Screening Process of all students. This is a mental health/behavioral form supported by the Positive Behavioral Interventions and Supports (PBIS) system. This form will be used to help school administration, leaders, and teachers nominate students based on the prevalence and early development of both externalizing (i.e. manipulating behaviors, disrespect, aggression, etc.) and internalizing behaviors (i.e. isolating behaviors, anxiety, depression, etc.). </a:t>
            </a:r>
            <a:endParaRPr sz="1200">
              <a:solidFill>
                <a:schemeClr val="dk2"/>
              </a:solidFill>
              <a:latin typeface="Bree Serif"/>
              <a:ea typeface="Bree Serif"/>
              <a:cs typeface="Bree Serif"/>
              <a:sym typeface="Bree Serif"/>
            </a:endParaRPr>
          </a:p>
          <a:p>
            <a:pPr marL="0" lvl="0" indent="0" algn="l" rtl="0">
              <a:spcBef>
                <a:spcPts val="1200"/>
              </a:spcBef>
              <a:spcAft>
                <a:spcPts val="0"/>
              </a:spcAft>
              <a:buClr>
                <a:schemeClr val="dk2"/>
              </a:buClr>
              <a:buSzPts val="1100"/>
              <a:buFont typeface="Arial"/>
              <a:buNone/>
            </a:pPr>
            <a:r>
              <a:rPr lang="en" sz="1200">
                <a:solidFill>
                  <a:schemeClr val="dk2"/>
                </a:solidFill>
                <a:latin typeface="Bree Serif"/>
                <a:ea typeface="Bree Serif"/>
                <a:cs typeface="Bree Serif"/>
                <a:sym typeface="Bree Serif"/>
              </a:rPr>
              <a:t>The form will be available for all students; however, the district will adopt a triage approach where the students with the highest scores will be nominated for immediate Tier 2 or Tier 3 supports. This process will happen up to three times per school year. The school based teachers and school counselor(s) will nominate the students, and school staff as well as school and district based mental health professionals will facilitate interventions based on the needs of the students. All Tier 3 meetings held will require parent notification. </a:t>
            </a:r>
            <a:endParaRPr sz="1200">
              <a:solidFill>
                <a:schemeClr val="dk2"/>
              </a:solidFill>
              <a:latin typeface="Bree Serif"/>
              <a:ea typeface="Bree Serif"/>
              <a:cs typeface="Bree Serif"/>
              <a:sym typeface="Bree Serif"/>
            </a:endParaRPr>
          </a:p>
          <a:p>
            <a:pPr marL="0" lvl="0" indent="0" algn="l" rtl="0">
              <a:spcBef>
                <a:spcPts val="0"/>
              </a:spcBef>
              <a:spcAft>
                <a:spcPts val="1600"/>
              </a:spcAft>
              <a:buNone/>
            </a:pPr>
            <a:endParaRPr>
              <a:solidFill>
                <a:srgbClr val="000000"/>
              </a:solidFill>
              <a:latin typeface="Bree Serif"/>
              <a:ea typeface="Bree Serif"/>
              <a:cs typeface="Bree Serif"/>
              <a:sym typeface="Bree Serif"/>
            </a:endParaRPr>
          </a:p>
        </p:txBody>
      </p:sp>
      <p:sp>
        <p:nvSpPr>
          <p:cNvPr id="96" name="Google Shape;96;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a:solidFill>
                  <a:schemeClr val="accent2"/>
                </a:solidFill>
                <a:latin typeface="Bree Serif"/>
                <a:ea typeface="Bree Serif"/>
                <a:cs typeface="Bree Serif"/>
                <a:sym typeface="Bree Serif"/>
              </a:rPr>
              <a:t>Behavior and Mental Health Universal Screening</a:t>
            </a:r>
            <a:endParaRPr sz="2400"/>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      </a:t>
            </a:r>
            <a:endParaRPr/>
          </a:p>
        </p:txBody>
      </p:sp>
      <p:sp>
        <p:nvSpPr>
          <p:cNvPr id="103" name="Google Shape;103;p19"/>
          <p:cNvSpPr txBox="1"/>
          <p:nvPr/>
        </p:nvSpPr>
        <p:spPr>
          <a:xfrm>
            <a:off x="688275" y="1152475"/>
            <a:ext cx="3219300" cy="272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dk2"/>
                </a:solidFill>
                <a:latin typeface="Bree Serif"/>
                <a:ea typeface="Bree Serif"/>
                <a:cs typeface="Bree Serif"/>
                <a:sym typeface="Bree Serif"/>
              </a:rPr>
              <a:t>What will Okeechobee County Schools use to implement and monitor Universal Screening?</a:t>
            </a:r>
            <a:endParaRPr sz="2800" b="1">
              <a:solidFill>
                <a:schemeClr val="dk2"/>
              </a:solidFill>
              <a:latin typeface="Bree Serif"/>
              <a:ea typeface="Bree Serif"/>
              <a:cs typeface="Bree Serif"/>
              <a:sym typeface="Bree Serif"/>
            </a:endParaRPr>
          </a:p>
          <a:p>
            <a:pPr marL="0" lvl="0" indent="0" algn="l" rtl="0">
              <a:spcBef>
                <a:spcPts val="0"/>
              </a:spcBef>
              <a:spcAft>
                <a:spcPts val="0"/>
              </a:spcAft>
              <a:buNone/>
            </a:pPr>
            <a:endParaRPr sz="1500" b="1">
              <a:solidFill>
                <a:schemeClr val="dk2"/>
              </a:solidFill>
              <a:latin typeface="Bree Serif"/>
              <a:ea typeface="Bree Serif"/>
              <a:cs typeface="Bree Serif"/>
              <a:sym typeface="Bree Serif"/>
            </a:endParaRPr>
          </a:p>
        </p:txBody>
      </p:sp>
      <p:sp>
        <p:nvSpPr>
          <p:cNvPr id="104" name="Google Shape;104;p19"/>
          <p:cNvSpPr txBox="1"/>
          <p:nvPr/>
        </p:nvSpPr>
        <p:spPr>
          <a:xfrm>
            <a:off x="5254525" y="1509750"/>
            <a:ext cx="3219300" cy="2212500"/>
          </a:xfrm>
          <a:prstGeom prst="rect">
            <a:avLst/>
          </a:prstGeom>
          <a:solidFill>
            <a:srgbClr val="B6D7A8"/>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300">
              <a:solidFill>
                <a:schemeClr val="lt1"/>
              </a:solidFill>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Universal Screener Tier Rubric to be used up to 3x per year</a:t>
            </a:r>
            <a:endParaRPr>
              <a:latin typeface="Bree Serif"/>
              <a:ea typeface="Bree Serif"/>
              <a:cs typeface="Bree Serif"/>
              <a:sym typeface="Bree Serif"/>
            </a:endParaRPr>
          </a:p>
          <a:p>
            <a:pPr marL="457200" lvl="0" indent="0" algn="l" rtl="0">
              <a:spcBef>
                <a:spcPts val="0"/>
              </a:spcBef>
              <a:spcAft>
                <a:spcPts val="0"/>
              </a:spcAft>
              <a:buNone/>
            </a:pP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Universal Screener Worksheet</a:t>
            </a:r>
            <a:endParaRPr>
              <a:latin typeface="Bree Serif"/>
              <a:ea typeface="Bree Serif"/>
              <a:cs typeface="Bree Serif"/>
              <a:sym typeface="Bree Serif"/>
            </a:endParaRPr>
          </a:p>
          <a:p>
            <a:pPr marL="457200" lvl="0" indent="0" algn="l" rtl="0">
              <a:spcBef>
                <a:spcPts val="0"/>
              </a:spcBef>
              <a:spcAft>
                <a:spcPts val="0"/>
              </a:spcAft>
              <a:buNone/>
            </a:pPr>
            <a:endParaRPr>
              <a:latin typeface="Bree Serif"/>
              <a:ea typeface="Bree Serif"/>
              <a:cs typeface="Bree Serif"/>
              <a:sym typeface="Bree Serif"/>
            </a:endParaRPr>
          </a:p>
          <a:p>
            <a:pPr marL="457200" lvl="0" indent="-317500" algn="l" rtl="0">
              <a:spcBef>
                <a:spcPts val="0"/>
              </a:spcBef>
              <a:spcAft>
                <a:spcPts val="0"/>
              </a:spcAft>
              <a:buSzPts val="1400"/>
              <a:buFont typeface="Bree Serif"/>
              <a:buChar char="●"/>
            </a:pPr>
            <a:r>
              <a:rPr lang="en">
                <a:latin typeface="Bree Serif"/>
                <a:ea typeface="Bree Serif"/>
                <a:cs typeface="Bree Serif"/>
                <a:sym typeface="Bree Serif"/>
              </a:rPr>
              <a:t>Progress Monitoring Tools for Elementary, Middle, and High</a:t>
            </a:r>
            <a:endParaRPr>
              <a:latin typeface="Bree Serif"/>
              <a:ea typeface="Bree Serif"/>
              <a:cs typeface="Bree Serif"/>
              <a:sym typeface="Bree Serif"/>
            </a:endParaRPr>
          </a:p>
          <a:p>
            <a:pPr marL="457200" lvl="0" indent="0" algn="l" rtl="0">
              <a:spcBef>
                <a:spcPts val="0"/>
              </a:spcBef>
              <a:spcAft>
                <a:spcPts val="0"/>
              </a:spcAft>
              <a:buNone/>
            </a:pPr>
            <a:endParaRPr sz="1300">
              <a:latin typeface="Bree Serif"/>
              <a:ea typeface="Bree Serif"/>
              <a:cs typeface="Bree Serif"/>
              <a:sym typeface="Bree Serif"/>
            </a:endParaRPr>
          </a:p>
        </p:txBody>
      </p:sp>
      <p:sp>
        <p:nvSpPr>
          <p:cNvPr id="105" name="Google Shape;105;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11" name="Google Shape;111;p20"/>
          <p:cNvPicPr preferRelativeResize="0"/>
          <p:nvPr/>
        </p:nvPicPr>
        <p:blipFill>
          <a:blip r:embed="rId3">
            <a:alphaModFix/>
          </a:blip>
          <a:stretch>
            <a:fillRect/>
          </a:stretch>
        </p:blipFill>
        <p:spPr>
          <a:xfrm>
            <a:off x="2539652" y="96650"/>
            <a:ext cx="4283848" cy="494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7" name="Google Shape;117;p21"/>
          <p:cNvPicPr preferRelativeResize="0"/>
          <p:nvPr/>
        </p:nvPicPr>
        <p:blipFill>
          <a:blip r:embed="rId3">
            <a:alphaModFix/>
          </a:blip>
          <a:stretch>
            <a:fillRect/>
          </a:stretch>
        </p:blipFill>
        <p:spPr>
          <a:xfrm>
            <a:off x="152400" y="152400"/>
            <a:ext cx="7292448" cy="4838699"/>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1117</Words>
  <Application>Microsoft Office PowerPoint</Application>
  <PresentationFormat>On-screen Show (16:9)</PresentationFormat>
  <Paragraphs>73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Source Sans Pro</vt:lpstr>
      <vt:lpstr>Raleway</vt:lpstr>
      <vt:lpstr>Arial</vt:lpstr>
      <vt:lpstr>Calibri</vt:lpstr>
      <vt:lpstr>Bree Serif</vt:lpstr>
      <vt:lpstr>Plum</vt:lpstr>
      <vt:lpstr> Multi-Tier System of Supports (MTSS) and Universal Screening for Mental Health and Behavior District Advisory Council August 2020 Katharine Williams, LMHC Director of Mental Health and Behavioral Supports</vt:lpstr>
      <vt:lpstr>What is MTSS?</vt:lpstr>
      <vt:lpstr>Goals of MTSS</vt:lpstr>
      <vt:lpstr>Why use a Multi-Tiered System of Supports? </vt:lpstr>
      <vt:lpstr>Branching Minds</vt:lpstr>
      <vt:lpstr>Behavior and Mental Health Universal Screening</vt:lpstr>
      <vt:lpstr>Behavior and Mental Health Universal Screening</vt:lpstr>
      <vt:lpstr>PowerPoint Presentation</vt:lpstr>
      <vt:lpstr>PowerPoint Presentation</vt:lpstr>
      <vt:lpstr>PowerPoint Presentation</vt:lpstr>
      <vt:lpstr>Progress Monitoring </vt:lpstr>
      <vt:lpstr>Virtual Universal Screening</vt:lpstr>
      <vt:lpstr>When Will We Facilitate the Screenings?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 System of Supports (MTSS) and Universal Screening for Mental Health and Behavior District Advisory Council August 2020 Katharine Williams, LMHC Director of Mental Health and Behavioral Supports</dc:title>
  <dc:creator>SHEPPARD, HOPE</dc:creator>
  <cp:lastModifiedBy>SHEPPARD, HOPE</cp:lastModifiedBy>
  <cp:revision>2</cp:revision>
  <dcterms:modified xsi:type="dcterms:W3CDTF">2020-10-27T18:06:31Z</dcterms:modified>
</cp:coreProperties>
</file>