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5B2C67E-6A62-4DCB-B6F9-1C576CF02882}" type="datetimeFigureOut">
              <a:rPr lang="en-US" smtClean="0"/>
              <a:t>7/24/2016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82E3A8-947D-4479-B778-D3DF41EA75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82E3A8-947D-4479-B778-D3DF41EA75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82E3A8-947D-4479-B778-D3DF41EA75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82E3A8-947D-4479-B778-D3DF41EA753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82E3A8-947D-4479-B778-D3DF41EA753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82E3A8-947D-4479-B778-D3DF41EA753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82E3A8-947D-4479-B778-D3DF41EA75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82E3A8-947D-4479-B778-D3DF41EA753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5B2C67E-6A62-4DCB-B6F9-1C576CF02882}" type="datetimeFigureOut">
              <a:rPr lang="en-US" smtClean="0"/>
              <a:t>7/24/2016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82E3A8-947D-4479-B778-D3DF41EA75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5B2C67E-6A62-4DCB-B6F9-1C576CF02882}" type="datetimeFigureOut">
              <a:rPr lang="en-US" smtClean="0"/>
              <a:t>7/24/2016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82E3A8-947D-4479-B778-D3DF41EA75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B2C67E-6A62-4DCB-B6F9-1C576CF02882}" type="datetimeFigureOut">
              <a:rPr lang="en-US" smtClean="0"/>
              <a:t>7/24/2016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82E3A8-947D-4479-B778-D3DF41EA753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5B2C67E-6A62-4DCB-B6F9-1C576CF02882}" type="datetimeFigureOut">
              <a:rPr lang="en-US" smtClean="0"/>
              <a:t>7/24/2016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82E3A8-947D-4479-B778-D3DF41EA75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ldoe.org/ese/clerhome.asp" TargetMode="External"/><Relationship Id="rId2" Type="http://schemas.openxmlformats.org/officeDocument/2006/relationships/hyperlink" Target="http://www.fldoe.org/e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63162"/>
          </a:xfrm>
        </p:spPr>
        <p:txBody>
          <a:bodyPr>
            <a:normAutofit/>
          </a:bodyPr>
          <a:lstStyle/>
          <a:p>
            <a:pPr algn="ctr"/>
            <a:r>
              <a:rPr lang="en-US" dirty="0" smtClean="0"/>
              <a:t>Florida’s Student Services Personnel Evaluation Model and Guide</a:t>
            </a:r>
            <a:endParaRPr lang="en-US" dirty="0"/>
          </a:p>
        </p:txBody>
      </p:sp>
      <p:sp>
        <p:nvSpPr>
          <p:cNvPr id="3" name="Subtitle 2"/>
          <p:cNvSpPr>
            <a:spLocks noGrp="1"/>
          </p:cNvSpPr>
          <p:nvPr>
            <p:ph type="subTitle" idx="1"/>
          </p:nvPr>
        </p:nvSpPr>
        <p:spPr/>
        <p:txBody>
          <a:bodyPr>
            <a:normAutofit/>
          </a:bodyPr>
          <a:lstStyle/>
          <a:p>
            <a:pPr algn="ctr"/>
            <a:r>
              <a:rPr lang="en-US" dirty="0" smtClean="0"/>
              <a:t>Okeechobee County School District</a:t>
            </a:r>
          </a:p>
          <a:p>
            <a:pPr algn="ctr"/>
            <a:r>
              <a:rPr lang="en-US" dirty="0" smtClean="0"/>
              <a:t>Student Services Evaluation </a:t>
            </a:r>
          </a:p>
        </p:txBody>
      </p:sp>
    </p:spTree>
    <p:extLst>
      <p:ext uri="{BB962C8B-B14F-4D97-AF65-F5344CB8AC3E}">
        <p14:creationId xmlns:p14="http://schemas.microsoft.com/office/powerpoint/2010/main" val="241845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Implements evidence-based practices within a multi-tiered framework</a:t>
            </a:r>
            <a:r>
              <a:rPr lang="en-US" dirty="0" smtClean="0"/>
              <a:t>.</a:t>
            </a:r>
          </a:p>
          <a:p>
            <a:r>
              <a:rPr lang="en-US" dirty="0"/>
              <a:t>Identifies, provides, and/or refers for supports designed to help students overcome barriers that impede learning</a:t>
            </a:r>
            <a:r>
              <a:rPr lang="en-US" dirty="0" smtClean="0"/>
              <a:t>.</a:t>
            </a:r>
          </a:p>
          <a:p>
            <a:r>
              <a:rPr lang="en-US" dirty="0"/>
              <a:t>Promotes student outcomes related to career and college readiness</a:t>
            </a:r>
            <a:r>
              <a:rPr lang="en-US" dirty="0" smtClean="0"/>
              <a:t>.</a:t>
            </a:r>
          </a:p>
          <a:p>
            <a:r>
              <a:rPr lang="en-US" dirty="0"/>
              <a:t>Provides relevant information regarding child and adolescent development, barriers to learning, and student risk factors.</a:t>
            </a:r>
          </a:p>
        </p:txBody>
      </p:sp>
      <p:sp>
        <p:nvSpPr>
          <p:cNvPr id="3" name="Title 2"/>
          <p:cNvSpPr>
            <a:spLocks noGrp="1"/>
          </p:cNvSpPr>
          <p:nvPr>
            <p:ph type="title"/>
          </p:nvPr>
        </p:nvSpPr>
        <p:spPr/>
        <p:txBody>
          <a:bodyPr/>
          <a:lstStyle/>
          <a:p>
            <a:r>
              <a:rPr lang="en-US" dirty="0" smtClean="0"/>
              <a:t>Domain C: Continued</a:t>
            </a:r>
            <a:endParaRPr lang="en-US" dirty="0"/>
          </a:p>
        </p:txBody>
      </p:sp>
    </p:spTree>
    <p:extLst>
      <p:ext uri="{BB962C8B-B14F-4D97-AF65-F5344CB8AC3E}">
        <p14:creationId xmlns:p14="http://schemas.microsoft.com/office/powerpoint/2010/main" val="96663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Collaborates with teachers and administrators to develop and implement school-wide positive behavior supports.</a:t>
            </a:r>
          </a:p>
          <a:p>
            <a:r>
              <a:rPr lang="en-US" dirty="0"/>
              <a:t>Plans and designs instruction/intervention based on data and aligns efforts with the school and district improvement plans and state and federal mandates</a:t>
            </a:r>
            <a:r>
              <a:rPr lang="en-US" dirty="0" smtClean="0"/>
              <a:t>.</a:t>
            </a:r>
          </a:p>
          <a:p>
            <a:r>
              <a:rPr lang="en-US" dirty="0" smtClean="0"/>
              <a:t>Promotes </a:t>
            </a:r>
            <a:r>
              <a:rPr lang="en-US" dirty="0"/>
              <a:t>safe school environments.</a:t>
            </a:r>
          </a:p>
          <a:p>
            <a:r>
              <a:rPr lang="en-US" dirty="0"/>
              <a:t>Integrates relevant cultural issues and contexts that impact family–school partnerships</a:t>
            </a:r>
            <a:r>
              <a:rPr lang="en-US" dirty="0" smtClean="0"/>
              <a:t>.</a:t>
            </a:r>
          </a:p>
          <a:p>
            <a:r>
              <a:rPr lang="en-US" dirty="0"/>
              <a:t>Provides a continuum of crisis intervention services.</a:t>
            </a:r>
          </a:p>
        </p:txBody>
      </p:sp>
      <p:sp>
        <p:nvSpPr>
          <p:cNvPr id="3" name="Title 2"/>
          <p:cNvSpPr>
            <a:spLocks noGrp="1"/>
          </p:cNvSpPr>
          <p:nvPr>
            <p:ph type="title"/>
          </p:nvPr>
        </p:nvSpPr>
        <p:spPr/>
        <p:txBody>
          <a:bodyPr>
            <a:normAutofit fontScale="90000"/>
          </a:bodyPr>
          <a:lstStyle/>
          <a:p>
            <a:r>
              <a:rPr lang="en-US" dirty="0">
                <a:effectLst/>
              </a:rPr>
              <a:t>Domain D: Learning Environment</a:t>
            </a:r>
            <a:br>
              <a:rPr lang="en-US" dirty="0">
                <a:effectLst/>
              </a:rPr>
            </a:br>
            <a:endParaRPr lang="en-US" dirty="0"/>
          </a:p>
        </p:txBody>
      </p:sp>
    </p:spTree>
    <p:extLst>
      <p:ext uri="{BB962C8B-B14F-4D97-AF65-F5344CB8AC3E}">
        <p14:creationId xmlns:p14="http://schemas.microsoft.com/office/powerpoint/2010/main" val="81914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Develops </a:t>
            </a:r>
            <a:r>
              <a:rPr lang="en-US" dirty="0"/>
              <a:t>a personal, professional growth plan that enhances professional knowledge, skills, and practice and addresses areas of need on the evaluation</a:t>
            </a:r>
            <a:r>
              <a:rPr lang="en-US" dirty="0" smtClean="0"/>
              <a:t>.</a:t>
            </a:r>
          </a:p>
          <a:p>
            <a:r>
              <a:rPr lang="en-US" dirty="0"/>
              <a:t>Engages in targeted professional growth opportunities and reflective practices (e.g., professional learning community [PLC</a:t>
            </a:r>
            <a:r>
              <a:rPr lang="en-US" dirty="0" smtClean="0"/>
              <a:t>]).</a:t>
            </a:r>
          </a:p>
          <a:p>
            <a:r>
              <a:rPr lang="en-US" dirty="0"/>
              <a:t>Implements knowledge and skills learned in professional development activities.</a:t>
            </a:r>
          </a:p>
          <a:p>
            <a:r>
              <a:rPr lang="en-US" dirty="0"/>
              <a:t>Demonstrates effective recordkeeping and communication skills.</a:t>
            </a:r>
          </a:p>
          <a:p>
            <a:r>
              <a:rPr lang="en-US" dirty="0"/>
              <a:t>Complies with national and state laws, district policies and guidelines, and ethical educational and professional standards.</a:t>
            </a:r>
          </a:p>
        </p:txBody>
      </p:sp>
      <p:sp>
        <p:nvSpPr>
          <p:cNvPr id="3" name="Title 2"/>
          <p:cNvSpPr>
            <a:spLocks noGrp="1"/>
          </p:cNvSpPr>
          <p:nvPr>
            <p:ph type="title"/>
          </p:nvPr>
        </p:nvSpPr>
        <p:spPr/>
        <p:txBody>
          <a:bodyPr>
            <a:normAutofit fontScale="90000"/>
          </a:bodyPr>
          <a:lstStyle/>
          <a:p>
            <a:pPr fontAlgn="base"/>
            <a:r>
              <a:rPr lang="en-US" dirty="0">
                <a:effectLst/>
              </a:rPr>
              <a:t>Domain E: Professional Learning, Responsibility, and Ethical Practice</a:t>
            </a:r>
          </a:p>
        </p:txBody>
      </p:sp>
    </p:spTree>
    <p:extLst>
      <p:ext uri="{BB962C8B-B14F-4D97-AF65-F5344CB8AC3E}">
        <p14:creationId xmlns:p14="http://schemas.microsoft.com/office/powerpoint/2010/main" val="3457771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effectLst/>
              </a:rPr>
              <a:t>Data-Based Decision Making and Evaluation of Practices</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Sources of Evidence are the same for all domains and include:</a:t>
            </a:r>
          </a:p>
          <a:p>
            <a:pPr marL="109728" lvl="1" indent="0">
              <a:spcBef>
                <a:spcPts val="400"/>
              </a:spcBef>
              <a:buSzPct val="68000"/>
              <a:buNone/>
            </a:pPr>
            <a:r>
              <a:rPr lang="en-US" dirty="0"/>
              <a:t>	</a:t>
            </a:r>
            <a:r>
              <a:rPr lang="en-US" b="1" dirty="0" smtClean="0"/>
              <a:t>Artifacts</a:t>
            </a:r>
            <a:r>
              <a:rPr lang="en-US" b="1" dirty="0"/>
              <a:t>, Observations, Stakeholder </a:t>
            </a:r>
            <a:r>
              <a:rPr lang="en-US" b="1" dirty="0" smtClean="0"/>
              <a:t>	Feedback, 	Conferences</a:t>
            </a:r>
            <a:r>
              <a:rPr lang="en-US" b="1" dirty="0"/>
              <a:t>, </a:t>
            </a:r>
            <a:r>
              <a:rPr lang="en-US" b="1" dirty="0" smtClean="0"/>
              <a:t>	Interviews</a:t>
            </a:r>
            <a:r>
              <a:rPr lang="en-US" b="1" dirty="0"/>
              <a:t>, </a:t>
            </a:r>
            <a:r>
              <a:rPr lang="en-US" b="1" dirty="0" smtClean="0"/>
              <a:t>Self-	Assessments</a:t>
            </a:r>
            <a:r>
              <a:rPr lang="en-US" b="1" dirty="0"/>
              <a:t>, </a:t>
            </a:r>
            <a:r>
              <a:rPr lang="en-US" b="1" dirty="0" smtClean="0"/>
              <a:t>	Professional </a:t>
            </a:r>
            <a:r>
              <a:rPr lang="en-US" b="1" dirty="0"/>
              <a:t>Growth Plan, and </a:t>
            </a:r>
            <a:r>
              <a:rPr lang="en-US" b="1" dirty="0" smtClean="0"/>
              <a:t>	other 	items.</a:t>
            </a:r>
          </a:p>
          <a:p>
            <a:r>
              <a:rPr lang="en-US" dirty="0" smtClean="0"/>
              <a:t>Types of Evidence:</a:t>
            </a:r>
          </a:p>
          <a:p>
            <a:pPr marL="109728" indent="0" fontAlgn="base">
              <a:buNone/>
            </a:pPr>
            <a:r>
              <a:rPr lang="en-US" dirty="0" smtClean="0"/>
              <a:t>	Documentation </a:t>
            </a:r>
            <a:r>
              <a:rPr lang="en-US" dirty="0"/>
              <a:t>of problem identification and problem </a:t>
            </a:r>
            <a:r>
              <a:rPr lang="en-US" dirty="0" smtClean="0"/>
              <a:t>	analysis </a:t>
            </a:r>
            <a:r>
              <a:rPr lang="en-US" dirty="0"/>
              <a:t>with graphed data and gap analysis (e.g., screening, </a:t>
            </a:r>
            <a:r>
              <a:rPr lang="en-US" dirty="0" smtClean="0"/>
              <a:t>	progress </a:t>
            </a:r>
            <a:r>
              <a:rPr lang="en-US" dirty="0"/>
              <a:t>monitoring, </a:t>
            </a:r>
            <a:r>
              <a:rPr lang="en-US" dirty="0" smtClean="0"/>
              <a:t>assessment), Problem-	Solving/Intervention Plan, Academic </a:t>
            </a:r>
            <a:r>
              <a:rPr lang="en-US" dirty="0"/>
              <a:t>Intervention </a:t>
            </a:r>
            <a:r>
              <a:rPr lang="en-US" dirty="0" smtClean="0"/>
              <a:t>Record,</a:t>
            </a:r>
            <a:r>
              <a:rPr lang="en-US" dirty="0"/>
              <a:t> </a:t>
            </a:r>
            <a:r>
              <a:rPr lang="en-US" dirty="0" smtClean="0"/>
              <a:t>	Behavior </a:t>
            </a:r>
            <a:r>
              <a:rPr lang="en-US" dirty="0"/>
              <a:t>Intervention Plan </a:t>
            </a:r>
            <a:r>
              <a:rPr lang="en-US" dirty="0" smtClean="0"/>
              <a:t>, Progress-Monitoring Plan, 	Section </a:t>
            </a:r>
            <a:r>
              <a:rPr lang="en-US" dirty="0"/>
              <a:t>504 </a:t>
            </a:r>
            <a:r>
              <a:rPr lang="en-US" dirty="0" smtClean="0"/>
              <a:t>Plan, Reports </a:t>
            </a:r>
            <a:r>
              <a:rPr lang="en-US" dirty="0"/>
              <a:t>with data analysis and </a:t>
            </a:r>
            <a:r>
              <a:rPr lang="en-US" dirty="0" smtClean="0"/>
              <a:t>	interpretation (e.g</a:t>
            </a:r>
            <a:r>
              <a:rPr lang="en-US" dirty="0"/>
              <a:t>., </a:t>
            </a:r>
            <a:r>
              <a:rPr lang="en-US" dirty="0" err="1"/>
              <a:t>psychoeducational</a:t>
            </a:r>
            <a:r>
              <a:rPr lang="en-US" dirty="0"/>
              <a:t>; psychological; </a:t>
            </a:r>
            <a:r>
              <a:rPr lang="en-US" dirty="0" smtClean="0"/>
              <a:t>	psychosocial</a:t>
            </a:r>
            <a:r>
              <a:rPr lang="en-US" dirty="0"/>
              <a:t>; </a:t>
            </a:r>
            <a:r>
              <a:rPr lang="en-US" dirty="0" smtClean="0"/>
              <a:t>counselors, school </a:t>
            </a:r>
            <a:r>
              <a:rPr lang="en-US" dirty="0"/>
              <a:t>health </a:t>
            </a:r>
            <a:r>
              <a:rPr lang="en-US" dirty="0" smtClean="0"/>
              <a:t>report), Data 	platforms/electronic </a:t>
            </a:r>
            <a:r>
              <a:rPr lang="en-US" dirty="0"/>
              <a:t>documentation systems (e.g., </a:t>
            </a:r>
            <a:r>
              <a:rPr lang="en-US" dirty="0" smtClean="0"/>
              <a:t>Data 	Warehouse</a:t>
            </a:r>
            <a:r>
              <a:rPr lang="en-US" dirty="0"/>
              <a:t>, Pinnacle, Global Scholar, Performance Matters,</a:t>
            </a:r>
          </a:p>
          <a:p>
            <a:pPr marL="109728" indent="0" fontAlgn="base">
              <a:buNone/>
            </a:pPr>
            <a:r>
              <a:rPr lang="en-US" dirty="0" smtClean="0"/>
              <a:t>	AIMSWEB</a:t>
            </a:r>
            <a:r>
              <a:rPr lang="en-US" dirty="0"/>
              <a:t>, </a:t>
            </a:r>
            <a:r>
              <a:rPr lang="en-US" dirty="0" err="1"/>
              <a:t>mCLASS</a:t>
            </a:r>
            <a:r>
              <a:rPr lang="en-US" dirty="0"/>
              <a:t>, EASY </a:t>
            </a:r>
            <a:r>
              <a:rPr lang="en-US" dirty="0" smtClean="0"/>
              <a:t>CBM), Critical </a:t>
            </a:r>
            <a:r>
              <a:rPr lang="en-US" dirty="0"/>
              <a:t>Components </a:t>
            </a:r>
            <a:r>
              <a:rPr lang="en-US" dirty="0" smtClean="0"/>
              <a:t>	Checklist, Counseling </a:t>
            </a:r>
            <a:r>
              <a:rPr lang="en-US" dirty="0"/>
              <a:t>Plan and </a:t>
            </a:r>
            <a:r>
              <a:rPr lang="en-US" dirty="0" smtClean="0"/>
              <a:t>logs, Needs </a:t>
            </a:r>
            <a:r>
              <a:rPr lang="en-US" dirty="0"/>
              <a:t>Assessments</a:t>
            </a:r>
            <a:endParaRPr lang="en-US" dirty="0" smtClean="0"/>
          </a:p>
          <a:p>
            <a:pPr marL="393192" lvl="1" indent="0">
              <a:buNone/>
            </a:pPr>
            <a:r>
              <a:rPr lang="en-US" dirty="0" smtClean="0"/>
              <a:t>	</a:t>
            </a:r>
            <a:endParaRPr lang="en-US" dirty="0"/>
          </a:p>
          <a:p>
            <a:pPr marL="393192" lvl="1" indent="0">
              <a:buNone/>
            </a:pPr>
            <a:endParaRPr lang="en-US" dirty="0"/>
          </a:p>
        </p:txBody>
      </p:sp>
    </p:spTree>
    <p:extLst>
      <p:ext uri="{BB962C8B-B14F-4D97-AF65-F5344CB8AC3E}">
        <p14:creationId xmlns:p14="http://schemas.microsoft.com/office/powerpoint/2010/main" val="46623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fontAlgn="base"/>
            <a:r>
              <a:rPr lang="en-US" b="1" dirty="0"/>
              <a:t>Types of Evidence:</a:t>
            </a:r>
            <a:endParaRPr lang="en-US" dirty="0"/>
          </a:p>
          <a:p>
            <a:pPr fontAlgn="base"/>
            <a:r>
              <a:rPr lang="en-US" dirty="0"/>
              <a:t>Problem-Solving/Intervention Plan – documentation of intervention and monitoring of student response (e.g., </a:t>
            </a:r>
            <a:r>
              <a:rPr lang="en-US" dirty="0" err="1"/>
              <a:t>RtI</a:t>
            </a:r>
            <a:r>
              <a:rPr lang="en-US" dirty="0"/>
              <a:t> data, </a:t>
            </a:r>
            <a:r>
              <a:rPr lang="en-US" dirty="0" err="1"/>
              <a:t>progress­monitoring</a:t>
            </a:r>
            <a:r>
              <a:rPr lang="en-US" dirty="0"/>
              <a:t> data)</a:t>
            </a:r>
          </a:p>
          <a:p>
            <a:pPr fontAlgn="base"/>
            <a:r>
              <a:rPr lang="en-US" dirty="0"/>
              <a:t>Monitoring intervention implementation (dosage and fidelity)</a:t>
            </a:r>
          </a:p>
          <a:p>
            <a:pPr fontAlgn="base"/>
            <a:r>
              <a:rPr lang="en-US" dirty="0"/>
              <a:t>Electronic documentation systems (electronic data panels that track and verify services)</a:t>
            </a:r>
          </a:p>
          <a:p>
            <a:pPr fontAlgn="base"/>
            <a:r>
              <a:rPr lang="en-US" dirty="0"/>
              <a:t>Case consultation summary</a:t>
            </a:r>
          </a:p>
          <a:p>
            <a:pPr fontAlgn="base"/>
            <a:r>
              <a:rPr lang="en-US" dirty="0"/>
              <a:t>Parent conference notes/logs</a:t>
            </a:r>
          </a:p>
          <a:p>
            <a:pPr fontAlgn="base"/>
            <a:r>
              <a:rPr lang="en-US" dirty="0"/>
              <a:t>Newsletters, emails, webpage, and other communication methods</a:t>
            </a:r>
          </a:p>
          <a:p>
            <a:pPr fontAlgn="base"/>
            <a:r>
              <a:rPr lang="en-US" dirty="0"/>
              <a:t>Critical Components Checklist</a:t>
            </a:r>
          </a:p>
          <a:p>
            <a:pPr fontAlgn="base"/>
            <a:r>
              <a:rPr lang="en-US" dirty="0"/>
              <a:t>Benchmark of Quality (</a:t>
            </a:r>
            <a:r>
              <a:rPr lang="en-US" dirty="0" err="1"/>
              <a:t>BoQ</a:t>
            </a:r>
            <a:r>
              <a:rPr lang="en-US" dirty="0"/>
              <a:t>); Benchmarks for Advanced Tiers (BAT)</a:t>
            </a:r>
          </a:p>
          <a:p>
            <a:pPr fontAlgn="base"/>
            <a:r>
              <a:rPr lang="en-US" dirty="0" err="1"/>
              <a:t>Inservice</a:t>
            </a:r>
            <a:r>
              <a:rPr lang="en-US" dirty="0"/>
              <a:t> trainings/presentations related to intervention delivery and facilitation (handouts, agenda, PowerPoint)</a:t>
            </a:r>
          </a:p>
          <a:p>
            <a:pPr fontAlgn="base"/>
            <a:r>
              <a:rPr lang="en-US" dirty="0"/>
              <a:t>Pre-post surveys</a:t>
            </a:r>
          </a:p>
          <a:p>
            <a:pPr fontAlgn="base"/>
            <a:r>
              <a:rPr lang="en-US" dirty="0"/>
              <a:t>School/District Improvement – documentation of participation</a:t>
            </a:r>
          </a:p>
          <a:p>
            <a:pPr fontAlgn="base"/>
            <a:r>
              <a:rPr lang="en-US" dirty="0"/>
              <a:t>Customer satisfaction surveys</a:t>
            </a:r>
          </a:p>
          <a:p>
            <a:r>
              <a:rPr lang="en-US" dirty="0"/>
              <a:t>Family participation and engagement</a:t>
            </a:r>
          </a:p>
        </p:txBody>
      </p:sp>
      <p:sp>
        <p:nvSpPr>
          <p:cNvPr id="3" name="Title 2"/>
          <p:cNvSpPr>
            <a:spLocks noGrp="1"/>
          </p:cNvSpPr>
          <p:nvPr>
            <p:ph type="title"/>
          </p:nvPr>
        </p:nvSpPr>
        <p:spPr/>
        <p:txBody>
          <a:bodyPr>
            <a:normAutofit fontScale="90000"/>
          </a:bodyPr>
          <a:lstStyle/>
          <a:p>
            <a:r>
              <a:rPr lang="en-US" dirty="0">
                <a:effectLst/>
              </a:rPr>
              <a:t>Instruction/Intervention Planning and Design</a:t>
            </a:r>
            <a:endParaRPr lang="en-US" dirty="0"/>
          </a:p>
        </p:txBody>
      </p:sp>
    </p:spTree>
    <p:extLst>
      <p:ext uri="{BB962C8B-B14F-4D97-AF65-F5344CB8AC3E}">
        <p14:creationId xmlns:p14="http://schemas.microsoft.com/office/powerpoint/2010/main" val="141051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r>
              <a:rPr lang="en-US" b="1" dirty="0"/>
              <a:t>Types of Evidence:</a:t>
            </a:r>
            <a:endParaRPr lang="en-US" dirty="0"/>
          </a:p>
          <a:p>
            <a:pPr fontAlgn="base"/>
            <a:r>
              <a:rPr lang="en-US" dirty="0"/>
              <a:t>Threat assessment</a:t>
            </a:r>
          </a:p>
          <a:p>
            <a:pPr fontAlgn="base"/>
            <a:r>
              <a:rPr lang="en-US" dirty="0"/>
              <a:t>Crisis intervention participation/facilitation</a:t>
            </a:r>
          </a:p>
          <a:p>
            <a:pPr fontAlgn="base"/>
            <a:r>
              <a:rPr lang="en-US" dirty="0"/>
              <a:t>School climate surveys</a:t>
            </a:r>
          </a:p>
          <a:p>
            <a:pPr fontAlgn="base"/>
            <a:r>
              <a:rPr lang="en-US" dirty="0" err="1"/>
              <a:t>Inservice</a:t>
            </a:r>
            <a:r>
              <a:rPr lang="en-US" dirty="0"/>
              <a:t> trainings/presentations related to school climate, violence preventions, crisis intervention, and mental health issues</a:t>
            </a:r>
          </a:p>
          <a:p>
            <a:pPr fontAlgn="base"/>
            <a:r>
              <a:rPr lang="en-US" dirty="0"/>
              <a:t>School-based programs – development and implementation</a:t>
            </a:r>
          </a:p>
          <a:p>
            <a:pPr fontAlgn="base"/>
            <a:r>
              <a:rPr lang="en-US" dirty="0"/>
              <a:t>Health education, medication administration, first aid, </a:t>
            </a:r>
            <a:r>
              <a:rPr lang="en-US" dirty="0" err="1"/>
              <a:t>bloodborne</a:t>
            </a:r>
            <a:r>
              <a:rPr lang="en-US" dirty="0"/>
              <a:t> pathogens, cardiopulmonary resuscitation (CPR) and automated external defibrillator (AED) trainings</a:t>
            </a:r>
          </a:p>
          <a:p>
            <a:r>
              <a:rPr lang="en-US" dirty="0"/>
              <a:t>Disproportionality – risk index and ratios</a:t>
            </a:r>
          </a:p>
        </p:txBody>
      </p:sp>
      <p:sp>
        <p:nvSpPr>
          <p:cNvPr id="3" name="Title 2"/>
          <p:cNvSpPr>
            <a:spLocks noGrp="1"/>
          </p:cNvSpPr>
          <p:nvPr>
            <p:ph type="title"/>
          </p:nvPr>
        </p:nvSpPr>
        <p:spPr/>
        <p:txBody>
          <a:bodyPr/>
          <a:lstStyle/>
          <a:p>
            <a:r>
              <a:rPr lang="en-US" dirty="0">
                <a:effectLst/>
              </a:rPr>
              <a:t>Learning Environment</a:t>
            </a:r>
            <a:endParaRPr lang="en-US" dirty="0"/>
          </a:p>
        </p:txBody>
      </p:sp>
    </p:spTree>
    <p:extLst>
      <p:ext uri="{BB962C8B-B14F-4D97-AF65-F5344CB8AC3E}">
        <p14:creationId xmlns:p14="http://schemas.microsoft.com/office/powerpoint/2010/main" val="146131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Types of Evidence:</a:t>
            </a:r>
          </a:p>
          <a:p>
            <a:r>
              <a:rPr lang="en-US" dirty="0" smtClean="0"/>
              <a:t>Professional Growth Plan</a:t>
            </a:r>
          </a:p>
          <a:p>
            <a:r>
              <a:rPr lang="en-US" dirty="0" smtClean="0"/>
              <a:t>Documentation of </a:t>
            </a:r>
            <a:r>
              <a:rPr lang="en-US" dirty="0" err="1" smtClean="0"/>
              <a:t>inservice</a:t>
            </a:r>
            <a:r>
              <a:rPr lang="en-US" dirty="0" smtClean="0"/>
              <a:t>, professional conferences </a:t>
            </a:r>
          </a:p>
          <a:p>
            <a:r>
              <a:rPr lang="en-US" dirty="0" smtClean="0"/>
              <a:t>Conference/workshop follow-up activities or implementation</a:t>
            </a:r>
          </a:p>
          <a:p>
            <a:r>
              <a:rPr lang="en-US" dirty="0" smtClean="0"/>
              <a:t>Professional learning community participation or facilitation</a:t>
            </a:r>
          </a:p>
          <a:p>
            <a:r>
              <a:rPr lang="en-US" dirty="0" smtClean="0"/>
              <a:t>Membership in professional organizations</a:t>
            </a:r>
          </a:p>
          <a:p>
            <a:r>
              <a:rPr lang="en-US" dirty="0" smtClean="0"/>
              <a:t>Documentation of supervision/mentoring activities</a:t>
            </a:r>
          </a:p>
          <a:p>
            <a:r>
              <a:rPr lang="en-US" dirty="0" smtClean="0"/>
              <a:t>Demonstration of time management (e.g., logs, calendars)</a:t>
            </a:r>
            <a:endParaRPr lang="en-US" dirty="0"/>
          </a:p>
        </p:txBody>
      </p:sp>
      <p:sp>
        <p:nvSpPr>
          <p:cNvPr id="3" name="Title 2"/>
          <p:cNvSpPr>
            <a:spLocks noGrp="1"/>
          </p:cNvSpPr>
          <p:nvPr>
            <p:ph type="title"/>
          </p:nvPr>
        </p:nvSpPr>
        <p:spPr/>
        <p:txBody>
          <a:bodyPr>
            <a:normAutofit fontScale="90000"/>
          </a:bodyPr>
          <a:lstStyle/>
          <a:p>
            <a:r>
              <a:rPr lang="en-US" dirty="0">
                <a:effectLst/>
              </a:rPr>
              <a:t>Professional Learning, Responsibility and Ethical Practice</a:t>
            </a:r>
            <a:endParaRPr lang="en-US" dirty="0"/>
          </a:p>
        </p:txBody>
      </p:sp>
    </p:spTree>
    <p:extLst>
      <p:ext uri="{BB962C8B-B14F-4D97-AF65-F5344CB8AC3E}">
        <p14:creationId xmlns:p14="http://schemas.microsoft.com/office/powerpoint/2010/main" val="58800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score each Domain, you add the practice rating scores for each indicator: HE=4, E=3, NI/D=2, and U=1.  After you add these scores, you divide by the number of indicators in the Domain and multiply that number by 10.</a:t>
            </a:r>
          </a:p>
          <a:p>
            <a:r>
              <a:rPr lang="en-US" dirty="0" smtClean="0"/>
              <a:t>The total score will correlate to a Performance Level Rating.</a:t>
            </a:r>
          </a:p>
          <a:p>
            <a:r>
              <a:rPr lang="en-US" dirty="0" smtClean="0"/>
              <a:t>HE=180-200; E=120-179; NI/D=40-119 and U= 0-40.</a:t>
            </a:r>
            <a:endParaRPr lang="en-US" dirty="0"/>
          </a:p>
        </p:txBody>
      </p:sp>
      <p:sp>
        <p:nvSpPr>
          <p:cNvPr id="3" name="Title 2"/>
          <p:cNvSpPr>
            <a:spLocks noGrp="1"/>
          </p:cNvSpPr>
          <p:nvPr>
            <p:ph type="title"/>
          </p:nvPr>
        </p:nvSpPr>
        <p:spPr/>
        <p:txBody>
          <a:bodyPr/>
          <a:lstStyle/>
          <a:p>
            <a:r>
              <a:rPr lang="en-US" dirty="0" smtClean="0"/>
              <a:t>Rating scores	</a:t>
            </a:r>
            <a:endParaRPr lang="en-US" dirty="0"/>
          </a:p>
        </p:txBody>
      </p:sp>
    </p:spTree>
    <p:extLst>
      <p:ext uri="{BB962C8B-B14F-4D97-AF65-F5344CB8AC3E}">
        <p14:creationId xmlns:p14="http://schemas.microsoft.com/office/powerpoint/2010/main" val="1522783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summative evaluation will combine the total points earned on the Performance Evaluation Score and the total points on the Student Growth Score, converted from 50/50 to 66.7/33.3.</a:t>
            </a:r>
          </a:p>
          <a:p>
            <a:r>
              <a:rPr lang="en-US" dirty="0" smtClean="0"/>
              <a:t>The Performance Evaluation Score counts for 66.7% of the total and the Student Growth Score accounts for the remaining 33.3%.</a:t>
            </a:r>
          </a:p>
          <a:p>
            <a:r>
              <a:rPr lang="en-US" dirty="0" smtClean="0"/>
              <a:t>The Summative Rating Score Range is HE=302-335; E=200-301</a:t>
            </a:r>
            <a:r>
              <a:rPr lang="en-US" smtClean="0"/>
              <a:t>; NI/D=67-199; </a:t>
            </a:r>
            <a:r>
              <a:rPr lang="en-US" dirty="0" smtClean="0"/>
              <a:t>and U=0-66.</a:t>
            </a:r>
            <a:endParaRPr lang="en-US" dirty="0"/>
          </a:p>
        </p:txBody>
      </p:sp>
      <p:sp>
        <p:nvSpPr>
          <p:cNvPr id="3" name="Title 2"/>
          <p:cNvSpPr>
            <a:spLocks noGrp="1"/>
          </p:cNvSpPr>
          <p:nvPr>
            <p:ph type="title"/>
          </p:nvPr>
        </p:nvSpPr>
        <p:spPr/>
        <p:txBody>
          <a:bodyPr/>
          <a:lstStyle/>
          <a:p>
            <a:r>
              <a:rPr lang="en-US" dirty="0" smtClean="0"/>
              <a:t>Summative Evaluation 	</a:t>
            </a:r>
            <a:endParaRPr lang="en-US" dirty="0"/>
          </a:p>
        </p:txBody>
      </p:sp>
    </p:spTree>
    <p:extLst>
      <p:ext uri="{BB962C8B-B14F-4D97-AF65-F5344CB8AC3E}">
        <p14:creationId xmlns:p14="http://schemas.microsoft.com/office/powerpoint/2010/main" val="3901340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Opportunity </a:t>
            </a:r>
            <a:r>
              <a:rPr lang="en-US" smtClean="0"/>
              <a:t>to Share</a:t>
            </a:r>
            <a:endParaRPr lang="en-US"/>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45254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en-US" sz="2600" dirty="0"/>
              <a:t>This document was developed by the Student Support Services Project, University of South Florida, a special project funded by the Florida Department of Education, Division Public Schools, Bureau of Exceptional Education and Student Services (BEESS), through federal assistance under the Individuals with Disabilities Education Act (IDEA), Part B and is available online at</a:t>
            </a:r>
            <a:r>
              <a:rPr lang="en-US" sz="2600" u="sng" dirty="0"/>
              <a:t> </a:t>
            </a:r>
            <a:r>
              <a:rPr lang="en-US" sz="2600" u="sng" dirty="0">
                <a:hlinkClick r:id="rId2"/>
              </a:rPr>
              <a:t>http://www.fldoe.org/ese</a:t>
            </a:r>
            <a:r>
              <a:rPr lang="en-US" sz="2600" u="sng" dirty="0"/>
              <a:t>.</a:t>
            </a:r>
            <a:r>
              <a:rPr lang="en-US" sz="2600" dirty="0"/>
              <a:t> For more information on available resources, contact the BEESS Resource and Information Center (BRIG).</a:t>
            </a:r>
          </a:p>
          <a:p>
            <a:pPr fontAlgn="base"/>
            <a:r>
              <a:rPr lang="en-US" sz="2600" dirty="0"/>
              <a:t>BRIG website:</a:t>
            </a:r>
            <a:r>
              <a:rPr lang="en-US" sz="2600" u="sng" dirty="0"/>
              <a:t> </a:t>
            </a:r>
            <a:r>
              <a:rPr lang="en-US" sz="2600" u="sng" dirty="0">
                <a:hlinkClick r:id="rId3"/>
              </a:rPr>
              <a:t>http://www.fldoe.org/ese/clerhome.asp</a:t>
            </a:r>
            <a:r>
              <a:rPr lang="en-US" sz="2600" dirty="0"/>
              <a:t> </a:t>
            </a:r>
          </a:p>
          <a:p>
            <a:pPr fontAlgn="base"/>
            <a:r>
              <a:rPr lang="en-US" sz="2600" dirty="0"/>
              <a:t>Bureau website:</a:t>
            </a:r>
            <a:r>
              <a:rPr lang="en-US" sz="2600" u="sng" dirty="0"/>
              <a:t> </a:t>
            </a:r>
            <a:r>
              <a:rPr lang="en-US" sz="2600" u="sng" dirty="0">
                <a:hlinkClick r:id="rId2"/>
              </a:rPr>
              <a:t>http://www.fldoe.org/ese</a:t>
            </a:r>
            <a:r>
              <a:rPr lang="en-US" sz="2600" dirty="0"/>
              <a:t> </a:t>
            </a:r>
          </a:p>
          <a:p>
            <a:endParaRPr lang="en-US" dirty="0"/>
          </a:p>
        </p:txBody>
      </p:sp>
      <p:sp>
        <p:nvSpPr>
          <p:cNvPr id="3" name="Title 2"/>
          <p:cNvSpPr>
            <a:spLocks noGrp="1"/>
          </p:cNvSpPr>
          <p:nvPr>
            <p:ph type="title"/>
          </p:nvPr>
        </p:nvSpPr>
        <p:spPr/>
        <p:txBody>
          <a:bodyPr/>
          <a:lstStyle/>
          <a:p>
            <a:r>
              <a:rPr lang="en-US" dirty="0" smtClean="0"/>
              <a:t>Development of Instrument</a:t>
            </a:r>
            <a:endParaRPr lang="en-US" dirty="0"/>
          </a:p>
        </p:txBody>
      </p:sp>
    </p:spTree>
    <p:extLst>
      <p:ext uri="{BB962C8B-B14F-4D97-AF65-F5344CB8AC3E}">
        <p14:creationId xmlns:p14="http://schemas.microsoft.com/office/powerpoint/2010/main" val="171040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Job duties and expectations are very different </a:t>
            </a:r>
            <a:r>
              <a:rPr lang="en-US" smtClean="0"/>
              <a:t>from classroom-based </a:t>
            </a:r>
            <a:r>
              <a:rPr lang="en-US" dirty="0" smtClean="0"/>
              <a:t>instructional staff.</a:t>
            </a:r>
          </a:p>
          <a:p>
            <a:r>
              <a:rPr lang="en-US" dirty="0" smtClean="0"/>
              <a:t>Creating an artificial instructional situation did not provide valuable information.</a:t>
            </a:r>
          </a:p>
          <a:p>
            <a:r>
              <a:rPr lang="en-US" dirty="0" smtClean="0"/>
              <a:t>Domains in this model include competencies and professional practices more in –line with student services professionals.</a:t>
            </a:r>
          </a:p>
          <a:p>
            <a:endParaRPr lang="en-US" dirty="0"/>
          </a:p>
        </p:txBody>
      </p:sp>
      <p:sp>
        <p:nvSpPr>
          <p:cNvPr id="3" name="Title 2"/>
          <p:cNvSpPr>
            <a:spLocks noGrp="1"/>
          </p:cNvSpPr>
          <p:nvPr>
            <p:ph type="title"/>
          </p:nvPr>
        </p:nvSpPr>
        <p:spPr/>
        <p:txBody>
          <a:bodyPr>
            <a:normAutofit/>
          </a:bodyPr>
          <a:lstStyle/>
          <a:p>
            <a:r>
              <a:rPr lang="en-US" sz="3200" dirty="0" smtClean="0"/>
              <a:t>Why a separate evaluation instrument?</a:t>
            </a:r>
            <a:endParaRPr lang="en-US" sz="3200" dirty="0"/>
          </a:p>
        </p:txBody>
      </p:sp>
    </p:spTree>
    <p:extLst>
      <p:ext uri="{BB962C8B-B14F-4D97-AF65-F5344CB8AC3E}">
        <p14:creationId xmlns:p14="http://schemas.microsoft.com/office/powerpoint/2010/main" val="1412012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Comply with the Student Services Act to address both professional practices and student growth.</a:t>
            </a:r>
          </a:p>
          <a:p>
            <a:r>
              <a:rPr lang="en-US" dirty="0" smtClean="0"/>
              <a:t>Reflect a Multi-tiered System of Support framework.</a:t>
            </a:r>
          </a:p>
          <a:p>
            <a:r>
              <a:rPr lang="en-US" dirty="0" smtClean="0"/>
              <a:t>Align evidence-based practices and research-based professional standards.</a:t>
            </a:r>
          </a:p>
          <a:p>
            <a:r>
              <a:rPr lang="en-US" dirty="0" smtClean="0"/>
              <a:t>Offer a state-approved evaluation framework for student services personnel.</a:t>
            </a:r>
            <a:endParaRPr lang="en-US" dirty="0"/>
          </a:p>
        </p:txBody>
      </p:sp>
      <p:sp>
        <p:nvSpPr>
          <p:cNvPr id="3" name="Title 2"/>
          <p:cNvSpPr>
            <a:spLocks noGrp="1"/>
          </p:cNvSpPr>
          <p:nvPr>
            <p:ph type="title"/>
          </p:nvPr>
        </p:nvSpPr>
        <p:spPr/>
        <p:txBody>
          <a:bodyPr/>
          <a:lstStyle/>
          <a:p>
            <a:r>
              <a:rPr lang="en-US" dirty="0" smtClean="0"/>
              <a:t>Intent of this Document		</a:t>
            </a:r>
            <a:endParaRPr lang="en-US" dirty="0"/>
          </a:p>
        </p:txBody>
      </p:sp>
    </p:spTree>
    <p:extLst>
      <p:ext uri="{BB962C8B-B14F-4D97-AF65-F5344CB8AC3E}">
        <p14:creationId xmlns:p14="http://schemas.microsoft.com/office/powerpoint/2010/main" val="29353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Problem-solving and Data-based Decision Making</a:t>
            </a:r>
          </a:p>
          <a:p>
            <a:r>
              <a:rPr lang="en-US" dirty="0" smtClean="0"/>
              <a:t>Instruction/Intervention Planning, Design, and Implementation</a:t>
            </a:r>
          </a:p>
          <a:p>
            <a:r>
              <a:rPr lang="en-US" dirty="0" smtClean="0"/>
              <a:t>Facilitation of Collaboration Through a Resource-Oriented Team Process</a:t>
            </a:r>
          </a:p>
          <a:p>
            <a:r>
              <a:rPr lang="en-US" dirty="0" smtClean="0"/>
              <a:t>Professional Practice—Knowledge of unique professional skills, ethical practice in assessment and program development and collegial engagement.</a:t>
            </a:r>
            <a:endParaRPr lang="en-US" dirty="0"/>
          </a:p>
        </p:txBody>
      </p:sp>
      <p:sp>
        <p:nvSpPr>
          <p:cNvPr id="3" name="Title 2"/>
          <p:cNvSpPr>
            <a:spLocks noGrp="1"/>
          </p:cNvSpPr>
          <p:nvPr>
            <p:ph type="title"/>
          </p:nvPr>
        </p:nvSpPr>
        <p:spPr/>
        <p:txBody>
          <a:bodyPr>
            <a:normAutofit fontScale="90000"/>
          </a:bodyPr>
          <a:lstStyle/>
          <a:p>
            <a:r>
              <a:rPr lang="en-US" dirty="0" smtClean="0"/>
              <a:t>The Four Foundational Skill Sets</a:t>
            </a:r>
            <a:endParaRPr lang="en-US" dirty="0"/>
          </a:p>
        </p:txBody>
      </p:sp>
    </p:spTree>
    <p:extLst>
      <p:ext uri="{BB962C8B-B14F-4D97-AF65-F5344CB8AC3E}">
        <p14:creationId xmlns:p14="http://schemas.microsoft.com/office/powerpoint/2010/main" val="129779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Domains—broad categories used to organize professional practices and structure evaluation criteria.</a:t>
            </a:r>
          </a:p>
          <a:p>
            <a:r>
              <a:rPr lang="en-US" dirty="0" smtClean="0"/>
              <a:t>Practices—descriptive standards of a domain related to a specific area of professional skill.</a:t>
            </a:r>
          </a:p>
          <a:p>
            <a:r>
              <a:rPr lang="en-US" dirty="0" smtClean="0"/>
              <a:t>Indicators—a continuum of descriptive statements that assist in differentiating between levels of performance for each practice.</a:t>
            </a:r>
            <a:endParaRPr lang="en-US" dirty="0"/>
          </a:p>
        </p:txBody>
      </p:sp>
      <p:sp>
        <p:nvSpPr>
          <p:cNvPr id="3" name="Title 2"/>
          <p:cNvSpPr>
            <a:spLocks noGrp="1"/>
          </p:cNvSpPr>
          <p:nvPr>
            <p:ph type="title"/>
          </p:nvPr>
        </p:nvSpPr>
        <p:spPr/>
        <p:txBody>
          <a:bodyPr/>
          <a:lstStyle/>
          <a:p>
            <a:r>
              <a:rPr lang="en-US" dirty="0" smtClean="0"/>
              <a:t>Key Components	</a:t>
            </a:r>
            <a:endParaRPr lang="en-US" dirty="0"/>
          </a:p>
        </p:txBody>
      </p:sp>
    </p:spTree>
    <p:extLst>
      <p:ext uri="{BB962C8B-B14F-4D97-AF65-F5344CB8AC3E}">
        <p14:creationId xmlns:p14="http://schemas.microsoft.com/office/powerpoint/2010/main" val="210338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Collects and uses data to develop and implement interventions within a problem-solving framework.</a:t>
            </a:r>
          </a:p>
          <a:p>
            <a:r>
              <a:rPr lang="en-US" dirty="0" smtClean="0"/>
              <a:t>Analyzes multiple sources of qualitative and quantitative data to inform decision making.</a:t>
            </a:r>
          </a:p>
          <a:p>
            <a:r>
              <a:rPr lang="en-US" dirty="0" smtClean="0"/>
              <a:t>Uses data to monitor students progress (academic, social/emotional/behavioral) and health and evaluate the effectiveness of services on student achievement.</a:t>
            </a:r>
          </a:p>
          <a:p>
            <a:r>
              <a:rPr lang="en-US" dirty="0" smtClean="0"/>
              <a:t>Shares student performance data in a relevant and understandable way with students, parents, and administrators.</a:t>
            </a:r>
          </a:p>
          <a:p>
            <a:endParaRPr lang="en-US" dirty="0"/>
          </a:p>
        </p:txBody>
      </p:sp>
      <p:sp>
        <p:nvSpPr>
          <p:cNvPr id="3" name="Title 2"/>
          <p:cNvSpPr>
            <a:spLocks noGrp="1"/>
          </p:cNvSpPr>
          <p:nvPr>
            <p:ph type="title"/>
          </p:nvPr>
        </p:nvSpPr>
        <p:spPr/>
        <p:txBody>
          <a:bodyPr>
            <a:normAutofit fontScale="90000"/>
          </a:bodyPr>
          <a:lstStyle/>
          <a:p>
            <a:r>
              <a:rPr lang="en-US" dirty="0" smtClean="0"/>
              <a:t>Domain A: Data-Based Decision Making and Evaluation of Practices</a:t>
            </a:r>
            <a:endParaRPr lang="en-US" dirty="0"/>
          </a:p>
        </p:txBody>
      </p:sp>
    </p:spTree>
    <p:extLst>
      <p:ext uri="{BB962C8B-B14F-4D97-AF65-F5344CB8AC3E}">
        <p14:creationId xmlns:p14="http://schemas.microsoft.com/office/powerpoint/2010/main" val="1649732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Uses a collaborative problem-solving framework as the basis for identification and planning for academic, behavioral, and health interventions and supports.</a:t>
            </a:r>
          </a:p>
          <a:p>
            <a:r>
              <a:rPr lang="en-US" dirty="0" smtClean="0"/>
              <a:t>Plans and designs instruction/interventions based on data and aligns efforts with the school and district improvement plans and state and federal mandates.</a:t>
            </a:r>
          </a:p>
          <a:p>
            <a:r>
              <a:rPr lang="en-US" dirty="0" smtClean="0"/>
              <a:t>Applies evidence-based research and best practices to improve instruction/ interventions.</a:t>
            </a:r>
          </a:p>
          <a:p>
            <a:r>
              <a:rPr lang="en-US" dirty="0" smtClean="0"/>
              <a:t>Develops intervention support plans that help student, family, or other community agencies and systems of support to reach a desired goal.</a:t>
            </a:r>
          </a:p>
          <a:p>
            <a:r>
              <a:rPr lang="en-US" dirty="0" smtClean="0"/>
              <a:t>Engages parents and community partners in the planning and design of instruction/interventions.</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Domain B:  Instruction/ Intervention Planning and Design</a:t>
            </a:r>
            <a:endParaRPr lang="en-US" dirty="0"/>
          </a:p>
        </p:txBody>
      </p:sp>
    </p:spTree>
    <p:extLst>
      <p:ext uri="{BB962C8B-B14F-4D97-AF65-F5344CB8AC3E}">
        <p14:creationId xmlns:p14="http://schemas.microsoft.com/office/powerpoint/2010/main" val="229786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Collaborates with school-based and district-level teams to develop and maintain a multi-tiered continuum of services (MTSS) to support the academic, social, emotional, and behavioral success and health of all students</a:t>
            </a:r>
            <a:r>
              <a:rPr lang="en-US" dirty="0" smtClean="0"/>
              <a:t>.</a:t>
            </a:r>
          </a:p>
          <a:p>
            <a:r>
              <a:rPr lang="en-US" dirty="0"/>
              <a:t>Consults and collaborates at the individual, family, group, and systems levels to implement effective instruction and intervention services.</a:t>
            </a:r>
          </a:p>
        </p:txBody>
      </p:sp>
      <p:sp>
        <p:nvSpPr>
          <p:cNvPr id="3" name="Title 2"/>
          <p:cNvSpPr>
            <a:spLocks noGrp="1"/>
          </p:cNvSpPr>
          <p:nvPr>
            <p:ph type="title"/>
          </p:nvPr>
        </p:nvSpPr>
        <p:spPr/>
        <p:txBody>
          <a:bodyPr>
            <a:normAutofit fontScale="90000"/>
          </a:bodyPr>
          <a:lstStyle/>
          <a:p>
            <a:r>
              <a:rPr lang="en-US" dirty="0">
                <a:effectLst/>
              </a:rPr>
              <a:t>Domain C: Instruction/Intervention Delivery and Facilitation</a:t>
            </a:r>
            <a:endParaRPr lang="en-US" dirty="0"/>
          </a:p>
        </p:txBody>
      </p:sp>
    </p:spTree>
    <p:extLst>
      <p:ext uri="{BB962C8B-B14F-4D97-AF65-F5344CB8AC3E}">
        <p14:creationId xmlns:p14="http://schemas.microsoft.com/office/powerpoint/2010/main" val="3424277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4">
      <a:dk1>
        <a:sysClr val="windowText" lastClr="000000"/>
      </a:dk1>
      <a:lt1>
        <a:sysClr val="window" lastClr="FFFFFF"/>
      </a:lt1>
      <a:dk2>
        <a:srgbClr val="5F0060"/>
      </a:dk2>
      <a:lt2>
        <a:srgbClr val="EEECE1"/>
      </a:lt2>
      <a:accent1>
        <a:srgbClr val="CCC1D9"/>
      </a:accent1>
      <a:accent2>
        <a:srgbClr val="E5E0EC"/>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TotalTime>
  <Words>1145</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Florida’s Student Services Personnel Evaluation Model and Guide</vt:lpstr>
      <vt:lpstr>Development of Instrument</vt:lpstr>
      <vt:lpstr>Why a separate evaluation instrument?</vt:lpstr>
      <vt:lpstr>Intent of this Document  </vt:lpstr>
      <vt:lpstr>The Four Foundational Skill Sets</vt:lpstr>
      <vt:lpstr>Key Components </vt:lpstr>
      <vt:lpstr>Domain A: Data-Based Decision Making and Evaluation of Practices</vt:lpstr>
      <vt:lpstr>Domain B:  Instruction/ Intervention Planning and Design</vt:lpstr>
      <vt:lpstr>Domain C: Instruction/Intervention Delivery and Facilitation</vt:lpstr>
      <vt:lpstr>Domain C: Continued</vt:lpstr>
      <vt:lpstr>Domain D: Learning Environment </vt:lpstr>
      <vt:lpstr>Domain E: Professional Learning, Responsibility, and Ethical Practice</vt:lpstr>
      <vt:lpstr>Data-Based Decision Making and Evaluation of Practices</vt:lpstr>
      <vt:lpstr>Instruction/Intervention Planning and Design</vt:lpstr>
      <vt:lpstr>Learning Environment</vt:lpstr>
      <vt:lpstr>Professional Learning, Responsibility and Ethical Practice</vt:lpstr>
      <vt:lpstr>Rating scores </vt:lpstr>
      <vt:lpstr>Summative Evaluation  </vt:lpstr>
      <vt:lpstr>Questions???</vt:lpstr>
    </vt:vector>
  </TitlesOfParts>
  <Company>OCSB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Florida’s Student Services Personnel Evaluation Model and Guide</dc:title>
  <dc:creator>geer0406</dc:creator>
  <cp:lastModifiedBy>MCCOY, PATRICIA</cp:lastModifiedBy>
  <cp:revision>11</cp:revision>
  <dcterms:created xsi:type="dcterms:W3CDTF">2013-07-17T20:26:07Z</dcterms:created>
  <dcterms:modified xsi:type="dcterms:W3CDTF">2016-07-24T23:53:04Z</dcterms:modified>
</cp:coreProperties>
</file>