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1" r:id="rId1"/>
  </p:sldMasterIdLst>
  <p:notesMasterIdLst>
    <p:notesMasterId r:id="rId22"/>
  </p:notesMasterIdLst>
  <p:sldIdLst>
    <p:sldId id="257" r:id="rId2"/>
    <p:sldId id="309" r:id="rId3"/>
    <p:sldId id="269" r:id="rId4"/>
    <p:sldId id="264" r:id="rId5"/>
    <p:sldId id="265" r:id="rId6"/>
    <p:sldId id="266" r:id="rId7"/>
    <p:sldId id="267" r:id="rId8"/>
    <p:sldId id="268" r:id="rId9"/>
    <p:sldId id="310" r:id="rId10"/>
    <p:sldId id="287" r:id="rId11"/>
    <p:sldId id="288" r:id="rId12"/>
    <p:sldId id="289" r:id="rId13"/>
    <p:sldId id="290" r:id="rId14"/>
    <p:sldId id="291" r:id="rId15"/>
    <p:sldId id="299" r:id="rId16"/>
    <p:sldId id="292" r:id="rId17"/>
    <p:sldId id="293" r:id="rId18"/>
    <p:sldId id="272" r:id="rId19"/>
    <p:sldId id="273" r:id="rId20"/>
    <p:sldId id="311"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2B518D-9E4F-E84F-A916-40462BAC0A7A}">
          <p14:sldIdLst>
            <p14:sldId id="257"/>
            <p14:sldId id="309"/>
            <p14:sldId id="269"/>
            <p14:sldId id="264"/>
            <p14:sldId id="265"/>
            <p14:sldId id="266"/>
            <p14:sldId id="267"/>
            <p14:sldId id="268"/>
            <p14:sldId id="310"/>
            <p14:sldId id="287"/>
            <p14:sldId id="288"/>
            <p14:sldId id="289"/>
            <p14:sldId id="290"/>
            <p14:sldId id="291"/>
            <p14:sldId id="299"/>
            <p14:sldId id="292"/>
            <p14:sldId id="293"/>
            <p14:sldId id="272"/>
            <p14:sldId id="273"/>
            <p14:sldId id="3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3"/>
    <a:srgbClr val="011893"/>
    <a:srgbClr val="D883FF"/>
    <a:srgbClr val="521B93"/>
    <a:srgbClr val="929000"/>
    <a:srgbClr val="005493"/>
    <a:srgbClr val="94AAC7"/>
    <a:srgbClr val="AAAAAA"/>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76364" autoAdjust="0"/>
  </p:normalViewPr>
  <p:slideViewPr>
    <p:cSldViewPr snapToGrid="0" snapToObjects="1">
      <p:cViewPr varScale="1">
        <p:scale>
          <a:sx n="95" d="100"/>
          <a:sy n="95" d="100"/>
        </p:scale>
        <p:origin x="15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B9D1ABE-3E40-1644-916C-5F3D5FA5AB64}" type="datetimeFigureOut">
              <a:rPr lang="en-US" smtClean="0"/>
              <a:t>11/10/2017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47BB54D-5335-084D-B0AA-B9452BF7EA98}" type="slidenum">
              <a:rPr lang="en-US" smtClean="0"/>
              <a:t>‹#›</a:t>
            </a:fld>
            <a:endParaRPr lang="en-US"/>
          </a:p>
        </p:txBody>
      </p:sp>
    </p:spTree>
    <p:extLst>
      <p:ext uri="{BB962C8B-B14F-4D97-AF65-F5344CB8AC3E}">
        <p14:creationId xmlns:p14="http://schemas.microsoft.com/office/powerpoint/2010/main" val="121230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Collaborative conversations related to learning gains. </a:t>
            </a:r>
          </a:p>
          <a:p>
            <a:endParaRPr lang="en-US" dirty="0" smtClean="0"/>
          </a:p>
          <a:p>
            <a:r>
              <a:rPr lang="en-US" dirty="0" smtClean="0"/>
              <a:t>Preface: not from ARM,</a:t>
            </a:r>
            <a:r>
              <a:rPr lang="en-US" baseline="0" dirty="0" smtClean="0"/>
              <a:t> we didn’t make or set the scales. This is not VAM. This is a one year growth, VAM is a three year growth.</a:t>
            </a:r>
            <a:endParaRPr lang="en-US" dirty="0"/>
          </a:p>
        </p:txBody>
      </p:sp>
      <p:sp>
        <p:nvSpPr>
          <p:cNvPr id="4" name="Slide Number Placeholder 3"/>
          <p:cNvSpPr>
            <a:spLocks noGrp="1"/>
          </p:cNvSpPr>
          <p:nvPr>
            <p:ph type="sldNum" sz="quarter" idx="10"/>
          </p:nvPr>
        </p:nvSpPr>
        <p:spPr/>
        <p:txBody>
          <a:bodyPr/>
          <a:lstStyle/>
          <a:p>
            <a:fld id="{A7A05274-3BA2-4D9A-9FE9-857DDF26979A}" type="slidenum">
              <a:rPr lang="en-US" smtClean="0"/>
              <a:t>0</a:t>
            </a:fld>
            <a:endParaRPr lang="en-US" dirty="0"/>
          </a:p>
        </p:txBody>
      </p:sp>
    </p:spTree>
    <p:extLst>
      <p:ext uri="{BB962C8B-B14F-4D97-AF65-F5344CB8AC3E}">
        <p14:creationId xmlns:p14="http://schemas.microsoft.com/office/powerpoint/2010/main" val="182132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example, student #3 earned a score of 329 on the 3</a:t>
            </a:r>
            <a:r>
              <a:rPr lang="en-US" baseline="30000" dirty="0" smtClean="0"/>
              <a:t>rd</a:t>
            </a:r>
            <a:r>
              <a:rPr lang="en-US" baseline="0" dirty="0" smtClean="0"/>
              <a:t> grade ELA assessment.  For the student to make a learning gain they would need to increase their score to 330 which is just one point.  </a:t>
            </a:r>
            <a:endParaRPr lang="en-US" dirty="0" smtClean="0"/>
          </a:p>
          <a:p>
            <a:endParaRPr lang="en-US" dirty="0" smtClean="0"/>
          </a:p>
          <a:p>
            <a:r>
              <a:rPr lang="en-US" dirty="0" smtClean="0"/>
              <a:t>In</a:t>
            </a:r>
            <a:r>
              <a:rPr lang="en-US" baseline="0" dirty="0" smtClean="0"/>
              <a:t> the next example, student #4 earned a 341 on the 4</a:t>
            </a:r>
            <a:r>
              <a:rPr lang="en-US" baseline="30000" dirty="0" smtClean="0"/>
              <a:t>th</a:t>
            </a:r>
            <a:r>
              <a:rPr lang="en-US" baseline="0" dirty="0" smtClean="0"/>
              <a:t> grade math assessment.  For the student to make a learning gain they would need to increase their score by 9 points to a 350 in order to maintain a level 5.  </a:t>
            </a:r>
            <a:endParaRPr lang="en-US" dirty="0" smtClean="0"/>
          </a:p>
        </p:txBody>
      </p:sp>
      <p:sp>
        <p:nvSpPr>
          <p:cNvPr id="4" name="Slide Number Placeholder 3"/>
          <p:cNvSpPr>
            <a:spLocks noGrp="1"/>
          </p:cNvSpPr>
          <p:nvPr>
            <p:ph type="sldNum" sz="quarter" idx="10"/>
          </p:nvPr>
        </p:nvSpPr>
        <p:spPr/>
        <p:txBody>
          <a:bodyPr/>
          <a:lstStyle/>
          <a:p>
            <a:fld id="{347BB54D-5335-084D-B0AA-B9452BF7EA98}" type="slidenum">
              <a:rPr lang="en-US" smtClean="0"/>
              <a:t>10</a:t>
            </a:fld>
            <a:endParaRPr lang="en-US"/>
          </a:p>
        </p:txBody>
      </p:sp>
    </p:spTree>
    <p:extLst>
      <p:ext uri="{BB962C8B-B14F-4D97-AF65-F5344CB8AC3E}">
        <p14:creationId xmlns:p14="http://schemas.microsoft.com/office/powerpoint/2010/main" val="98851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six elementary examples because there always seams to be a</a:t>
            </a:r>
            <a:r>
              <a:rPr lang="en-US" baseline="0" dirty="0" smtClean="0"/>
              <a:t> lot of questions in elementary.</a:t>
            </a:r>
          </a:p>
          <a:p>
            <a:r>
              <a:rPr lang="en-US" baseline="0" dirty="0" smtClean="0"/>
              <a:t>#6 was built in for a </a:t>
            </a:r>
            <a:r>
              <a:rPr lang="en-US" baseline="0" dirty="0" err="1" smtClean="0"/>
              <a:t>retainee</a:t>
            </a:r>
            <a:r>
              <a:rPr lang="en-US" baseline="0" dirty="0" smtClean="0"/>
              <a:t> student.</a:t>
            </a:r>
          </a:p>
          <a:p>
            <a:r>
              <a:rPr lang="en-US" baseline="0" dirty="0" smtClean="0"/>
              <a:t>Tell a story</a:t>
            </a:r>
          </a:p>
          <a:p>
            <a:r>
              <a:rPr lang="en-US" baseline="0" dirty="0" smtClean="0"/>
              <a:t>Student in grade 3, excited to test, take the text, text mark, they try, they’re the third student to finish. They think the test was easy. They shot a 340. In good faith he’s retained. What must the student achieve to be a learning gain. A 255. Any grade where they were retained we go straight across. </a:t>
            </a:r>
          </a:p>
          <a:p>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11</a:t>
            </a:fld>
            <a:endParaRPr lang="en-US"/>
          </a:p>
        </p:txBody>
      </p:sp>
    </p:spTree>
    <p:extLst>
      <p:ext uri="{BB962C8B-B14F-4D97-AF65-F5344CB8AC3E}">
        <p14:creationId xmlns:p14="http://schemas.microsoft.com/office/powerpoint/2010/main" val="76352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Middle Grades #7 is Rule 2; #8 is low to high</a:t>
            </a:r>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12</a:t>
            </a:fld>
            <a:endParaRPr lang="en-US"/>
          </a:p>
        </p:txBody>
      </p:sp>
    </p:spTree>
    <p:extLst>
      <p:ext uri="{BB962C8B-B14F-4D97-AF65-F5344CB8AC3E}">
        <p14:creationId xmlns:p14="http://schemas.microsoft.com/office/powerpoint/2010/main" val="132900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is the last example of traditional student progression</a:t>
            </a:r>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13</a:t>
            </a:fld>
            <a:endParaRPr lang="en-US"/>
          </a:p>
        </p:txBody>
      </p:sp>
    </p:spTree>
    <p:extLst>
      <p:ext uri="{BB962C8B-B14F-4D97-AF65-F5344CB8AC3E}">
        <p14:creationId xmlns:p14="http://schemas.microsoft.com/office/powerpoint/2010/main" val="66455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a:t>
            </a:r>
            <a:r>
              <a:rPr lang="en-US" baseline="0" dirty="0" smtClean="0"/>
              <a:t> we go from grade 7 math to algebra 1?</a:t>
            </a:r>
          </a:p>
          <a:p>
            <a:endParaRPr lang="en-US" baseline="0" dirty="0" smtClean="0"/>
          </a:p>
          <a:p>
            <a:r>
              <a:rPr lang="en-US" baseline="0" dirty="0" smtClean="0"/>
              <a:t>One point score does not apply. At this time the number of points doesn’t matter, it’s the level. If you’re looking at points and sublevels, the sublevel will win.</a:t>
            </a:r>
          </a:p>
          <a:p>
            <a:r>
              <a:rPr lang="en-US" baseline="0" dirty="0" smtClean="0"/>
              <a:t>It’s all relative to the cognitive complexity. Keep in mind that as long as our students are on that track, they’ll acquire the level.</a:t>
            </a:r>
          </a:p>
          <a:p>
            <a:endParaRPr lang="en-US" baseline="0" dirty="0" smtClean="0"/>
          </a:p>
          <a:p>
            <a:r>
              <a:rPr lang="en-US" baseline="0" dirty="0" smtClean="0"/>
              <a:t>Grade six to Algebra 1. Go from the grade 6 to the Algebra 1 scale. </a:t>
            </a:r>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14</a:t>
            </a:fld>
            <a:endParaRPr lang="en-US"/>
          </a:p>
        </p:txBody>
      </p:sp>
    </p:spTree>
    <p:extLst>
      <p:ext uri="{BB962C8B-B14F-4D97-AF65-F5344CB8AC3E}">
        <p14:creationId xmlns:p14="http://schemas.microsoft.com/office/powerpoint/2010/main" val="230320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follows rule 2</a:t>
            </a:r>
          </a:p>
          <a:p>
            <a:r>
              <a:rPr lang="en-US" dirty="0" smtClean="0"/>
              <a:t>#14 starts going into school grading conversations </a:t>
            </a:r>
          </a:p>
          <a:p>
            <a:r>
              <a:rPr lang="en-US" dirty="0" smtClean="0"/>
              <a:t>Students</a:t>
            </a:r>
            <a:r>
              <a:rPr lang="en-US" baseline="0" dirty="0" smtClean="0"/>
              <a:t> scores a 486 which places him at a level 1 – H. What does the student need to score in geometry to be counted as a learning gain? 486 because you go diagonally. A 486 is a level 2 – low. As long as you move a bucket. Theoretically the student can receive the exact same score and it still moves a level.</a:t>
            </a:r>
          </a:p>
          <a:p>
            <a:endParaRPr lang="en-US" baseline="0" dirty="0" smtClean="0"/>
          </a:p>
          <a:p>
            <a:r>
              <a:rPr lang="en-US" baseline="0" dirty="0" smtClean="0"/>
              <a:t>Only 9 and 10, students going from 8 to 9 and 9 to 10 go into school grade.  </a:t>
            </a:r>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15</a:t>
            </a:fld>
            <a:endParaRPr lang="en-US"/>
          </a:p>
        </p:txBody>
      </p:sp>
    </p:spTree>
    <p:extLst>
      <p:ext uri="{BB962C8B-B14F-4D97-AF65-F5344CB8AC3E}">
        <p14:creationId xmlns:p14="http://schemas.microsoft.com/office/powerpoint/2010/main" val="398029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first number for grade</a:t>
            </a:r>
            <a:r>
              <a:rPr lang="en-US" baseline="0" dirty="0" smtClean="0"/>
              <a:t> 10, level 5. Just the one point rule because it is an ELA-FSA, the EOC rule does not apply at this time. </a:t>
            </a:r>
          </a:p>
          <a:p>
            <a:r>
              <a:rPr lang="en-US" baseline="0" dirty="0" smtClean="0"/>
              <a:t>Every time you see the one point remind them of the free throw analogy. Don’t miss it.</a:t>
            </a:r>
          </a:p>
          <a:p>
            <a:endParaRPr lang="en-US" baseline="0" dirty="0" smtClean="0"/>
          </a:p>
          <a:p>
            <a:r>
              <a:rPr lang="en-US" baseline="0" dirty="0" smtClean="0"/>
              <a:t>Rule reminder for EOC: just maintains. </a:t>
            </a:r>
          </a:p>
          <a:p>
            <a:r>
              <a:rPr lang="en-US" baseline="0" dirty="0" smtClean="0"/>
              <a:t>Algebra A &amp; B. How do we capture that? Whatever math course they take after Algebra B, you go to whatever course they take, say geometry, you go to that scale.</a:t>
            </a:r>
          </a:p>
          <a:p>
            <a:endParaRPr lang="en-US" baseline="0" dirty="0" smtClean="0"/>
          </a:p>
          <a:p>
            <a:r>
              <a:rPr lang="en-US" baseline="0" dirty="0" smtClean="0"/>
              <a:t>#16 is an example of how a student can drop points but still receive a learning gain. </a:t>
            </a:r>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16</a:t>
            </a:fld>
            <a:endParaRPr lang="en-US"/>
          </a:p>
        </p:txBody>
      </p:sp>
    </p:spTree>
    <p:extLst>
      <p:ext uri="{BB962C8B-B14F-4D97-AF65-F5344CB8AC3E}">
        <p14:creationId xmlns:p14="http://schemas.microsoft.com/office/powerpoint/2010/main" val="339446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This slide</a:t>
            </a:r>
            <a:r>
              <a:rPr lang="en-US" baseline="0" dirty="0" smtClean="0"/>
              <a:t> just shows you the comparison from the old method of learning gains to the new methods.  </a:t>
            </a:r>
            <a:endParaRPr lang="en-US" dirty="0"/>
          </a:p>
        </p:txBody>
      </p:sp>
      <p:sp>
        <p:nvSpPr>
          <p:cNvPr id="4" name="Slide Number Placeholder 3"/>
          <p:cNvSpPr>
            <a:spLocks noGrp="1"/>
          </p:cNvSpPr>
          <p:nvPr>
            <p:ph type="sldNum" sz="quarter" idx="10"/>
          </p:nvPr>
        </p:nvSpPr>
        <p:spPr/>
        <p:txBody>
          <a:bodyPr/>
          <a:lstStyle/>
          <a:p>
            <a:fld id="{A7A05274-3BA2-4D9A-9FE9-857DDF26979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0936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new to DOE and often sit in meetings and some of the things that go on, I ask why? Generally this is going down a rabbit hole (like Alice in Wonderland and Willie </a:t>
            </a:r>
            <a:r>
              <a:rPr lang="en-US" dirty="0" err="1" smtClean="0"/>
              <a:t>Wonka</a:t>
            </a:r>
            <a:r>
              <a:rPr lang="en-US" dirty="0" smtClean="0"/>
              <a:t>). Being a secondary teacher and having students in Biology at below grade level reading. This is holding our feeder schools more accountable to our high schools. If we move a student</a:t>
            </a:r>
            <a:r>
              <a:rPr lang="en-US" baseline="0" dirty="0" smtClean="0"/>
              <a:t> at L1 and move them one subcategory every year, we can get them to grade level. A level one student is considered inadequate. Level 2 is unsatisfactory, Level 3 satisfactory, level 4 proficient and level 5 is succeeding. </a:t>
            </a:r>
          </a:p>
          <a:p>
            <a:endParaRPr lang="en-US" baseline="0" dirty="0" smtClean="0"/>
          </a:p>
          <a:p>
            <a:r>
              <a:rPr lang="en-US" baseline="0" dirty="0" smtClean="0"/>
              <a:t>This is the yellow brick road. Students in the previous model could be a level 1 their entire school years.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18</a:t>
            </a:fld>
            <a:endParaRPr lang="en-US"/>
          </a:p>
        </p:txBody>
      </p:sp>
    </p:spTree>
    <p:extLst>
      <p:ext uri="{BB962C8B-B14F-4D97-AF65-F5344CB8AC3E}">
        <p14:creationId xmlns:p14="http://schemas.microsoft.com/office/powerpoint/2010/main" val="272447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this presentation we will e</a:t>
            </a:r>
            <a:r>
              <a:rPr lang="en-US" dirty="0" smtClean="0"/>
              <a:t>xamine the State Rules regarding how learning gains will be determined using the Florida State Assessments;  we will Explore Learning Gains </a:t>
            </a:r>
            <a:r>
              <a:rPr lang="en-US" dirty="0" smtClean="0"/>
              <a:t>scenarios.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1</a:t>
            </a:fld>
            <a:endParaRPr lang="en-US"/>
          </a:p>
        </p:txBody>
      </p:sp>
    </p:spTree>
    <p:extLst>
      <p:ext uri="{BB962C8B-B14F-4D97-AF65-F5344CB8AC3E}">
        <p14:creationId xmlns:p14="http://schemas.microsoft.com/office/powerpoint/2010/main" val="29316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What is a learning gain? A “Learning gains” means that the student demonstrates growth from one year to the next year sufficient to meet the criteria below. Learning gains may be demonstrated in English Language Arts and Mathematics. Students may demonstrate learning gains in four (4) different ways.</a:t>
            </a:r>
          </a:p>
        </p:txBody>
      </p:sp>
      <p:sp>
        <p:nvSpPr>
          <p:cNvPr id="4" name="Slide Number Placeholder 3"/>
          <p:cNvSpPr>
            <a:spLocks noGrp="1"/>
          </p:cNvSpPr>
          <p:nvPr>
            <p:ph type="sldNum" sz="quarter" idx="10"/>
          </p:nvPr>
        </p:nvSpPr>
        <p:spPr/>
        <p:txBody>
          <a:bodyPr/>
          <a:lstStyle/>
          <a:p>
            <a:fld id="{347BB54D-5335-084D-B0AA-B9452BF7EA98}" type="slidenum">
              <a:rPr lang="en-US" smtClean="0"/>
              <a:t>2</a:t>
            </a:fld>
            <a:endParaRPr lang="en-US"/>
          </a:p>
        </p:txBody>
      </p:sp>
    </p:spTree>
    <p:extLst>
      <p:ext uri="{BB962C8B-B14F-4D97-AF65-F5344CB8AC3E}">
        <p14:creationId xmlns:p14="http://schemas.microsoft.com/office/powerpoint/2010/main" val="131563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way that</a:t>
            </a:r>
            <a:r>
              <a:rPr lang="en-US" baseline="0" dirty="0" smtClean="0"/>
              <a:t> a student can</a:t>
            </a:r>
            <a:r>
              <a:rPr lang="en-US" dirty="0" smtClean="0"/>
              <a:t> demonstrate</a:t>
            </a:r>
            <a:r>
              <a:rPr lang="en-US" baseline="0" dirty="0" smtClean="0"/>
              <a:t> a learning gain is to </a:t>
            </a:r>
            <a:r>
              <a:rPr lang="en-US" dirty="0" smtClean="0"/>
              <a:t>increase at least one (1) achievement level on the statewide standardized assessment in the same subject area.</a:t>
            </a:r>
          </a:p>
          <a:p>
            <a:endParaRPr lang="en-US" dirty="0" smtClean="0"/>
          </a:p>
          <a:p>
            <a:r>
              <a:rPr lang="en-US" dirty="0" smtClean="0"/>
              <a:t>Students can move from level 1 to level 2, level 2 to level 3, level 3 to level 4 and level 4</a:t>
            </a:r>
            <a:r>
              <a:rPr lang="en-US" baseline="0" dirty="0" smtClean="0"/>
              <a:t> to level 5.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47BB54D-5335-084D-B0AA-B9452BF7EA98}" type="slidenum">
              <a:rPr lang="en-US" smtClean="0"/>
              <a:t>3</a:t>
            </a:fld>
            <a:endParaRPr lang="en-US"/>
          </a:p>
        </p:txBody>
      </p:sp>
    </p:spTree>
    <p:extLst>
      <p:ext uri="{BB962C8B-B14F-4D97-AF65-F5344CB8AC3E}">
        <p14:creationId xmlns:p14="http://schemas.microsoft.com/office/powerpoint/2010/main" val="290964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way that</a:t>
            </a:r>
            <a:r>
              <a:rPr lang="en-US" baseline="0" dirty="0" smtClean="0"/>
              <a:t> a student can</a:t>
            </a:r>
            <a:r>
              <a:rPr lang="en-US" dirty="0" smtClean="0"/>
              <a:t> demonstrate</a:t>
            </a:r>
            <a:r>
              <a:rPr lang="en-US" baseline="0" dirty="0" smtClean="0"/>
              <a:t> a learning gain is for a student to advance from one sub-level within Achievement level 1 or 2 in the prior year to a higher sub-level in the current year in the same subject area. </a:t>
            </a:r>
          </a:p>
          <a:p>
            <a:endParaRPr lang="en-US" baseline="0" dirty="0" smtClean="0"/>
          </a:p>
          <a:p>
            <a:r>
              <a:rPr lang="en-US" baseline="0" dirty="0" smtClean="0"/>
              <a:t>Move from a low one to a middle, high one to a low two, is a learning gain. Satisfied both rules but there are no bonus points for satisfying more than one rule. </a:t>
            </a:r>
          </a:p>
          <a:p>
            <a:r>
              <a:rPr lang="en-US" baseline="0" dirty="0" smtClean="0"/>
              <a:t>You have to go diagonally to the next grade level every time (not 240 to 255 but 240 to 267) Low 2 to a high 2 is a learning gain, they would have to move from a high 2 to a level 3</a:t>
            </a:r>
          </a:p>
          <a:p>
            <a:r>
              <a:rPr lang="en-US" baseline="0" dirty="0" smtClean="0"/>
              <a:t>Movement from one bucket to the next bucket. </a:t>
            </a:r>
          </a:p>
          <a:p>
            <a:endParaRPr lang="en-US" baseline="0" dirty="0" smtClean="0"/>
          </a:p>
          <a:p>
            <a:r>
              <a:rPr lang="en-US" dirty="0" smtClean="0"/>
              <a:t>Rule 2:27 points seen as a huge point spread</a:t>
            </a:r>
            <a:r>
              <a:rPr lang="en-US" baseline="0" dirty="0" smtClean="0"/>
              <a:t> (see notes on next slide).</a:t>
            </a:r>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4</a:t>
            </a:fld>
            <a:endParaRPr lang="en-US"/>
          </a:p>
        </p:txBody>
      </p:sp>
    </p:spTree>
    <p:extLst>
      <p:ext uri="{BB962C8B-B14F-4D97-AF65-F5344CB8AC3E}">
        <p14:creationId xmlns:p14="http://schemas.microsoft.com/office/powerpoint/2010/main" val="212435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way that</a:t>
            </a:r>
            <a:r>
              <a:rPr lang="en-US" baseline="0" dirty="0" smtClean="0"/>
              <a:t> a student can</a:t>
            </a:r>
            <a:r>
              <a:rPr lang="en-US" dirty="0" smtClean="0"/>
              <a:t> demonstrate</a:t>
            </a:r>
            <a:r>
              <a:rPr lang="en-US" baseline="0" dirty="0" smtClean="0"/>
              <a:t> a learning gain is for a student whose score remains at achievement level 3 or 4 on the statewide assessment in the current year and whose scale score is greater in the current year than the prior year in the same subject area.  This is the </a:t>
            </a:r>
            <a:r>
              <a:rPr lang="en-US" dirty="0" smtClean="0"/>
              <a:t>one point rule you often hear about.  This does not apply to math</a:t>
            </a:r>
            <a:r>
              <a:rPr lang="en-US" baseline="0" dirty="0" smtClean="0"/>
              <a:t> EOCs. </a:t>
            </a:r>
            <a:endParaRPr lang="en-US" dirty="0" smtClean="0"/>
          </a:p>
          <a:p>
            <a:endParaRPr lang="en-US" dirty="0" smtClean="0"/>
          </a:p>
          <a:p>
            <a:r>
              <a:rPr lang="en-US" dirty="0" smtClean="0"/>
              <a:t>You want to look</a:t>
            </a:r>
            <a:r>
              <a:rPr lang="en-US" baseline="0" dirty="0" smtClean="0"/>
              <a:t> at it is as what is my first threshold or cut score for my next grade level? </a:t>
            </a:r>
          </a:p>
          <a:p>
            <a:endParaRPr lang="en-US" baseline="0" dirty="0" smtClean="0"/>
          </a:p>
          <a:p>
            <a:r>
              <a:rPr lang="en-US" baseline="0" dirty="0" smtClean="0"/>
              <a:t>A level 4 might need 10 points to maintain a level 4.</a:t>
            </a:r>
          </a:p>
          <a:p>
            <a:endParaRPr lang="en-US" baseline="0" dirty="0" smtClean="0"/>
          </a:p>
          <a:p>
            <a:r>
              <a:rPr lang="en-US" baseline="0" dirty="0" smtClean="0"/>
              <a:t>If I’m in grade 4, I scored a 324 not only must I maintain that score, I must maintain it by one point. </a:t>
            </a:r>
          </a:p>
          <a:p>
            <a:endParaRPr lang="en-US" baseline="0" dirty="0" smtClean="0"/>
          </a:p>
        </p:txBody>
      </p:sp>
      <p:sp>
        <p:nvSpPr>
          <p:cNvPr id="4" name="Slide Number Placeholder 3"/>
          <p:cNvSpPr>
            <a:spLocks noGrp="1"/>
          </p:cNvSpPr>
          <p:nvPr>
            <p:ph type="sldNum" sz="quarter" idx="10"/>
          </p:nvPr>
        </p:nvSpPr>
        <p:spPr/>
        <p:txBody>
          <a:bodyPr/>
          <a:lstStyle/>
          <a:p>
            <a:fld id="{347BB54D-5335-084D-B0AA-B9452BF7EA98}" type="slidenum">
              <a:rPr lang="en-US" smtClean="0"/>
              <a:t>5</a:t>
            </a:fld>
            <a:endParaRPr lang="en-US"/>
          </a:p>
        </p:txBody>
      </p:sp>
    </p:spTree>
    <p:extLst>
      <p:ext uri="{BB962C8B-B14F-4D97-AF65-F5344CB8AC3E}">
        <p14:creationId xmlns:p14="http://schemas.microsoft.com/office/powerpoint/2010/main" val="396300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way that</a:t>
            </a:r>
            <a:r>
              <a:rPr lang="en-US" baseline="0" dirty="0" smtClean="0"/>
              <a:t> a student can</a:t>
            </a:r>
            <a:r>
              <a:rPr lang="en-US" dirty="0" smtClean="0"/>
              <a:t> demonstrate</a:t>
            </a:r>
            <a:r>
              <a:rPr lang="en-US" baseline="0" dirty="0" smtClean="0"/>
              <a:t> a learning gain is by maintaining a level 5.  </a:t>
            </a:r>
            <a:endParaRPr lang="en-US" dirty="0" smtClean="0"/>
          </a:p>
          <a:p>
            <a:endParaRPr lang="en-US" dirty="0" smtClean="0"/>
          </a:p>
          <a:p>
            <a:r>
              <a:rPr lang="en-US" dirty="0" smtClean="0"/>
              <a:t>EOCs do not abide. They play by their own</a:t>
            </a:r>
            <a:r>
              <a:rPr lang="en-US" baseline="0" dirty="0" smtClean="0"/>
              <a:t> rule for levels 3,4. 1 &amp; 2 needs to move a subcategory.</a:t>
            </a:r>
          </a:p>
          <a:p>
            <a:endParaRPr lang="en-US" baseline="0" dirty="0" smtClean="0"/>
          </a:p>
        </p:txBody>
      </p:sp>
      <p:sp>
        <p:nvSpPr>
          <p:cNvPr id="4" name="Slide Number Placeholder 3"/>
          <p:cNvSpPr>
            <a:spLocks noGrp="1"/>
          </p:cNvSpPr>
          <p:nvPr>
            <p:ph type="sldNum" sz="quarter" idx="10"/>
          </p:nvPr>
        </p:nvSpPr>
        <p:spPr/>
        <p:txBody>
          <a:bodyPr/>
          <a:lstStyle/>
          <a:p>
            <a:fld id="{347BB54D-5335-084D-B0AA-B9452BF7EA98}" type="slidenum">
              <a:rPr lang="en-US" smtClean="0"/>
              <a:t>6</a:t>
            </a:fld>
            <a:endParaRPr lang="en-US"/>
          </a:p>
        </p:txBody>
      </p:sp>
    </p:spTree>
    <p:extLst>
      <p:ext uri="{BB962C8B-B14F-4D97-AF65-F5344CB8AC3E}">
        <p14:creationId xmlns:p14="http://schemas.microsoft.com/office/powerpoint/2010/main" val="410239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Move a level</a:t>
            </a:r>
          </a:p>
          <a:p>
            <a:r>
              <a:rPr lang="en-US" dirty="0" smtClean="0"/>
              <a:t>2 Move a sub level</a:t>
            </a:r>
          </a:p>
          <a:p>
            <a:r>
              <a:rPr lang="en-US" dirty="0" smtClean="0"/>
              <a:t>3 Maintain and increase</a:t>
            </a:r>
            <a:r>
              <a:rPr lang="en-US" baseline="0" dirty="0" smtClean="0"/>
              <a:t> as one</a:t>
            </a:r>
          </a:p>
          <a:p>
            <a:r>
              <a:rPr lang="en-US" baseline="0" dirty="0" smtClean="0"/>
              <a:t>EOC exceptions</a:t>
            </a:r>
          </a:p>
          <a:p>
            <a:r>
              <a:rPr lang="en-US" baseline="0" dirty="0" smtClean="0"/>
              <a:t>4 Student maintains an achievement level 5</a:t>
            </a:r>
            <a:endParaRPr lang="en-US" dirty="0"/>
          </a:p>
        </p:txBody>
      </p:sp>
      <p:sp>
        <p:nvSpPr>
          <p:cNvPr id="4" name="Slide Number Placeholder 3"/>
          <p:cNvSpPr>
            <a:spLocks noGrp="1"/>
          </p:cNvSpPr>
          <p:nvPr>
            <p:ph type="sldNum" sz="quarter" idx="10"/>
          </p:nvPr>
        </p:nvSpPr>
        <p:spPr/>
        <p:txBody>
          <a:bodyPr/>
          <a:lstStyle/>
          <a:p>
            <a:fld id="{347BB54D-5335-084D-B0AA-B9452BF7EA98}" type="slidenum">
              <a:rPr lang="en-US" smtClean="0"/>
              <a:t>7</a:t>
            </a:fld>
            <a:endParaRPr lang="en-US"/>
          </a:p>
        </p:txBody>
      </p:sp>
    </p:spTree>
    <p:extLst>
      <p:ext uri="{BB962C8B-B14F-4D97-AF65-F5344CB8AC3E}">
        <p14:creationId xmlns:p14="http://schemas.microsoft.com/office/powerpoint/2010/main" val="226100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examples</a:t>
            </a:r>
            <a:r>
              <a:rPr lang="en-US" baseline="0" dirty="0" smtClean="0"/>
              <a:t> you will want to look at the FSA Scale Scores and Levels document.  </a:t>
            </a:r>
            <a:endParaRPr lang="en-US" dirty="0" smtClean="0"/>
          </a:p>
          <a:p>
            <a:endParaRPr lang="en-US" dirty="0" smtClean="0"/>
          </a:p>
          <a:p>
            <a:r>
              <a:rPr lang="en-US" dirty="0" smtClean="0"/>
              <a:t>In</a:t>
            </a:r>
            <a:r>
              <a:rPr lang="en-US" baseline="0" dirty="0" smtClean="0"/>
              <a:t> example #1, a 4</a:t>
            </a:r>
            <a:r>
              <a:rPr lang="en-US" baseline="30000" dirty="0" smtClean="0"/>
              <a:t>th</a:t>
            </a:r>
            <a:r>
              <a:rPr lang="en-US" baseline="0" dirty="0" smtClean="0"/>
              <a:t> grade student scored a 251 which is low level 1 in ELA.  For that student to make a learning gain as a 5</a:t>
            </a:r>
            <a:r>
              <a:rPr lang="en-US" baseline="30000" dirty="0" smtClean="0"/>
              <a:t>th</a:t>
            </a:r>
            <a:r>
              <a:rPr lang="en-US" baseline="0" dirty="0" smtClean="0"/>
              <a:t> grade student they would need to score a 273.  This would move them up to the Level 1 Middle range. </a:t>
            </a:r>
            <a:endParaRPr lang="en-US" dirty="0" smtClean="0"/>
          </a:p>
          <a:p>
            <a:endParaRPr lang="en-US" dirty="0" smtClean="0"/>
          </a:p>
          <a:p>
            <a:r>
              <a:rPr lang="en-US" dirty="0" smtClean="0"/>
              <a:t>In example #2, a 3</a:t>
            </a:r>
            <a:r>
              <a:rPr lang="en-US" baseline="30000" dirty="0" smtClean="0"/>
              <a:t>rd</a:t>
            </a:r>
            <a:r>
              <a:rPr lang="en-US" dirty="0" smtClean="0"/>
              <a:t> grade student scores a 284 which is a high level 1 in math.  For that student to make a learning gain as a 4</a:t>
            </a:r>
            <a:r>
              <a:rPr lang="en-US" baseline="30000" dirty="0" smtClean="0"/>
              <a:t>th</a:t>
            </a:r>
            <a:r>
              <a:rPr lang="en-US" dirty="0" smtClean="0"/>
              <a:t> grade student they would need to score a</a:t>
            </a:r>
            <a:r>
              <a:rPr lang="en-US" baseline="0" dirty="0" smtClean="0"/>
              <a:t> 299.  They would need to increase by 15 points to move them to the low level 2 range. </a:t>
            </a:r>
          </a:p>
          <a:p>
            <a:endParaRPr lang="en-US" baseline="0" dirty="0" smtClean="0"/>
          </a:p>
        </p:txBody>
      </p:sp>
      <p:sp>
        <p:nvSpPr>
          <p:cNvPr id="4" name="Slide Number Placeholder 3"/>
          <p:cNvSpPr>
            <a:spLocks noGrp="1"/>
          </p:cNvSpPr>
          <p:nvPr>
            <p:ph type="sldNum" sz="quarter" idx="10"/>
          </p:nvPr>
        </p:nvSpPr>
        <p:spPr/>
        <p:txBody>
          <a:bodyPr/>
          <a:lstStyle/>
          <a:p>
            <a:fld id="{347BB54D-5335-084D-B0AA-B9452BF7EA98}" type="slidenum">
              <a:rPr lang="en-US" smtClean="0"/>
              <a:t>9</a:t>
            </a:fld>
            <a:endParaRPr lang="en-US"/>
          </a:p>
        </p:txBody>
      </p:sp>
    </p:spTree>
    <p:extLst>
      <p:ext uri="{BB962C8B-B14F-4D97-AF65-F5344CB8AC3E}">
        <p14:creationId xmlns:p14="http://schemas.microsoft.com/office/powerpoint/2010/main" val="1393912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facebook.com/EducationFL" TargetMode="External"/><Relationship Id="rId9"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4099" y="5328459"/>
            <a:ext cx="4613756" cy="115876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25"/>
            <a:ext cx="12192000" cy="3603730"/>
          </a:xfrm>
          <a:prstGeom prst="rect">
            <a:avLst/>
          </a:prstGeom>
        </p:spPr>
      </p:pic>
      <p:sp>
        <p:nvSpPr>
          <p:cNvPr id="9" name="Rectangle 8"/>
          <p:cNvSpPr/>
          <p:nvPr userDrawn="1"/>
        </p:nvSpPr>
        <p:spPr>
          <a:xfrm>
            <a:off x="0" y="3596645"/>
            <a:ext cx="12192000" cy="167999"/>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644144" y="3101161"/>
            <a:ext cx="10903712" cy="1165819"/>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hasCustomPrompt="1"/>
          </p:nvPr>
        </p:nvSpPr>
        <p:spPr>
          <a:xfrm>
            <a:off x="644144" y="3201340"/>
            <a:ext cx="10903712" cy="980294"/>
          </a:xfrm>
        </p:spPr>
        <p:txBody>
          <a:bodyPr anchor="ctr" anchorCtr="0">
            <a:normAutofit/>
          </a:bodyPr>
          <a:lstStyle>
            <a:lvl1pPr algn="ctr">
              <a:defRPr sz="3600" baseline="0">
                <a:solidFill>
                  <a:schemeClr val="bg1"/>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644144" y="4385259"/>
            <a:ext cx="10903712" cy="406757"/>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hasCustomPrompt="1"/>
          </p:nvPr>
        </p:nvSpPr>
        <p:spPr>
          <a:xfrm>
            <a:off x="4713821" y="4937952"/>
            <a:ext cx="2764367" cy="365568"/>
          </a:xfrm>
        </p:spPr>
        <p:txBody>
          <a:bodyPr>
            <a:normAutofit/>
          </a:bodyPr>
          <a:lstStyle>
            <a:lvl1pPr marL="0" indent="0" algn="ctr">
              <a:buNone/>
              <a:defRPr sz="2000">
                <a:solidFill>
                  <a:schemeClr val="tx1">
                    <a:lumMod val="65000"/>
                    <a:lumOff val="35000"/>
                  </a:schemeClr>
                </a:solidFill>
              </a:defRPr>
            </a:lvl1pPr>
          </a:lstStyle>
          <a:p>
            <a:pPr lvl="0"/>
            <a:r>
              <a:rPr lang="en-US" dirty="0" smtClean="0"/>
              <a:t>[ Insert Date ]</a:t>
            </a:r>
            <a:endParaRPr lang="en-US" dirty="0"/>
          </a:p>
        </p:txBody>
      </p:sp>
    </p:spTree>
    <p:extLst>
      <p:ext uri="{BB962C8B-B14F-4D97-AF65-F5344CB8AC3E}">
        <p14:creationId xmlns:p14="http://schemas.microsoft.com/office/powerpoint/2010/main" val="32693776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a:t>
            </a:r>
            <a:endParaRPr lang="en-US" dirty="0"/>
          </a:p>
        </p:txBody>
      </p:sp>
      <p:sp>
        <p:nvSpPr>
          <p:cNvPr id="3"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16729541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130617055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6"/>
            <a:ext cx="2743200" cy="365125"/>
          </a:xfrm>
          <a:prstGeom prst="rect">
            <a:avLst/>
          </a:prstGeom>
        </p:spPr>
        <p:txBody>
          <a:bodyPr/>
          <a:lstStyle/>
          <a:p>
            <a:fld id="{86B0571F-EDC3-42F4-8ECF-85D0DCD4B4CE}" type="slidenum">
              <a:rPr lang="en-US">
                <a:solidFill>
                  <a:prstClr val="black"/>
                </a:solidFill>
              </a:rPr>
              <a:pPr/>
              <a:t>‹#›</a:t>
            </a:fld>
            <a:endParaRPr lang="en-US" dirty="0">
              <a:solidFill>
                <a:prstClr val="black"/>
              </a:solidFill>
            </a:endParaRPr>
          </a:p>
        </p:txBody>
      </p:sp>
      <p:sp>
        <p:nvSpPr>
          <p:cNvPr id="5" name="Rectangle 4"/>
          <p:cNvSpPr/>
          <p:nvPr userDrawn="1"/>
        </p:nvSpPr>
        <p:spPr>
          <a:xfrm>
            <a:off x="0" y="0"/>
            <a:ext cx="12192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57677764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6"/>
            <a:ext cx="2743200" cy="365125"/>
          </a:xfrm>
          <a:prstGeom prst="rect">
            <a:avLst/>
          </a:prstGeom>
        </p:spPr>
        <p:txBody>
          <a:bodyPr/>
          <a:lstStyle/>
          <a:p>
            <a:fld id="{86B0571F-EDC3-42F4-8ECF-85D0DCD4B4CE}" type="slidenum">
              <a:rPr lang="en-US">
                <a:solidFill>
                  <a:prstClr val="black"/>
                </a:solidFill>
              </a:rPr>
              <a:pPr/>
              <a:t>‹#›</a:t>
            </a:fld>
            <a:endParaRPr lang="en-US" dirty="0">
              <a:solidFill>
                <a:prstClr val="black"/>
              </a:solidFill>
            </a:endParaRPr>
          </a:p>
        </p:txBody>
      </p:sp>
      <p:sp>
        <p:nvSpPr>
          <p:cNvPr id="5" name="Rectangle 4"/>
          <p:cNvSpPr/>
          <p:nvPr userDrawn="1"/>
        </p:nvSpPr>
        <p:spPr>
          <a:xfrm>
            <a:off x="0" y="0"/>
            <a:ext cx="12192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42922936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6"/>
            <a:ext cx="2743200" cy="365125"/>
          </a:xfrm>
          <a:prstGeom prst="rect">
            <a:avLst/>
          </a:prstGeom>
        </p:spPr>
        <p:txBody>
          <a:bodyPr/>
          <a:lstStyle/>
          <a:p>
            <a:fld id="{86B0571F-EDC3-42F4-8ECF-85D0DCD4B4CE}" type="slidenum">
              <a:rPr lang="en-US">
                <a:solidFill>
                  <a:prstClr val="black"/>
                </a:solidFill>
              </a:rPr>
              <a:pPr/>
              <a:t>‹#›</a:t>
            </a:fld>
            <a:endParaRPr lang="en-US" dirty="0">
              <a:solidFill>
                <a:prstClr val="black"/>
              </a:solidFill>
            </a:endParaRPr>
          </a:p>
        </p:txBody>
      </p:sp>
      <p:sp>
        <p:nvSpPr>
          <p:cNvPr id="5" name="Rectangle 4"/>
          <p:cNvSpPr/>
          <p:nvPr userDrawn="1"/>
        </p:nvSpPr>
        <p:spPr>
          <a:xfrm>
            <a:off x="0" y="0"/>
            <a:ext cx="12192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72732187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6"/>
            <a:ext cx="2743200" cy="365125"/>
          </a:xfrm>
          <a:prstGeom prst="rect">
            <a:avLst/>
          </a:prstGeom>
        </p:spPr>
        <p:txBody>
          <a:bodyPr/>
          <a:lstStyle/>
          <a:p>
            <a:fld id="{86B0571F-EDC3-42F4-8ECF-85D0DCD4B4CE}" type="slidenum">
              <a:rPr lang="en-US">
                <a:solidFill>
                  <a:prstClr val="black"/>
                </a:solidFill>
              </a:rPr>
              <a:pPr/>
              <a:t>‹#›</a:t>
            </a:fld>
            <a:endParaRPr lang="en-US" dirty="0">
              <a:solidFill>
                <a:prstClr val="black"/>
              </a:solidFill>
            </a:endParaRPr>
          </a:p>
        </p:txBody>
      </p:sp>
      <p:sp>
        <p:nvSpPr>
          <p:cNvPr id="5" name="Rectangle 4"/>
          <p:cNvSpPr/>
          <p:nvPr userDrawn="1"/>
        </p:nvSpPr>
        <p:spPr>
          <a:xfrm>
            <a:off x="0" y="0"/>
            <a:ext cx="12192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54032322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6"/>
            <a:ext cx="2743200" cy="365125"/>
          </a:xfrm>
          <a:prstGeom prst="rect">
            <a:avLst/>
          </a:prstGeom>
        </p:spPr>
        <p:txBody>
          <a:bodyPr/>
          <a:lstStyle/>
          <a:p>
            <a:fld id="{86B0571F-EDC3-42F4-8ECF-85D0DCD4B4CE}" type="slidenum">
              <a:rPr lang="en-US">
                <a:solidFill>
                  <a:prstClr val="black"/>
                </a:solidFill>
              </a:rPr>
              <a:pPr/>
              <a:t>‹#›</a:t>
            </a:fld>
            <a:endParaRPr lang="en-US" dirty="0">
              <a:solidFill>
                <a:prstClr val="black"/>
              </a:solidFill>
            </a:endParaRPr>
          </a:p>
        </p:txBody>
      </p:sp>
      <p:sp>
        <p:nvSpPr>
          <p:cNvPr id="5" name="Rectangle 4"/>
          <p:cNvSpPr/>
          <p:nvPr userDrawn="1"/>
        </p:nvSpPr>
        <p:spPr>
          <a:xfrm>
            <a:off x="0" y="0"/>
            <a:ext cx="12192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8254060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5" name="Rectangle 14"/>
          <p:cNvSpPr/>
          <p:nvPr userDrawn="1"/>
        </p:nvSpPr>
        <p:spPr>
          <a:xfrm>
            <a:off x="0" y="1"/>
            <a:ext cx="12192000" cy="382500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userDrawn="1"/>
        </p:nvSpPr>
        <p:spPr>
          <a:xfrm>
            <a:off x="0" y="3825003"/>
            <a:ext cx="12192000" cy="11584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2398533" y="3340100"/>
            <a:ext cx="7394943" cy="1076674"/>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Subtitle 2"/>
          <p:cNvSpPr>
            <a:spLocks noGrp="1"/>
          </p:cNvSpPr>
          <p:nvPr>
            <p:ph type="subTitle" idx="1" hasCustomPrompt="1"/>
          </p:nvPr>
        </p:nvSpPr>
        <p:spPr>
          <a:xfrm>
            <a:off x="1524000" y="5227432"/>
            <a:ext cx="9144000" cy="387984"/>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Join the conversation</a:t>
            </a:r>
            <a:endParaRPr lang="en-US" dirty="0"/>
          </a:p>
        </p:txBody>
      </p:sp>
      <p:grpSp>
        <p:nvGrpSpPr>
          <p:cNvPr id="2" name="Group 1"/>
          <p:cNvGrpSpPr/>
          <p:nvPr userDrawn="1"/>
        </p:nvGrpSpPr>
        <p:grpSpPr>
          <a:xfrm>
            <a:off x="4957493" y="5871886"/>
            <a:ext cx="2277023" cy="394802"/>
            <a:chOff x="3718117" y="5713390"/>
            <a:chExt cx="1707767" cy="525628"/>
          </a:xfrm>
        </p:grpSpPr>
        <p:pic>
          <p:nvPicPr>
            <p:cNvPr id="11" name="Picture 1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7636" y="5713390"/>
              <a:ext cx="386829" cy="525628"/>
            </a:xfrm>
            <a:prstGeom prst="rect">
              <a:avLst/>
            </a:prstGeom>
          </p:spPr>
        </p:pic>
        <p:pic>
          <p:nvPicPr>
            <p:cNvPr id="12" name="Picture 11">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18117" y="5713390"/>
              <a:ext cx="386829" cy="525628"/>
            </a:xfrm>
            <a:prstGeom prst="rect">
              <a:avLst/>
            </a:prstGeom>
          </p:spPr>
        </p:pic>
        <p:pic>
          <p:nvPicPr>
            <p:cNvPr id="13" name="Picture 12">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18111" y="5732714"/>
              <a:ext cx="362926" cy="487127"/>
            </a:xfrm>
            <a:prstGeom prst="rect">
              <a:avLst/>
            </a:prstGeom>
          </p:spPr>
        </p:pic>
        <p:pic>
          <p:nvPicPr>
            <p:cNvPr id="14" name="Picture 13">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54683" y="5721608"/>
              <a:ext cx="371201" cy="498233"/>
            </a:xfrm>
            <a:prstGeom prst="rect">
              <a:avLst/>
            </a:prstGeom>
          </p:spPr>
        </p:pic>
      </p:grpSp>
      <p:sp>
        <p:nvSpPr>
          <p:cNvPr id="16" name="TextBox 15"/>
          <p:cNvSpPr txBox="1"/>
          <p:nvPr userDrawn="1"/>
        </p:nvSpPr>
        <p:spPr>
          <a:xfrm>
            <a:off x="2787651" y="3429200"/>
            <a:ext cx="6616700" cy="923330"/>
          </a:xfrm>
          <a:prstGeom prst="rect">
            <a:avLst/>
          </a:prstGeom>
          <a:noFill/>
        </p:spPr>
        <p:txBody>
          <a:bodyPr wrap="square" rtlCol="0">
            <a:spAutoFit/>
          </a:bodyPr>
          <a:lstStyle/>
          <a:p>
            <a:pPr algn="ctr"/>
            <a:r>
              <a:rPr lang="en-US" sz="5400" b="1" dirty="0">
                <a:solidFill>
                  <a:prstClr val="white"/>
                </a:solidFill>
              </a:rPr>
              <a:t>www.FLDOE.org</a:t>
            </a:r>
          </a:p>
        </p:txBody>
      </p:sp>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88536" y="370542"/>
            <a:ext cx="3614928" cy="2748852"/>
          </a:xfrm>
          <a:prstGeom prst="rect">
            <a:avLst/>
          </a:prstGeom>
        </p:spPr>
      </p:pic>
      <p:sp>
        <p:nvSpPr>
          <p:cNvPr id="18"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12402190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609600" y="1600205"/>
            <a:ext cx="10972800" cy="4506913"/>
          </a:xfrm>
        </p:spPr>
        <p:txBody>
          <a:bodyPr/>
          <a:lstStyle>
            <a:lvl3pPr marL="914377" indent="17779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135505651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4099" y="5328459"/>
            <a:ext cx="4613756" cy="115876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25"/>
            <a:ext cx="12192000" cy="3603730"/>
          </a:xfrm>
          <a:prstGeom prst="rect">
            <a:avLst/>
          </a:prstGeom>
        </p:spPr>
      </p:pic>
      <p:sp>
        <p:nvSpPr>
          <p:cNvPr id="9" name="Rectangle 8"/>
          <p:cNvSpPr/>
          <p:nvPr userDrawn="1"/>
        </p:nvSpPr>
        <p:spPr>
          <a:xfrm>
            <a:off x="0" y="3596645"/>
            <a:ext cx="12192000" cy="167999"/>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644144" y="3101161"/>
            <a:ext cx="10903712" cy="1165819"/>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hasCustomPrompt="1"/>
          </p:nvPr>
        </p:nvSpPr>
        <p:spPr>
          <a:xfrm>
            <a:off x="644144" y="3201340"/>
            <a:ext cx="10903712" cy="980294"/>
          </a:xfrm>
        </p:spPr>
        <p:txBody>
          <a:bodyPr anchor="ctr" anchorCtr="0">
            <a:normAutofit/>
          </a:bodyPr>
          <a:lstStyle>
            <a:lvl1pPr algn="ctr">
              <a:defRPr sz="3600" baseline="0">
                <a:solidFill>
                  <a:schemeClr val="bg1"/>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644144" y="4385259"/>
            <a:ext cx="10903712" cy="406757"/>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hasCustomPrompt="1"/>
          </p:nvPr>
        </p:nvSpPr>
        <p:spPr>
          <a:xfrm>
            <a:off x="4713821" y="4937952"/>
            <a:ext cx="2764367" cy="365568"/>
          </a:xfrm>
        </p:spPr>
        <p:txBody>
          <a:bodyPr>
            <a:normAutofit/>
          </a:bodyPr>
          <a:lstStyle>
            <a:lvl1pPr marL="0" indent="0" algn="ctr">
              <a:buNone/>
              <a:defRPr sz="2000">
                <a:solidFill>
                  <a:schemeClr val="tx1">
                    <a:lumMod val="65000"/>
                    <a:lumOff val="35000"/>
                  </a:schemeClr>
                </a:solidFill>
              </a:defRPr>
            </a:lvl1pPr>
          </a:lstStyle>
          <a:p>
            <a:pPr lvl="0"/>
            <a:r>
              <a:rPr lang="en-US" dirty="0" smtClean="0"/>
              <a:t>[ Insert Date ]</a:t>
            </a:r>
            <a:endParaRPr lang="en-US" dirty="0"/>
          </a:p>
        </p:txBody>
      </p:sp>
    </p:spTree>
    <p:extLst>
      <p:ext uri="{BB962C8B-B14F-4D97-AF65-F5344CB8AC3E}">
        <p14:creationId xmlns:p14="http://schemas.microsoft.com/office/powerpoint/2010/main" val="44535892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405B32-4DD1-4156-99E6-8E3053B90C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2964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906352"/>
            <a:ext cx="10515600" cy="435475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28069199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
            <a:ext cx="12192000" cy="32896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1308085" y="2527686"/>
            <a:ext cx="9575835" cy="1439509"/>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0" y="3150202"/>
            <a:ext cx="12192000" cy="20906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1414019" y="2734712"/>
            <a:ext cx="9351264" cy="1077016"/>
          </a:xfrm>
        </p:spPr>
        <p:txBody>
          <a:bodyPr anchor="ctr" anchorCtr="0">
            <a:normAutofit/>
          </a:bodyPr>
          <a:lstStyle>
            <a:lvl1pPr algn="ctr">
              <a:defRPr sz="3600" baseline="0">
                <a:solidFill>
                  <a:schemeClr val="bg1"/>
                </a:solidFill>
              </a:defRPr>
            </a:lvl1pPr>
          </a:lstStyle>
          <a:p>
            <a:r>
              <a:rPr lang="en-US" dirty="0" smtClean="0"/>
              <a:t>Click to Edit Sub Title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2707" y="451109"/>
            <a:ext cx="6466588" cy="1624113"/>
          </a:xfrm>
          <a:prstGeom prst="rect">
            <a:avLst/>
          </a:prstGeom>
        </p:spPr>
      </p:pic>
      <p:sp>
        <p:nvSpPr>
          <p:cNvPr id="12"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121634771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2" name="Rectangle 11"/>
          <p:cNvSpPr/>
          <p:nvPr userDrawn="1"/>
        </p:nvSpPr>
        <p:spPr>
          <a:xfrm>
            <a:off x="0" y="1"/>
            <a:ext cx="12192000" cy="32896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2707" y="451109"/>
            <a:ext cx="6466588" cy="1624113"/>
          </a:xfrm>
          <a:prstGeom prst="rect">
            <a:avLst/>
          </a:prstGeom>
        </p:spPr>
      </p:pic>
      <p:sp>
        <p:nvSpPr>
          <p:cNvPr id="8" name="Rectangle 7"/>
          <p:cNvSpPr/>
          <p:nvPr userDrawn="1"/>
        </p:nvSpPr>
        <p:spPr>
          <a:xfrm>
            <a:off x="1308085" y="2527686"/>
            <a:ext cx="9575835" cy="1439509"/>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0" y="3150202"/>
            <a:ext cx="12192000" cy="209067"/>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1414019" y="2734712"/>
            <a:ext cx="9351264" cy="1077016"/>
          </a:xfrm>
        </p:spPr>
        <p:txBody>
          <a:bodyPr anchor="ctr" anchorCtr="0">
            <a:normAutofit/>
          </a:bodyPr>
          <a:lstStyle>
            <a:lvl1pPr algn="ctr">
              <a:defRPr sz="3600">
                <a:solidFill>
                  <a:schemeClr val="bg1"/>
                </a:solidFill>
              </a:defRPr>
            </a:lvl1pPr>
          </a:lstStyle>
          <a:p>
            <a:r>
              <a:rPr lang="en-US" dirty="0" smtClean="0"/>
              <a:t>Click to Edit Sub Title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9"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19597002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2" name="Rectangle 11"/>
          <p:cNvSpPr/>
          <p:nvPr userDrawn="1"/>
        </p:nvSpPr>
        <p:spPr>
          <a:xfrm>
            <a:off x="0" y="1"/>
            <a:ext cx="12192000" cy="32896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2707" y="451109"/>
            <a:ext cx="6466588" cy="1624113"/>
          </a:xfrm>
          <a:prstGeom prst="rect">
            <a:avLst/>
          </a:prstGeom>
        </p:spPr>
      </p:pic>
      <p:sp>
        <p:nvSpPr>
          <p:cNvPr id="8" name="Rectangle 7"/>
          <p:cNvSpPr/>
          <p:nvPr userDrawn="1"/>
        </p:nvSpPr>
        <p:spPr>
          <a:xfrm>
            <a:off x="1308085" y="2527686"/>
            <a:ext cx="9575835" cy="1439509"/>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0" y="3150202"/>
            <a:ext cx="12192000" cy="209067"/>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1414019" y="2734712"/>
            <a:ext cx="9351264" cy="1077016"/>
          </a:xfrm>
        </p:spPr>
        <p:txBody>
          <a:bodyPr anchor="ctr" anchorCtr="0">
            <a:normAutofit/>
          </a:bodyPr>
          <a:lstStyle>
            <a:lvl1pPr algn="ctr">
              <a:defRPr sz="3600">
                <a:solidFill>
                  <a:schemeClr val="bg1"/>
                </a:solidFill>
              </a:defRPr>
            </a:lvl1pPr>
          </a:lstStyle>
          <a:p>
            <a:r>
              <a:rPr lang="en-US" dirty="0" smtClean="0"/>
              <a:t>Click to Edit Sub Title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9"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105416957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2" name="Rectangle 11"/>
          <p:cNvSpPr/>
          <p:nvPr userDrawn="1"/>
        </p:nvSpPr>
        <p:spPr>
          <a:xfrm>
            <a:off x="0" y="1"/>
            <a:ext cx="12192000" cy="32896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2707" y="451109"/>
            <a:ext cx="6466588" cy="1624113"/>
          </a:xfrm>
          <a:prstGeom prst="rect">
            <a:avLst/>
          </a:prstGeom>
        </p:spPr>
      </p:pic>
      <p:sp>
        <p:nvSpPr>
          <p:cNvPr id="8" name="Rectangle 7"/>
          <p:cNvSpPr/>
          <p:nvPr userDrawn="1"/>
        </p:nvSpPr>
        <p:spPr>
          <a:xfrm>
            <a:off x="1308085" y="2527686"/>
            <a:ext cx="9575835" cy="1439509"/>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0" y="3150202"/>
            <a:ext cx="12192000" cy="209067"/>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1414019" y="2734712"/>
            <a:ext cx="9351264" cy="1077016"/>
          </a:xfrm>
        </p:spPr>
        <p:txBody>
          <a:bodyPr anchor="ctr" anchorCtr="0">
            <a:normAutofit/>
          </a:bodyPr>
          <a:lstStyle>
            <a:lvl1pPr algn="ctr">
              <a:defRPr sz="3600">
                <a:solidFill>
                  <a:schemeClr val="bg1"/>
                </a:solidFill>
              </a:defRPr>
            </a:lvl1pPr>
          </a:lstStyle>
          <a:p>
            <a:r>
              <a:rPr lang="en-US" dirty="0" smtClean="0"/>
              <a:t>Click to Edit Sub Title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9"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160948047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2" name="Rectangle 11"/>
          <p:cNvSpPr/>
          <p:nvPr userDrawn="1"/>
        </p:nvSpPr>
        <p:spPr>
          <a:xfrm>
            <a:off x="0" y="1"/>
            <a:ext cx="12192000" cy="32896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2707" y="451109"/>
            <a:ext cx="6466588" cy="1624113"/>
          </a:xfrm>
          <a:prstGeom prst="rect">
            <a:avLst/>
          </a:prstGeom>
        </p:spPr>
      </p:pic>
      <p:sp>
        <p:nvSpPr>
          <p:cNvPr id="8" name="Rectangle 7"/>
          <p:cNvSpPr/>
          <p:nvPr userDrawn="1"/>
        </p:nvSpPr>
        <p:spPr>
          <a:xfrm>
            <a:off x="1308085" y="2527686"/>
            <a:ext cx="9575835" cy="1439509"/>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0" y="3150202"/>
            <a:ext cx="12192000" cy="209067"/>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1414019" y="2734712"/>
            <a:ext cx="9351264" cy="1077016"/>
          </a:xfrm>
        </p:spPr>
        <p:txBody>
          <a:bodyPr anchor="ctr" anchorCtr="0">
            <a:normAutofit/>
          </a:bodyPr>
          <a:lstStyle>
            <a:lvl1pPr algn="ctr">
              <a:defRPr sz="3600">
                <a:solidFill>
                  <a:schemeClr val="bg1"/>
                </a:solidFill>
              </a:defRPr>
            </a:lvl1pPr>
          </a:lstStyle>
          <a:p>
            <a:r>
              <a:rPr lang="en-US" dirty="0" smtClean="0"/>
              <a:t>Click to Edit Sub Title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2657663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144684"/>
            <a:ext cx="5157787" cy="647700"/>
          </a:xfrm>
          <a:solidFill>
            <a:srgbClr val="00A88D"/>
          </a:solidFill>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a:t>
            </a:r>
          </a:p>
        </p:txBody>
      </p:sp>
      <p:sp>
        <p:nvSpPr>
          <p:cNvPr id="4" name="Content Placeholder 3"/>
          <p:cNvSpPr>
            <a:spLocks noGrp="1"/>
          </p:cNvSpPr>
          <p:nvPr>
            <p:ph sz="half" idx="2" hasCustomPrompt="1"/>
          </p:nvPr>
        </p:nvSpPr>
        <p:spPr>
          <a:xfrm>
            <a:off x="839789" y="1792389"/>
            <a:ext cx="5157787" cy="4366369"/>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172203" y="1144690"/>
            <a:ext cx="5183188" cy="647699"/>
          </a:xfrm>
          <a:solidFill>
            <a:srgbClr val="9CB63C"/>
          </a:solidFill>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a:t>
            </a:r>
          </a:p>
        </p:txBody>
      </p:sp>
      <p:sp>
        <p:nvSpPr>
          <p:cNvPr id="6" name="Content Placeholder 5"/>
          <p:cNvSpPr>
            <a:spLocks noGrp="1"/>
          </p:cNvSpPr>
          <p:nvPr>
            <p:ph sz="quarter" idx="4" hasCustomPrompt="1"/>
          </p:nvPr>
        </p:nvSpPr>
        <p:spPr>
          <a:xfrm>
            <a:off x="6172203" y="1792384"/>
            <a:ext cx="5183188" cy="4366368"/>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10"/>
          </p:nvPr>
        </p:nvSpPr>
        <p:spPr>
          <a:xfrm>
            <a:off x="8737600" y="6356355"/>
            <a:ext cx="2844800" cy="365125"/>
          </a:xfrm>
          <a:prstGeom prst="rect">
            <a:avLst/>
          </a:prstGeom>
        </p:spPr>
        <p:txBody>
          <a:bodyPr/>
          <a:lstStyle>
            <a:lvl1pPr>
              <a:defRPr>
                <a:solidFill>
                  <a:schemeClr val="bg1">
                    <a:lumMod val="65000"/>
                  </a:schemeClr>
                </a:solidFill>
              </a:defRPr>
            </a:lvl1pPr>
          </a:lstStyle>
          <a:p>
            <a:pPr>
              <a:defRPr/>
            </a:pPr>
            <a:fld id="{F3E7D15E-EA62-4CCC-8948-4B2F6F466DE8}"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57910237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www.fldoe.or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67254"/>
            <a:ext cx="10515600" cy="79269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906347"/>
            <a:ext cx="10515600" cy="43969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2"/>
          <p:cNvSpPr txBox="1">
            <a:spLocks/>
          </p:cNvSpPr>
          <p:nvPr/>
        </p:nvSpPr>
        <p:spPr>
          <a:xfrm>
            <a:off x="838200" y="6455882"/>
            <a:ext cx="10515600" cy="388753"/>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smtClean="0">
                <a:solidFill>
                  <a:srgbClr val="262A63"/>
                </a:solidFill>
                <a:latin typeface="Arial" panose="020B0604020202020204" pitchFamily="34" charset="0"/>
                <a:hlinkClick r:id="rId21"/>
              </a:rPr>
              <a:t>www.FLDOE.org</a:t>
            </a:r>
            <a:endParaRPr lang="en-US" sz="1200" b="1" dirty="0" smtClean="0">
              <a:solidFill>
                <a:srgbClr val="262A63"/>
              </a:solidFill>
              <a:latin typeface="Arial" panose="020B0604020202020204" pitchFamily="34" charset="0"/>
            </a:endParaRPr>
          </a:p>
          <a:p>
            <a:pPr marL="0" indent="0" algn="ctr">
              <a:spcBef>
                <a:spcPts val="600"/>
              </a:spcBef>
              <a:buFont typeface="Arial" panose="020B0604020202020204" pitchFamily="34" charset="0"/>
              <a:buNone/>
            </a:pPr>
            <a:r>
              <a:rPr lang="en-US" sz="1000" dirty="0" smtClean="0">
                <a:solidFill>
                  <a:prstClr val="black">
                    <a:lumMod val="50000"/>
                    <a:lumOff val="50000"/>
                  </a:prstClr>
                </a:solidFill>
                <a:latin typeface="Arial" panose="020B0604020202020204" pitchFamily="34" charset="0"/>
              </a:rPr>
              <a:t>© 2014, Florida Department of Education. All Rights Reserved.</a:t>
            </a:r>
            <a:endParaRPr lang="en-US" sz="1000" dirty="0" smtClean="0">
              <a:solidFill>
                <a:prstClr val="black"/>
              </a:solidFill>
            </a:endParaRPr>
          </a:p>
        </p:txBody>
      </p:sp>
      <p:cxnSp>
        <p:nvCxnSpPr>
          <p:cNvPr id="11" name="Straight Connector 10"/>
          <p:cNvCxnSpPr/>
          <p:nvPr/>
        </p:nvCxnSpPr>
        <p:spPr>
          <a:xfrm flipH="1">
            <a:off x="4" y="6712006"/>
            <a:ext cx="3608829"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79627" y="19760"/>
            <a:ext cx="3432748" cy="862150"/>
          </a:xfrm>
          <a:prstGeom prst="rect">
            <a:avLst/>
          </a:prstGeom>
        </p:spPr>
      </p:pic>
      <p:cxnSp>
        <p:nvCxnSpPr>
          <p:cNvPr id="15" name="Straight Connector 14"/>
          <p:cNvCxnSpPr/>
          <p:nvPr/>
        </p:nvCxnSpPr>
        <p:spPr>
          <a:xfrm flipH="1">
            <a:off x="4" y="443008"/>
            <a:ext cx="4135117"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051800" y="443008"/>
            <a:ext cx="414020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583172" y="6712006"/>
            <a:ext cx="3608829"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05B32-4DD1-4156-99E6-8E3053B90C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528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80" r:id="rId18"/>
    <p:sldLayoutId id="2147483681" r:id="rId19"/>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hf hdr="0" ftr="0" dt="0"/>
  <p:txStyles>
    <p:titleStyle>
      <a:lvl1pPr algn="l" defTabSz="914377" rtl="0" eaLnBrk="1" latinLnBrk="0" hangingPunct="1">
        <a:lnSpc>
          <a:spcPct val="90000"/>
        </a:lnSpc>
        <a:spcBef>
          <a:spcPct val="0"/>
        </a:spcBef>
        <a:buNone/>
        <a:defRPr lang="en-US" sz="3200" b="1" i="0" kern="1200" baseline="0" smtClean="0">
          <a:solidFill>
            <a:srgbClr val="262A63"/>
          </a:solidFill>
          <a:latin typeface="Calibri" panose="020F0502020204030204" pitchFamily="34" charset="0"/>
          <a:ea typeface="+mj-ea"/>
          <a:cs typeface="+mj-cs"/>
        </a:defRPr>
      </a:lvl1pPr>
    </p:titleStyle>
    <p:bodyStyle>
      <a:lvl1pPr marL="228594" indent="-228594" algn="l" defTabSz="914377" rtl="0" eaLnBrk="1" latinLnBrk="0" hangingPunct="1">
        <a:lnSpc>
          <a:spcPct val="90000"/>
        </a:lnSpc>
        <a:spcBef>
          <a:spcPts val="1000"/>
        </a:spcBef>
        <a:buClr>
          <a:srgbClr val="262A63"/>
        </a:buClr>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783" indent="-228594" algn="l" defTabSz="914377" rtl="0" eaLnBrk="1" latinLnBrk="0" hangingPunct="1">
        <a:lnSpc>
          <a:spcPct val="90000"/>
        </a:lnSpc>
        <a:spcBef>
          <a:spcPts val="500"/>
        </a:spcBef>
        <a:buClr>
          <a:srgbClr val="00689B"/>
        </a:buClr>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2971" indent="-228594" algn="l" defTabSz="914377" rtl="0" eaLnBrk="1" latinLnBrk="0" hangingPunct="1">
        <a:lnSpc>
          <a:spcPct val="90000"/>
        </a:lnSpc>
        <a:spcBef>
          <a:spcPts val="500"/>
        </a:spcBef>
        <a:buClr>
          <a:srgbClr val="00A88D"/>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371566" indent="0" algn="l" defTabSz="914377" rtl="0" eaLnBrk="1" latinLnBrk="0" hangingPunct="1">
        <a:lnSpc>
          <a:spcPct val="90000"/>
        </a:lnSpc>
        <a:spcBef>
          <a:spcPts val="500"/>
        </a:spcBef>
        <a:buClr>
          <a:srgbClr val="9CB63C"/>
        </a:buClr>
        <a:buFont typeface="Arial" panose="020B0604020202020204" pitchFamily="34" charset="0"/>
        <a:buNone/>
        <a:defRPr sz="2000" kern="1200" baseline="0">
          <a:solidFill>
            <a:schemeClr val="tx1"/>
          </a:solidFill>
          <a:latin typeface="Calibri" panose="020F0502020204030204" pitchFamily="34" charset="0"/>
          <a:ea typeface="+mn-ea"/>
          <a:cs typeface="+mn-cs"/>
        </a:defRPr>
      </a:lvl4pPr>
      <a:lvl5pPr marL="2057349" indent="-228594" algn="l" defTabSz="914377" rtl="0" eaLnBrk="1" latinLnBrk="0" hangingPunct="1">
        <a:lnSpc>
          <a:spcPct val="90000"/>
        </a:lnSpc>
        <a:spcBef>
          <a:spcPts val="500"/>
        </a:spcBef>
        <a:buClr>
          <a:srgbClr val="CD9D2C"/>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latin typeface="Abadi MT Condensed Extra Bold" charset="0"/>
                <a:ea typeface="Abadi MT Condensed Extra Bold" charset="0"/>
                <a:cs typeface="Abadi MT Condensed Extra Bold" charset="0"/>
              </a:rPr>
              <a:t>Understanding Learning </a:t>
            </a:r>
            <a:r>
              <a:rPr lang="en-US" sz="4800" dirty="0">
                <a:latin typeface="Abadi MT Condensed Extra Bold" charset="0"/>
                <a:ea typeface="Abadi MT Condensed Extra Bold" charset="0"/>
                <a:cs typeface="Abadi MT Condensed Extra Bold" charset="0"/>
              </a:rPr>
              <a:t>Gains</a:t>
            </a:r>
          </a:p>
        </p:txBody>
      </p:sp>
    </p:spTree>
    <p:extLst>
      <p:ext uri="{BB962C8B-B14F-4D97-AF65-F5344CB8AC3E}">
        <p14:creationId xmlns:p14="http://schemas.microsoft.com/office/powerpoint/2010/main" val="204844003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8756" y="3871031"/>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txBody>
          <a:bodyPr wrap="square" lIns="91438" tIns="45719" rIns="91438" bIns="45719" rtlCol="0">
            <a:spAutoFit/>
          </a:bodyPr>
          <a:lstStyle/>
          <a:p>
            <a:r>
              <a:rPr lang="en-US" sz="2000" dirty="0">
                <a:latin typeface="Abadi MT Condensed Extra Bold" charset="0"/>
                <a:ea typeface="Abadi MT Condensed Extra Bold" charset="0"/>
                <a:cs typeface="Abadi MT Condensed Extra Bold" charset="0"/>
              </a:rPr>
              <a:t>#2</a:t>
            </a:r>
          </a:p>
        </p:txBody>
      </p:sp>
      <p:sp>
        <p:nvSpPr>
          <p:cNvPr id="2" name="Title 1"/>
          <p:cNvSpPr>
            <a:spLocks noGrp="1"/>
          </p:cNvSpPr>
          <p:nvPr>
            <p:ph type="title"/>
          </p:nvPr>
        </p:nvSpPr>
        <p:spPr>
          <a:xfrm>
            <a:off x="288756" y="992563"/>
            <a:ext cx="7636044" cy="570035"/>
          </a:xfr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rect">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smtClean="0">
                <a:latin typeface="Abadi MT Condensed Extra Bold" charset="0"/>
                <a:ea typeface="Abadi MT Condensed Extra Bold" charset="0"/>
                <a:cs typeface="Abadi MT Condensed Extra Bold" charset="0"/>
              </a:rPr>
              <a:t>Elementary Exploration of Learning Gains</a:t>
            </a:r>
            <a:endParaRPr lang="en-US" dirty="0">
              <a:latin typeface="Abadi MT Condensed Extra Bold" charset="0"/>
              <a:ea typeface="Abadi MT Condensed Extra Bold" charset="0"/>
              <a:cs typeface="Abadi MT Condensed Extra Bold" charset="0"/>
            </a:endParaRPr>
          </a:p>
        </p:txBody>
      </p:sp>
      <p:sp>
        <p:nvSpPr>
          <p:cNvPr id="11" name="Slide Number Placeholder 10"/>
          <p:cNvSpPr>
            <a:spLocks noGrp="1"/>
          </p:cNvSpPr>
          <p:nvPr>
            <p:ph type="sldNum" sz="quarter" idx="10"/>
          </p:nvPr>
        </p:nvSpPr>
        <p:spPr/>
        <p:txBody>
          <a:bodyPr/>
          <a:lstStyle/>
          <a:p>
            <a:fld id="{B060DFAC-235C-9A45-9C22-F4EE47FC4267}" type="slidenum">
              <a:rPr lang="en-US" smtClean="0">
                <a:latin typeface="Abadi MT Condensed Extra Bold" charset="0"/>
                <a:ea typeface="Abadi MT Condensed Extra Bold" charset="0"/>
                <a:cs typeface="Abadi MT Condensed Extra Bold" charset="0"/>
              </a:rPr>
              <a:t>9</a:t>
            </a:fld>
            <a:endParaRPr lang="en-US">
              <a:latin typeface="Abadi MT Condensed Extra Bold" charset="0"/>
              <a:ea typeface="Abadi MT Condensed Extra Bold" charset="0"/>
              <a:cs typeface="Abadi MT Condensed Extra Bold" charset="0"/>
            </a:endParaRPr>
          </a:p>
        </p:txBody>
      </p:sp>
      <p:sp>
        <p:nvSpPr>
          <p:cNvPr id="4" name="TextBox 3"/>
          <p:cNvSpPr txBox="1"/>
          <p:nvPr/>
        </p:nvSpPr>
        <p:spPr>
          <a:xfrm>
            <a:off x="288756" y="1827894"/>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lIns="91438" tIns="45719" rIns="91438" bIns="45719" rtlCol="0">
            <a:spAutoFit/>
          </a:bodyPr>
          <a:lstStyle/>
          <a:p>
            <a:r>
              <a:rPr lang="en-US" sz="2000" dirty="0">
                <a:latin typeface="Abadi MT Condensed Extra Bold" charset="0"/>
                <a:ea typeface="Abadi MT Condensed Extra Bold" charset="0"/>
                <a:cs typeface="Abadi MT Condensed Extra Bold" charset="0"/>
              </a:rPr>
              <a:t>#1</a:t>
            </a:r>
          </a:p>
        </p:txBody>
      </p:sp>
      <p:graphicFrame>
        <p:nvGraphicFramePr>
          <p:cNvPr id="3" name="Table 2"/>
          <p:cNvGraphicFramePr>
            <a:graphicFrameLocks noGrp="1"/>
          </p:cNvGraphicFramePr>
          <p:nvPr>
            <p:extLst>
              <p:ext uri="{D42A27DB-BD31-4B8C-83A1-F6EECF244321}">
                <p14:modId xmlns:p14="http://schemas.microsoft.com/office/powerpoint/2010/main" val="1846559010"/>
              </p:ext>
            </p:extLst>
          </p:nvPr>
        </p:nvGraphicFramePr>
        <p:xfrm>
          <a:off x="801511" y="1688604"/>
          <a:ext cx="11390489" cy="2343328"/>
        </p:xfrm>
        <a:graphic>
          <a:graphicData uri="http://schemas.openxmlformats.org/drawingml/2006/table">
            <a:tbl>
              <a:tblPr firstRow="1" firstCol="1" bandRow="1">
                <a:tableStyleId>{5940675A-B579-460E-94D1-54222C63F5DA}</a:tableStyleId>
              </a:tblPr>
              <a:tblGrid>
                <a:gridCol w="1455099">
                  <a:extLst>
                    <a:ext uri="{9D8B030D-6E8A-4147-A177-3AD203B41FA5}">
                      <a16:colId xmlns:a16="http://schemas.microsoft.com/office/drawing/2014/main" val="20000"/>
                    </a:ext>
                  </a:extLst>
                </a:gridCol>
                <a:gridCol w="2471093">
                  <a:extLst>
                    <a:ext uri="{9D8B030D-6E8A-4147-A177-3AD203B41FA5}">
                      <a16:colId xmlns:a16="http://schemas.microsoft.com/office/drawing/2014/main" val="20001"/>
                    </a:ext>
                  </a:extLst>
                </a:gridCol>
                <a:gridCol w="1596367">
                  <a:extLst>
                    <a:ext uri="{9D8B030D-6E8A-4147-A177-3AD203B41FA5}">
                      <a16:colId xmlns:a16="http://schemas.microsoft.com/office/drawing/2014/main" val="20002"/>
                    </a:ext>
                  </a:extLst>
                </a:gridCol>
                <a:gridCol w="3389551">
                  <a:extLst>
                    <a:ext uri="{9D8B030D-6E8A-4147-A177-3AD203B41FA5}">
                      <a16:colId xmlns:a16="http://schemas.microsoft.com/office/drawing/2014/main" val="20003"/>
                    </a:ext>
                  </a:extLst>
                </a:gridCol>
                <a:gridCol w="2478379">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endParaRPr lang="en-US" sz="16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1000"/>
                        </a:spcAft>
                      </a:pPr>
                      <a:endParaRPr lang="en-US" sz="2000" dirty="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FSA-ELA</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dirty="0">
                          <a:effectLst/>
                          <a:latin typeface="Abadi MT Condensed Extra Bold" charset="0"/>
                          <a:ea typeface="Abadi MT Condensed Extra Bold" charset="0"/>
                          <a:cs typeface="Abadi MT Condensed Extra Bold" charset="0"/>
                        </a:rPr>
                        <a:t>4</a:t>
                      </a:r>
                      <a:r>
                        <a:rPr lang="en-US" sz="2400" baseline="30000" dirty="0">
                          <a:effectLst/>
                          <a:latin typeface="Abadi MT Condensed Extra Bold" charset="0"/>
                          <a:ea typeface="Abadi MT Condensed Extra Bold" charset="0"/>
                          <a:cs typeface="Abadi MT Condensed Extra Bold" charset="0"/>
                        </a:rPr>
                        <a:t>th</a:t>
                      </a:r>
                      <a:r>
                        <a:rPr lang="en-US" sz="2400" dirty="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251 (L1-L)</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a:effectLst/>
                          <a:latin typeface="Abadi MT Condensed Extra Bold" charset="0"/>
                          <a:ea typeface="Abadi MT Condensed Extra Bold" charset="0"/>
                          <a:cs typeface="Abadi MT Condensed Extra Bold" charset="0"/>
                        </a:rPr>
                        <a:t>5</a:t>
                      </a:r>
                      <a:r>
                        <a:rPr lang="en-US" sz="2400" baseline="30000" dirty="0">
                          <a:effectLst/>
                          <a:latin typeface="Abadi MT Condensed Extra Bold" charset="0"/>
                          <a:ea typeface="Abadi MT Condensed Extra Bold" charset="0"/>
                          <a:cs typeface="Abadi MT Condensed Extra Bold" charset="0"/>
                        </a:rPr>
                        <a:t>th</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335079" y="2753042"/>
            <a:ext cx="1034321" cy="461663"/>
          </a:xfrm>
          <a:prstGeom prst="rect">
            <a:avLst/>
          </a:prstGeom>
          <a:noFill/>
        </p:spPr>
        <p:txBody>
          <a:bodyPr wrap="square" lIns="91438" tIns="45719" rIns="91438" bIns="45719" rtlCol="0">
            <a:spAutoFit/>
          </a:bodyPr>
          <a:lstStyle/>
          <a:p>
            <a:pPr algn="ctr"/>
            <a:r>
              <a:rPr lang="en-US" sz="2400" b="1" dirty="0">
                <a:latin typeface="Abadi MT Condensed Extra Bold" charset="0"/>
                <a:ea typeface="Abadi MT Condensed Extra Bold" charset="0"/>
                <a:cs typeface="Abadi MT Condensed Extra Bold" charset="0"/>
              </a:rPr>
              <a:t>273</a:t>
            </a:r>
          </a:p>
        </p:txBody>
      </p:sp>
      <p:sp>
        <p:nvSpPr>
          <p:cNvPr id="10" name="TextBox 9"/>
          <p:cNvSpPr txBox="1"/>
          <p:nvPr/>
        </p:nvSpPr>
        <p:spPr>
          <a:xfrm>
            <a:off x="10335079" y="3169664"/>
            <a:ext cx="1034321" cy="461663"/>
          </a:xfrm>
          <a:prstGeom prst="rect">
            <a:avLst/>
          </a:prstGeom>
          <a:noFill/>
        </p:spPr>
        <p:txBody>
          <a:bodyPr wrap="square" lIns="91438" tIns="45719" rIns="91438" bIns="45719" rtlCol="0">
            <a:spAutoFit/>
          </a:bodyPr>
          <a:lstStyle/>
          <a:p>
            <a:pPr algn="ctr"/>
            <a:r>
              <a:rPr lang="en-US" sz="2400" b="1" dirty="0">
                <a:latin typeface="Abadi MT Condensed Extra Bold" charset="0"/>
                <a:ea typeface="Abadi MT Condensed Extra Bold" charset="0"/>
                <a:cs typeface="Abadi MT Condensed Extra Bold" charset="0"/>
              </a:rPr>
              <a:t>22</a:t>
            </a:r>
          </a:p>
        </p:txBody>
      </p:sp>
      <p:graphicFrame>
        <p:nvGraphicFramePr>
          <p:cNvPr id="21" name="Table 20"/>
          <p:cNvGraphicFramePr>
            <a:graphicFrameLocks noGrp="1"/>
          </p:cNvGraphicFramePr>
          <p:nvPr>
            <p:extLst>
              <p:ext uri="{D42A27DB-BD31-4B8C-83A1-F6EECF244321}">
                <p14:modId xmlns:p14="http://schemas.microsoft.com/office/powerpoint/2010/main" val="580994528"/>
              </p:ext>
            </p:extLst>
          </p:nvPr>
        </p:nvGraphicFramePr>
        <p:xfrm>
          <a:off x="711200" y="3851036"/>
          <a:ext cx="11480800" cy="2343328"/>
        </p:xfrm>
        <a:graphic>
          <a:graphicData uri="http://schemas.openxmlformats.org/drawingml/2006/table">
            <a:tbl>
              <a:tblPr firstRow="1" firstCol="1" bandRow="1">
                <a:tableStyleId>{5940675A-B579-460E-94D1-54222C63F5DA}</a:tableStyleId>
              </a:tblPr>
              <a:tblGrid>
                <a:gridCol w="1427879">
                  <a:extLst>
                    <a:ext uri="{9D8B030D-6E8A-4147-A177-3AD203B41FA5}">
                      <a16:colId xmlns:a16="http://schemas.microsoft.com/office/drawing/2014/main" val="20000"/>
                    </a:ext>
                  </a:extLst>
                </a:gridCol>
                <a:gridCol w="2544578">
                  <a:extLst>
                    <a:ext uri="{9D8B030D-6E8A-4147-A177-3AD203B41FA5}">
                      <a16:colId xmlns:a16="http://schemas.microsoft.com/office/drawing/2014/main" val="20001"/>
                    </a:ext>
                  </a:extLst>
                </a:gridCol>
                <a:gridCol w="1548873">
                  <a:extLst>
                    <a:ext uri="{9D8B030D-6E8A-4147-A177-3AD203B41FA5}">
                      <a16:colId xmlns:a16="http://schemas.microsoft.com/office/drawing/2014/main" val="20002"/>
                    </a:ext>
                  </a:extLst>
                </a:gridCol>
                <a:gridCol w="3451773">
                  <a:extLst>
                    <a:ext uri="{9D8B030D-6E8A-4147-A177-3AD203B41FA5}">
                      <a16:colId xmlns:a16="http://schemas.microsoft.com/office/drawing/2014/main" val="20003"/>
                    </a:ext>
                  </a:extLst>
                </a:gridCol>
                <a:gridCol w="2507697">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83" rtl="0" eaLnBrk="1" fontAlgn="auto" latinLnBrk="0" hangingPunct="1">
                        <a:lnSpc>
                          <a:spcPct val="115000"/>
                        </a:lnSpc>
                        <a:spcBef>
                          <a:spcPts val="0"/>
                        </a:spcBef>
                        <a:spcAft>
                          <a:spcPts val="1000"/>
                        </a:spcAft>
                        <a:buClrTx/>
                        <a:buSzTx/>
                        <a:buFontTx/>
                        <a:buNone/>
                        <a:tabLst/>
                        <a:defRPr/>
                      </a:pP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FSA-MATH</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dirty="0" smtClean="0">
                          <a:effectLst/>
                          <a:latin typeface="Abadi MT Condensed Extra Bold" charset="0"/>
                          <a:ea typeface="Abadi MT Condensed Extra Bold" charset="0"/>
                          <a:cs typeface="Abadi MT Condensed Extra Bold" charset="0"/>
                        </a:rPr>
                        <a:t>3</a:t>
                      </a:r>
                      <a:r>
                        <a:rPr lang="en-US" sz="2400" baseline="30000" dirty="0" smtClean="0">
                          <a:effectLst/>
                          <a:latin typeface="Abadi MT Condensed Extra Bold" charset="0"/>
                          <a:ea typeface="Abadi MT Condensed Extra Bold" charset="0"/>
                          <a:cs typeface="Abadi MT Condensed Extra Bold" charset="0"/>
                        </a:rPr>
                        <a:t>rd</a:t>
                      </a:r>
                      <a:r>
                        <a:rPr lang="en-US" sz="2400" baseline="0" dirty="0" smtClean="0">
                          <a:effectLst/>
                          <a:latin typeface="Abadi MT Condensed Extra Bold" charset="0"/>
                          <a:ea typeface="Abadi MT Condensed Extra Bold" charset="0"/>
                          <a:cs typeface="Abadi MT Condensed Extra Bold" charset="0"/>
                        </a:rPr>
                        <a:t> </a:t>
                      </a:r>
                      <a:r>
                        <a:rPr lang="en-US" sz="2400" dirty="0" smtClean="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284 (L1-H)</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4</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469535" y="4979160"/>
            <a:ext cx="899865" cy="461663"/>
          </a:xfrm>
          <a:prstGeom prst="rect">
            <a:avLst/>
          </a:prstGeom>
          <a:noFill/>
        </p:spPr>
        <p:txBody>
          <a:bodyPr wrap="square" lIns="91438" tIns="45719" rIns="91438" bIns="45719" rtlCol="0">
            <a:spAutoFit/>
          </a:bodyPr>
          <a:lstStyle/>
          <a:p>
            <a:pPr algn="ctr"/>
            <a:r>
              <a:rPr lang="en-US" sz="2400" b="1" dirty="0">
                <a:latin typeface="Abadi MT Condensed Extra Bold" charset="0"/>
                <a:ea typeface="Abadi MT Condensed Extra Bold" charset="0"/>
                <a:cs typeface="Abadi MT Condensed Extra Bold" charset="0"/>
              </a:rPr>
              <a:t>299</a:t>
            </a:r>
          </a:p>
        </p:txBody>
      </p:sp>
      <p:sp>
        <p:nvSpPr>
          <p:cNvPr id="9" name="TextBox 8"/>
          <p:cNvSpPr txBox="1"/>
          <p:nvPr/>
        </p:nvSpPr>
        <p:spPr>
          <a:xfrm>
            <a:off x="10402306" y="5432713"/>
            <a:ext cx="1034321" cy="461663"/>
          </a:xfrm>
          <a:prstGeom prst="rect">
            <a:avLst/>
          </a:prstGeom>
          <a:noFill/>
        </p:spPr>
        <p:txBody>
          <a:bodyPr wrap="square" lIns="91438" tIns="45719" rIns="91438" bIns="45719" rtlCol="0">
            <a:spAutoFit/>
          </a:bodyPr>
          <a:lstStyle/>
          <a:p>
            <a:pPr algn="ctr"/>
            <a:r>
              <a:rPr lang="en-US" sz="2400" b="1" dirty="0">
                <a:latin typeface="Abadi MT Condensed Extra Bold" charset="0"/>
                <a:ea typeface="Abadi MT Condensed Extra Bold" charset="0"/>
                <a:cs typeface="Abadi MT Condensed Extra Bold" charset="0"/>
              </a:rPr>
              <a:t>15</a:t>
            </a:r>
            <a:endParaRPr lang="en-US" sz="3200" b="1" dirty="0">
              <a:latin typeface="Abadi MT Condensed Extra Bold" charset="0"/>
              <a:ea typeface="Abadi MT Condensed Extra Bold" charset="0"/>
              <a:cs typeface="Abadi MT Condensed Extra Bold" charset="0"/>
            </a:endParaRPr>
          </a:p>
        </p:txBody>
      </p:sp>
      <p:sp>
        <p:nvSpPr>
          <p:cNvPr id="5" name="TextBox 4"/>
          <p:cNvSpPr txBox="1"/>
          <p:nvPr/>
        </p:nvSpPr>
        <p:spPr>
          <a:xfrm>
            <a:off x="10474110" y="3582453"/>
            <a:ext cx="895290" cy="461663"/>
          </a:xfrm>
          <a:prstGeom prst="rect">
            <a:avLst/>
          </a:prstGeom>
          <a:noFill/>
        </p:spPr>
        <p:txBody>
          <a:bodyPr wrap="square" lIns="91438" tIns="45719" rIns="91438" bIns="45719" rtlCol="0">
            <a:spAutoFit/>
          </a:bodyPr>
          <a:lstStyle/>
          <a:p>
            <a:r>
              <a:rPr lang="en-US" sz="2400" b="1" dirty="0">
                <a:latin typeface="Abadi MT Condensed Extra Bold" charset="0"/>
                <a:ea typeface="Abadi MT Condensed Extra Bold" charset="0"/>
                <a:cs typeface="Abadi MT Condensed Extra Bold" charset="0"/>
              </a:rPr>
              <a:t>L1-M</a:t>
            </a:r>
          </a:p>
        </p:txBody>
      </p:sp>
      <p:sp>
        <p:nvSpPr>
          <p:cNvPr id="13" name="TextBox 12"/>
          <p:cNvSpPr txBox="1"/>
          <p:nvPr/>
        </p:nvSpPr>
        <p:spPr>
          <a:xfrm>
            <a:off x="10554872" y="5796628"/>
            <a:ext cx="829657" cy="461663"/>
          </a:xfrm>
          <a:prstGeom prst="rect">
            <a:avLst/>
          </a:prstGeom>
          <a:noFill/>
        </p:spPr>
        <p:txBody>
          <a:bodyPr wrap="square" lIns="91438" tIns="45719" rIns="91438" bIns="45719" rtlCol="0">
            <a:spAutoFit/>
          </a:bodyPr>
          <a:lstStyle/>
          <a:p>
            <a:r>
              <a:rPr lang="en-US" sz="2400" b="1" dirty="0">
                <a:latin typeface="Abadi MT Condensed Extra Bold" charset="0"/>
                <a:ea typeface="Abadi MT Condensed Extra Bold" charset="0"/>
                <a:cs typeface="Abadi MT Condensed Extra Bold" charset="0"/>
              </a:rPr>
              <a:t>L2-L</a:t>
            </a:r>
            <a:endParaRPr lang="en-US"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95886756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9" grpId="0"/>
      <p:bldP spid="5"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8756" y="3871031"/>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#4</a:t>
            </a:r>
            <a:endParaRPr lang="en-US" sz="2000" dirty="0">
              <a:latin typeface="Abadi MT Condensed Extra Bold" charset="0"/>
              <a:ea typeface="Abadi MT Condensed Extra Bold" charset="0"/>
              <a:cs typeface="Abadi MT Condensed Extra Bold" charset="0"/>
            </a:endParaRPr>
          </a:p>
        </p:txBody>
      </p:sp>
      <p:sp>
        <p:nvSpPr>
          <p:cNvPr id="2" name="Title 1"/>
          <p:cNvSpPr>
            <a:spLocks noGrp="1"/>
          </p:cNvSpPr>
          <p:nvPr>
            <p:ph type="title"/>
          </p:nvPr>
        </p:nvSpPr>
        <p:spPr>
          <a:xfrm>
            <a:off x="288756" y="992563"/>
            <a:ext cx="7579600" cy="570035"/>
          </a:xfr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rect">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smtClean="0">
                <a:latin typeface="Abadi MT Condensed Extra Bold" charset="0"/>
                <a:ea typeface="Abadi MT Condensed Extra Bold" charset="0"/>
                <a:cs typeface="Abadi MT Condensed Extra Bold" charset="0"/>
              </a:rPr>
              <a:t>Elementary Exploration of Learning Gains</a:t>
            </a:r>
            <a:endParaRPr lang="en-US" dirty="0">
              <a:latin typeface="Abadi MT Condensed Extra Bold" charset="0"/>
              <a:ea typeface="Abadi MT Condensed Extra Bold" charset="0"/>
              <a:cs typeface="Abadi MT Condensed Extra Bold" charset="0"/>
            </a:endParaRPr>
          </a:p>
        </p:txBody>
      </p:sp>
      <p:sp>
        <p:nvSpPr>
          <p:cNvPr id="11" name="Slide Number Placeholder 10"/>
          <p:cNvSpPr>
            <a:spLocks noGrp="1"/>
          </p:cNvSpPr>
          <p:nvPr>
            <p:ph type="sldNum" sz="quarter" idx="10"/>
          </p:nvPr>
        </p:nvSpPr>
        <p:spPr/>
        <p:txBody>
          <a:bodyPr/>
          <a:lstStyle/>
          <a:p>
            <a:fld id="{B060DFAC-235C-9A45-9C22-F4EE47FC4267}" type="slidenum">
              <a:rPr lang="en-US" smtClean="0">
                <a:latin typeface="Abadi MT Condensed Extra Bold" charset="0"/>
                <a:ea typeface="Abadi MT Condensed Extra Bold" charset="0"/>
                <a:cs typeface="Abadi MT Condensed Extra Bold" charset="0"/>
              </a:rPr>
              <a:t>10</a:t>
            </a:fld>
            <a:endParaRPr lang="en-US">
              <a:latin typeface="Abadi MT Condensed Extra Bold" charset="0"/>
              <a:ea typeface="Abadi MT Condensed Extra Bold" charset="0"/>
              <a:cs typeface="Abadi MT Condensed Extra Bold" charset="0"/>
            </a:endParaRPr>
          </a:p>
        </p:txBody>
      </p:sp>
      <p:sp>
        <p:nvSpPr>
          <p:cNvPr id="4" name="TextBox 3"/>
          <p:cNvSpPr txBox="1"/>
          <p:nvPr/>
        </p:nvSpPr>
        <p:spPr>
          <a:xfrm>
            <a:off x="288756" y="1827894"/>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#3</a:t>
            </a:r>
            <a:endParaRPr lang="en-US" sz="2000" dirty="0">
              <a:latin typeface="Abadi MT Condensed Extra Bold" charset="0"/>
              <a:ea typeface="Abadi MT Condensed Extra Bold" charset="0"/>
              <a:cs typeface="Abadi MT Condensed Extra Bold"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7391549"/>
              </p:ext>
            </p:extLst>
          </p:nvPr>
        </p:nvGraphicFramePr>
        <p:xfrm>
          <a:off x="955964" y="1688604"/>
          <a:ext cx="10824692" cy="2241919"/>
        </p:xfrm>
        <a:graphic>
          <a:graphicData uri="http://schemas.openxmlformats.org/drawingml/2006/table">
            <a:tbl>
              <a:tblPr firstRow="1" firstCol="1" bandRow="1">
                <a:tableStyleId>{5940675A-B579-460E-94D1-54222C63F5DA}</a:tableStyleId>
              </a:tblPr>
              <a:tblGrid>
                <a:gridCol w="1382820">
                  <a:extLst>
                    <a:ext uri="{9D8B030D-6E8A-4147-A177-3AD203B41FA5}">
                      <a16:colId xmlns:a16="http://schemas.microsoft.com/office/drawing/2014/main" val="20000"/>
                    </a:ext>
                  </a:extLst>
                </a:gridCol>
                <a:gridCol w="2348346">
                  <a:extLst>
                    <a:ext uri="{9D8B030D-6E8A-4147-A177-3AD203B41FA5}">
                      <a16:colId xmlns:a16="http://schemas.microsoft.com/office/drawing/2014/main" val="20001"/>
                    </a:ext>
                  </a:extLst>
                </a:gridCol>
                <a:gridCol w="1517072">
                  <a:extLst>
                    <a:ext uri="{9D8B030D-6E8A-4147-A177-3AD203B41FA5}">
                      <a16:colId xmlns:a16="http://schemas.microsoft.com/office/drawing/2014/main" val="20002"/>
                    </a:ext>
                  </a:extLst>
                </a:gridCol>
                <a:gridCol w="3221182">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endParaRPr lang="en-US" sz="16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1000"/>
                        </a:spcAft>
                      </a:pPr>
                      <a:endParaRPr lang="en-US" sz="2000" dirty="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FSA-ELA</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3</a:t>
                      </a:r>
                      <a:r>
                        <a:rPr lang="en-US" sz="2400" baseline="30000" dirty="0" smtClean="0">
                          <a:solidFill>
                            <a:schemeClr val="tx1"/>
                          </a:solidFill>
                          <a:effectLst/>
                          <a:latin typeface="Abadi MT Condensed Extra Bold" charset="0"/>
                          <a:ea typeface="Abadi MT Condensed Extra Bold" charset="0"/>
                          <a:cs typeface="Abadi MT Condensed Extra Bold" charset="0"/>
                        </a:rPr>
                        <a:t>rd</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329 (L4)</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4</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208309" y="2728829"/>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330</a:t>
            </a:r>
            <a:endParaRPr lang="en-US" sz="2400" b="1" dirty="0">
              <a:latin typeface="Abadi MT Condensed Extra Bold" charset="0"/>
              <a:ea typeface="Abadi MT Condensed Extra Bold" charset="0"/>
              <a:cs typeface="Abadi MT Condensed Extra Bold" charset="0"/>
            </a:endParaRPr>
          </a:p>
        </p:txBody>
      </p:sp>
      <p:sp>
        <p:nvSpPr>
          <p:cNvPr id="10" name="TextBox 9"/>
          <p:cNvSpPr txBox="1"/>
          <p:nvPr/>
        </p:nvSpPr>
        <p:spPr>
          <a:xfrm>
            <a:off x="10208309" y="3103100"/>
            <a:ext cx="1034321" cy="461663"/>
          </a:xfrm>
          <a:prstGeom prst="rect">
            <a:avLst/>
          </a:prstGeom>
          <a:noFill/>
        </p:spPr>
        <p:txBody>
          <a:bodyPr wrap="square" lIns="91438" tIns="45719" rIns="91438" bIns="45719" rtlCol="0">
            <a:spAutoFit/>
          </a:bodyPr>
          <a:lstStyle/>
          <a:p>
            <a:pPr algn="ctr"/>
            <a:r>
              <a:rPr lang="en-US" sz="2400" b="1" dirty="0">
                <a:latin typeface="Abadi MT Condensed Extra Bold" charset="0"/>
                <a:ea typeface="Abadi MT Condensed Extra Bold" charset="0"/>
                <a:cs typeface="Abadi MT Condensed Extra Bold" charset="0"/>
              </a:rPr>
              <a:t>1</a:t>
            </a:r>
          </a:p>
        </p:txBody>
      </p:sp>
      <p:graphicFrame>
        <p:nvGraphicFramePr>
          <p:cNvPr id="21" name="Table 20"/>
          <p:cNvGraphicFramePr>
            <a:graphicFrameLocks noGrp="1"/>
          </p:cNvGraphicFramePr>
          <p:nvPr>
            <p:extLst>
              <p:ext uri="{D42A27DB-BD31-4B8C-83A1-F6EECF244321}">
                <p14:modId xmlns:p14="http://schemas.microsoft.com/office/powerpoint/2010/main" val="1255471355"/>
              </p:ext>
            </p:extLst>
          </p:nvPr>
        </p:nvGraphicFramePr>
        <p:xfrm>
          <a:off x="955964" y="3851036"/>
          <a:ext cx="10782960" cy="2241919"/>
        </p:xfrm>
        <a:graphic>
          <a:graphicData uri="http://schemas.openxmlformats.org/drawingml/2006/table">
            <a:tbl>
              <a:tblPr firstRow="1" firstCol="1" bandRow="1">
                <a:tableStyleId>{5940675A-B579-460E-94D1-54222C63F5DA}</a:tableStyleId>
              </a:tblPr>
              <a:tblGrid>
                <a:gridCol w="1341088">
                  <a:extLst>
                    <a:ext uri="{9D8B030D-6E8A-4147-A177-3AD203B41FA5}">
                      <a16:colId xmlns:a16="http://schemas.microsoft.com/office/drawing/2014/main" val="20000"/>
                    </a:ext>
                  </a:extLst>
                </a:gridCol>
                <a:gridCol w="2389909">
                  <a:extLst>
                    <a:ext uri="{9D8B030D-6E8A-4147-A177-3AD203B41FA5}">
                      <a16:colId xmlns:a16="http://schemas.microsoft.com/office/drawing/2014/main" val="20001"/>
                    </a:ext>
                  </a:extLst>
                </a:gridCol>
                <a:gridCol w="1454728">
                  <a:extLst>
                    <a:ext uri="{9D8B030D-6E8A-4147-A177-3AD203B41FA5}">
                      <a16:colId xmlns:a16="http://schemas.microsoft.com/office/drawing/2014/main" val="20002"/>
                    </a:ext>
                  </a:extLst>
                </a:gridCol>
                <a:gridCol w="3241963">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83" rtl="0" eaLnBrk="1" fontAlgn="auto" latinLnBrk="0" hangingPunct="1">
                        <a:lnSpc>
                          <a:spcPct val="115000"/>
                        </a:lnSpc>
                        <a:spcBef>
                          <a:spcPts val="0"/>
                        </a:spcBef>
                        <a:spcAft>
                          <a:spcPts val="1000"/>
                        </a:spcAft>
                        <a:buClrTx/>
                        <a:buSzTx/>
                        <a:buFontTx/>
                        <a:buNone/>
                        <a:tabLst/>
                        <a:defRPr/>
                      </a:pP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FSA-MATH</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dirty="0" smtClean="0">
                          <a:effectLst/>
                          <a:latin typeface="Abadi MT Condensed Extra Bold" charset="0"/>
                          <a:ea typeface="Abadi MT Condensed Extra Bold" charset="0"/>
                          <a:cs typeface="Abadi MT Condensed Extra Bold" charset="0"/>
                        </a:rPr>
                        <a:t>4</a:t>
                      </a:r>
                      <a:r>
                        <a:rPr lang="en-US" sz="2400" baseline="30000" dirty="0" smtClean="0">
                          <a:effectLst/>
                          <a:latin typeface="Abadi MT Condensed Extra Bold" charset="0"/>
                          <a:ea typeface="Abadi MT Condensed Extra Bold" charset="0"/>
                          <a:cs typeface="Abadi MT Condensed Extra Bold" charset="0"/>
                        </a:rPr>
                        <a:t>th</a:t>
                      </a:r>
                      <a:r>
                        <a:rPr lang="en-US" sz="2400" baseline="0" dirty="0" smtClean="0">
                          <a:effectLst/>
                          <a:latin typeface="Abadi MT Condensed Extra Bold" charset="0"/>
                          <a:ea typeface="Abadi MT Condensed Extra Bold" charset="0"/>
                          <a:cs typeface="Abadi MT Condensed Extra Bold" charset="0"/>
                        </a:rPr>
                        <a:t> </a:t>
                      </a:r>
                      <a:r>
                        <a:rPr lang="en-US" sz="2400" dirty="0" smtClean="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341 (L5)</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5</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235422" y="4849719"/>
            <a:ext cx="899865"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350</a:t>
            </a:r>
            <a:endParaRPr lang="en-US" sz="2400" b="1" dirty="0">
              <a:latin typeface="Abadi MT Condensed Extra Bold" charset="0"/>
              <a:ea typeface="Abadi MT Condensed Extra Bold" charset="0"/>
              <a:cs typeface="Abadi MT Condensed Extra Bold" charset="0"/>
            </a:endParaRPr>
          </a:p>
        </p:txBody>
      </p:sp>
      <p:sp>
        <p:nvSpPr>
          <p:cNvPr id="9" name="TextBox 8"/>
          <p:cNvSpPr txBox="1"/>
          <p:nvPr/>
        </p:nvSpPr>
        <p:spPr>
          <a:xfrm>
            <a:off x="10168193" y="5244091"/>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9</a:t>
            </a:r>
          </a:p>
        </p:txBody>
      </p:sp>
      <p:sp>
        <p:nvSpPr>
          <p:cNvPr id="5" name="TextBox 4"/>
          <p:cNvSpPr txBox="1"/>
          <p:nvPr/>
        </p:nvSpPr>
        <p:spPr>
          <a:xfrm>
            <a:off x="10277824" y="3544219"/>
            <a:ext cx="895290"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L4</a:t>
            </a:r>
            <a:endParaRPr lang="en-US" sz="2400" b="1" dirty="0">
              <a:latin typeface="Abadi MT Condensed Extra Bold" charset="0"/>
              <a:ea typeface="Abadi MT Condensed Extra Bold" charset="0"/>
              <a:cs typeface="Abadi MT Condensed Extra Bold" charset="0"/>
            </a:endParaRPr>
          </a:p>
        </p:txBody>
      </p:sp>
      <p:sp>
        <p:nvSpPr>
          <p:cNvPr id="13" name="TextBox 12"/>
          <p:cNvSpPr txBox="1"/>
          <p:nvPr/>
        </p:nvSpPr>
        <p:spPr>
          <a:xfrm>
            <a:off x="10275108" y="5667237"/>
            <a:ext cx="829657"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L5</a:t>
            </a:r>
            <a:endParaRPr lang="en-US"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571122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9" grpId="0"/>
      <p:bldP spid="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8756" y="3871031"/>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#6</a:t>
            </a:r>
            <a:endParaRPr lang="en-US" sz="2000" dirty="0">
              <a:latin typeface="Abadi MT Condensed Extra Bold" charset="0"/>
              <a:ea typeface="Abadi MT Condensed Extra Bold" charset="0"/>
              <a:cs typeface="Abadi MT Condensed Extra Bold" charset="0"/>
            </a:endParaRPr>
          </a:p>
        </p:txBody>
      </p:sp>
      <p:sp>
        <p:nvSpPr>
          <p:cNvPr id="2" name="Title 1"/>
          <p:cNvSpPr>
            <a:spLocks noGrp="1"/>
          </p:cNvSpPr>
          <p:nvPr>
            <p:ph type="title"/>
          </p:nvPr>
        </p:nvSpPr>
        <p:spPr>
          <a:xfrm>
            <a:off x="288756" y="992563"/>
            <a:ext cx="7590888" cy="570035"/>
          </a:xfr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rect">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smtClean="0">
                <a:latin typeface="Abadi MT Condensed Extra Bold" charset="0"/>
                <a:ea typeface="Abadi MT Condensed Extra Bold" charset="0"/>
                <a:cs typeface="Abadi MT Condensed Extra Bold" charset="0"/>
              </a:rPr>
              <a:t>Elementary Exploration of Learning Gains</a:t>
            </a:r>
            <a:endParaRPr lang="en-US" dirty="0">
              <a:latin typeface="Abadi MT Condensed Extra Bold" charset="0"/>
              <a:ea typeface="Abadi MT Condensed Extra Bold" charset="0"/>
              <a:cs typeface="Abadi MT Condensed Extra Bold" charset="0"/>
            </a:endParaRPr>
          </a:p>
        </p:txBody>
      </p:sp>
      <p:sp>
        <p:nvSpPr>
          <p:cNvPr id="11" name="Slide Number Placeholder 10"/>
          <p:cNvSpPr>
            <a:spLocks noGrp="1"/>
          </p:cNvSpPr>
          <p:nvPr>
            <p:ph type="sldNum" sz="quarter" idx="10"/>
          </p:nvPr>
        </p:nvSpPr>
        <p:spPr/>
        <p:txBody>
          <a:bodyPr/>
          <a:lstStyle/>
          <a:p>
            <a:fld id="{B060DFAC-235C-9A45-9C22-F4EE47FC4267}" type="slidenum">
              <a:rPr lang="en-US" smtClean="0">
                <a:latin typeface="Abadi MT Condensed Extra Bold" charset="0"/>
                <a:ea typeface="Abadi MT Condensed Extra Bold" charset="0"/>
                <a:cs typeface="Abadi MT Condensed Extra Bold" charset="0"/>
              </a:rPr>
              <a:t>11</a:t>
            </a:fld>
            <a:endParaRPr lang="en-US">
              <a:latin typeface="Abadi MT Condensed Extra Bold" charset="0"/>
              <a:ea typeface="Abadi MT Condensed Extra Bold" charset="0"/>
              <a:cs typeface="Abadi MT Condensed Extra Bold" charset="0"/>
            </a:endParaRPr>
          </a:p>
        </p:txBody>
      </p:sp>
      <p:sp>
        <p:nvSpPr>
          <p:cNvPr id="4" name="TextBox 3"/>
          <p:cNvSpPr txBox="1"/>
          <p:nvPr/>
        </p:nvSpPr>
        <p:spPr>
          <a:xfrm>
            <a:off x="288756" y="1827894"/>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#5</a:t>
            </a:r>
            <a:endParaRPr lang="en-US" sz="2000" dirty="0">
              <a:latin typeface="Abadi MT Condensed Extra Bold" charset="0"/>
              <a:ea typeface="Abadi MT Condensed Extra Bold" charset="0"/>
              <a:cs typeface="Abadi MT Condensed Extra Bold"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1128787"/>
              </p:ext>
            </p:extLst>
          </p:nvPr>
        </p:nvGraphicFramePr>
        <p:xfrm>
          <a:off x="955964" y="1688604"/>
          <a:ext cx="10824692" cy="2343328"/>
        </p:xfrm>
        <a:graphic>
          <a:graphicData uri="http://schemas.openxmlformats.org/drawingml/2006/table">
            <a:tbl>
              <a:tblPr firstRow="1" firstCol="1" bandRow="1">
                <a:tableStyleId>{5940675A-B579-460E-94D1-54222C63F5DA}</a:tableStyleId>
              </a:tblPr>
              <a:tblGrid>
                <a:gridCol w="1382820">
                  <a:extLst>
                    <a:ext uri="{9D8B030D-6E8A-4147-A177-3AD203B41FA5}">
                      <a16:colId xmlns:a16="http://schemas.microsoft.com/office/drawing/2014/main" val="20000"/>
                    </a:ext>
                  </a:extLst>
                </a:gridCol>
                <a:gridCol w="2348346">
                  <a:extLst>
                    <a:ext uri="{9D8B030D-6E8A-4147-A177-3AD203B41FA5}">
                      <a16:colId xmlns:a16="http://schemas.microsoft.com/office/drawing/2014/main" val="20001"/>
                    </a:ext>
                  </a:extLst>
                </a:gridCol>
                <a:gridCol w="1517072">
                  <a:extLst>
                    <a:ext uri="{9D8B030D-6E8A-4147-A177-3AD203B41FA5}">
                      <a16:colId xmlns:a16="http://schemas.microsoft.com/office/drawing/2014/main" val="20002"/>
                    </a:ext>
                  </a:extLst>
                </a:gridCol>
                <a:gridCol w="3221182">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endParaRPr lang="en-US" sz="16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1000"/>
                        </a:spcAft>
                      </a:pPr>
                      <a:endParaRPr lang="en-US" sz="2000" dirty="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FSA-ELA</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4</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372 (L5)</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5</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254981" y="2749437"/>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352</a:t>
            </a:r>
            <a:endParaRPr lang="en-US" sz="2400" b="1" dirty="0">
              <a:latin typeface="Abadi MT Condensed Extra Bold" charset="0"/>
              <a:ea typeface="Abadi MT Condensed Extra Bold" charset="0"/>
              <a:cs typeface="Abadi MT Condensed Extra Bold" charset="0"/>
            </a:endParaRPr>
          </a:p>
        </p:txBody>
      </p:sp>
      <p:sp>
        <p:nvSpPr>
          <p:cNvPr id="10" name="TextBox 9"/>
          <p:cNvSpPr txBox="1"/>
          <p:nvPr/>
        </p:nvSpPr>
        <p:spPr>
          <a:xfrm>
            <a:off x="10254981" y="3123708"/>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-20</a:t>
            </a:r>
            <a:endParaRPr lang="en-US" sz="2400" b="1" dirty="0">
              <a:latin typeface="Abadi MT Condensed Extra Bold" charset="0"/>
              <a:ea typeface="Abadi MT Condensed Extra Bold" charset="0"/>
              <a:cs typeface="Abadi MT Condensed Extra Bold"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797524909"/>
              </p:ext>
            </p:extLst>
          </p:nvPr>
        </p:nvGraphicFramePr>
        <p:xfrm>
          <a:off x="666044" y="3851036"/>
          <a:ext cx="11356623" cy="2343328"/>
        </p:xfrm>
        <a:graphic>
          <a:graphicData uri="http://schemas.openxmlformats.org/drawingml/2006/table">
            <a:tbl>
              <a:tblPr firstRow="1" firstCol="1" bandRow="1">
                <a:tableStyleId>{5940675A-B579-460E-94D1-54222C63F5DA}</a:tableStyleId>
              </a:tblPr>
              <a:tblGrid>
                <a:gridCol w="1412435">
                  <a:extLst>
                    <a:ext uri="{9D8B030D-6E8A-4147-A177-3AD203B41FA5}">
                      <a16:colId xmlns:a16="http://schemas.microsoft.com/office/drawing/2014/main" val="20000"/>
                    </a:ext>
                  </a:extLst>
                </a:gridCol>
                <a:gridCol w="2517054">
                  <a:extLst>
                    <a:ext uri="{9D8B030D-6E8A-4147-A177-3AD203B41FA5}">
                      <a16:colId xmlns:a16="http://schemas.microsoft.com/office/drawing/2014/main" val="20001"/>
                    </a:ext>
                  </a:extLst>
                </a:gridCol>
                <a:gridCol w="1532121">
                  <a:extLst>
                    <a:ext uri="{9D8B030D-6E8A-4147-A177-3AD203B41FA5}">
                      <a16:colId xmlns:a16="http://schemas.microsoft.com/office/drawing/2014/main" val="20002"/>
                    </a:ext>
                  </a:extLst>
                </a:gridCol>
                <a:gridCol w="3414438">
                  <a:extLst>
                    <a:ext uri="{9D8B030D-6E8A-4147-A177-3AD203B41FA5}">
                      <a16:colId xmlns:a16="http://schemas.microsoft.com/office/drawing/2014/main" val="20003"/>
                    </a:ext>
                  </a:extLst>
                </a:gridCol>
                <a:gridCol w="2480575">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83" rtl="0" eaLnBrk="1" fontAlgn="auto" latinLnBrk="0" hangingPunct="1">
                        <a:lnSpc>
                          <a:spcPct val="115000"/>
                        </a:lnSpc>
                        <a:spcBef>
                          <a:spcPts val="0"/>
                        </a:spcBef>
                        <a:spcAft>
                          <a:spcPts val="1000"/>
                        </a:spcAft>
                        <a:buClrTx/>
                        <a:buSzTx/>
                        <a:buFontTx/>
                        <a:buNone/>
                        <a:tabLst/>
                        <a:defRPr/>
                      </a:pP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FSA-ELA</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effectLst/>
                          <a:latin typeface="Abadi MT Condensed Extra Bold" charset="0"/>
                          <a:ea typeface="Abadi MT Condensed Extra Bold" charset="0"/>
                          <a:cs typeface="Abadi MT Condensed Extra Bold" charset="0"/>
                        </a:rPr>
                        <a:t>3</a:t>
                      </a:r>
                      <a:r>
                        <a:rPr lang="en-US" sz="2400" baseline="30000" dirty="0" smtClean="0">
                          <a:effectLst/>
                          <a:latin typeface="Abadi MT Condensed Extra Bold" charset="0"/>
                          <a:ea typeface="Abadi MT Condensed Extra Bold" charset="0"/>
                          <a:cs typeface="Abadi MT Condensed Extra Bold" charset="0"/>
                        </a:rPr>
                        <a:t>rd</a:t>
                      </a:r>
                      <a:r>
                        <a:rPr lang="en-US" sz="2400" baseline="0" dirty="0" smtClean="0">
                          <a:effectLst/>
                          <a:latin typeface="Abadi MT Condensed Extra Bold" charset="0"/>
                          <a:ea typeface="Abadi MT Condensed Extra Bold" charset="0"/>
                          <a:cs typeface="Abadi MT Condensed Extra Bold" charset="0"/>
                        </a:rPr>
                        <a:t>   </a:t>
                      </a:r>
                      <a:r>
                        <a:rPr lang="en-US" sz="2400" dirty="0" smtClean="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240 (L1-L)</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3</a:t>
                      </a:r>
                      <a:r>
                        <a:rPr lang="en-US" sz="2400" baseline="30000" dirty="0" smtClean="0">
                          <a:solidFill>
                            <a:schemeClr val="tx1"/>
                          </a:solidFill>
                          <a:effectLst/>
                          <a:latin typeface="Abadi MT Condensed Extra Bold" charset="0"/>
                          <a:ea typeface="Abadi MT Condensed Extra Bold" charset="0"/>
                          <a:cs typeface="Abadi MT Condensed Extra Bold" charset="0"/>
                        </a:rPr>
                        <a:t>rd</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137673" y="4979160"/>
            <a:ext cx="899865"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255</a:t>
            </a:r>
            <a:endParaRPr lang="en-US" sz="2400" b="1" dirty="0">
              <a:latin typeface="Abadi MT Condensed Extra Bold" charset="0"/>
              <a:ea typeface="Abadi MT Condensed Extra Bold" charset="0"/>
              <a:cs typeface="Abadi MT Condensed Extra Bold" charset="0"/>
            </a:endParaRPr>
          </a:p>
        </p:txBody>
      </p:sp>
      <p:sp>
        <p:nvSpPr>
          <p:cNvPr id="9" name="TextBox 8"/>
          <p:cNvSpPr txBox="1"/>
          <p:nvPr/>
        </p:nvSpPr>
        <p:spPr>
          <a:xfrm>
            <a:off x="10070444" y="5373532"/>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15</a:t>
            </a:r>
          </a:p>
        </p:txBody>
      </p:sp>
      <p:sp>
        <p:nvSpPr>
          <p:cNvPr id="5" name="TextBox 4"/>
          <p:cNvSpPr txBox="1"/>
          <p:nvPr/>
        </p:nvSpPr>
        <p:spPr>
          <a:xfrm>
            <a:off x="10324496" y="3564827"/>
            <a:ext cx="895290"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L5</a:t>
            </a:r>
            <a:endParaRPr lang="en-US" sz="2400" b="1" dirty="0">
              <a:latin typeface="Abadi MT Condensed Extra Bold" charset="0"/>
              <a:ea typeface="Abadi MT Condensed Extra Bold" charset="0"/>
              <a:cs typeface="Abadi MT Condensed Extra Bold" charset="0"/>
            </a:endParaRPr>
          </a:p>
        </p:txBody>
      </p:sp>
      <p:sp>
        <p:nvSpPr>
          <p:cNvPr id="13" name="TextBox 12"/>
          <p:cNvSpPr txBox="1"/>
          <p:nvPr/>
        </p:nvSpPr>
        <p:spPr>
          <a:xfrm>
            <a:off x="10028713" y="5796678"/>
            <a:ext cx="978304"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L1-M</a:t>
            </a:r>
            <a:endParaRPr lang="en-US"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49242273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9" grpId="0"/>
      <p:bldP spid="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8756" y="3871031"/>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#8</a:t>
            </a:r>
            <a:endParaRPr lang="en-US" sz="2000" dirty="0">
              <a:latin typeface="Abadi MT Condensed Extra Bold" charset="0"/>
              <a:ea typeface="Abadi MT Condensed Extra Bold" charset="0"/>
              <a:cs typeface="Abadi MT Condensed Extra Bold" charset="0"/>
            </a:endParaRPr>
          </a:p>
        </p:txBody>
      </p:sp>
      <p:sp>
        <p:nvSpPr>
          <p:cNvPr id="2" name="Title 1"/>
          <p:cNvSpPr>
            <a:spLocks noGrp="1"/>
          </p:cNvSpPr>
          <p:nvPr>
            <p:ph type="title"/>
          </p:nvPr>
        </p:nvSpPr>
        <p:spPr>
          <a:xfrm>
            <a:off x="288756" y="992563"/>
            <a:ext cx="8550444" cy="570035"/>
          </a:xfr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rect">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smtClean="0">
                <a:latin typeface="Abadi MT Condensed Extra Bold" charset="0"/>
                <a:ea typeface="Abadi MT Condensed Extra Bold" charset="0"/>
                <a:cs typeface="Abadi MT Condensed Extra Bold" charset="0"/>
              </a:rPr>
              <a:t>Middle Grades Exploration of Learning Gains</a:t>
            </a:r>
            <a:endParaRPr lang="en-US" dirty="0">
              <a:latin typeface="Abadi MT Condensed Extra Bold" charset="0"/>
              <a:ea typeface="Abadi MT Condensed Extra Bold" charset="0"/>
              <a:cs typeface="Abadi MT Condensed Extra Bold" charset="0"/>
            </a:endParaRPr>
          </a:p>
        </p:txBody>
      </p:sp>
      <p:sp>
        <p:nvSpPr>
          <p:cNvPr id="11" name="Slide Number Placeholder 10"/>
          <p:cNvSpPr>
            <a:spLocks noGrp="1"/>
          </p:cNvSpPr>
          <p:nvPr>
            <p:ph type="sldNum" sz="quarter" idx="10"/>
          </p:nvPr>
        </p:nvSpPr>
        <p:spPr/>
        <p:txBody>
          <a:bodyPr/>
          <a:lstStyle/>
          <a:p>
            <a:fld id="{B060DFAC-235C-9A45-9C22-F4EE47FC4267}" type="slidenum">
              <a:rPr lang="en-US" smtClean="0">
                <a:latin typeface="Abadi MT Condensed Extra Bold" charset="0"/>
                <a:ea typeface="Abadi MT Condensed Extra Bold" charset="0"/>
                <a:cs typeface="Abadi MT Condensed Extra Bold" charset="0"/>
              </a:rPr>
              <a:t>12</a:t>
            </a:fld>
            <a:endParaRPr lang="en-US">
              <a:latin typeface="Abadi MT Condensed Extra Bold" charset="0"/>
              <a:ea typeface="Abadi MT Condensed Extra Bold" charset="0"/>
              <a:cs typeface="Abadi MT Condensed Extra Bold" charset="0"/>
            </a:endParaRPr>
          </a:p>
        </p:txBody>
      </p:sp>
      <p:sp>
        <p:nvSpPr>
          <p:cNvPr id="4" name="TextBox 3"/>
          <p:cNvSpPr txBox="1"/>
          <p:nvPr/>
        </p:nvSpPr>
        <p:spPr>
          <a:xfrm>
            <a:off x="288756" y="1827894"/>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#7</a:t>
            </a:r>
            <a:endParaRPr lang="en-US" sz="2000" dirty="0">
              <a:latin typeface="Abadi MT Condensed Extra Bold" charset="0"/>
              <a:ea typeface="Abadi MT Condensed Extra Bold" charset="0"/>
              <a:cs typeface="Abadi MT Condensed Extra Bold"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69890022"/>
              </p:ext>
            </p:extLst>
          </p:nvPr>
        </p:nvGraphicFramePr>
        <p:xfrm>
          <a:off x="722488" y="1688604"/>
          <a:ext cx="11469512" cy="2273224"/>
        </p:xfrm>
        <a:graphic>
          <a:graphicData uri="http://schemas.openxmlformats.org/drawingml/2006/table">
            <a:tbl>
              <a:tblPr firstRow="1" firstCol="1" bandRow="1">
                <a:tableStyleId>{5940675A-B579-460E-94D1-54222C63F5DA}</a:tableStyleId>
              </a:tblPr>
              <a:tblGrid>
                <a:gridCol w="1465193">
                  <a:extLst>
                    <a:ext uri="{9D8B030D-6E8A-4147-A177-3AD203B41FA5}">
                      <a16:colId xmlns:a16="http://schemas.microsoft.com/office/drawing/2014/main" val="20000"/>
                    </a:ext>
                  </a:extLst>
                </a:gridCol>
                <a:gridCol w="2488236">
                  <a:extLst>
                    <a:ext uri="{9D8B030D-6E8A-4147-A177-3AD203B41FA5}">
                      <a16:colId xmlns:a16="http://schemas.microsoft.com/office/drawing/2014/main" val="20001"/>
                    </a:ext>
                  </a:extLst>
                </a:gridCol>
                <a:gridCol w="1607443">
                  <a:extLst>
                    <a:ext uri="{9D8B030D-6E8A-4147-A177-3AD203B41FA5}">
                      <a16:colId xmlns:a16="http://schemas.microsoft.com/office/drawing/2014/main" val="20002"/>
                    </a:ext>
                  </a:extLst>
                </a:gridCol>
                <a:gridCol w="3413066">
                  <a:extLst>
                    <a:ext uri="{9D8B030D-6E8A-4147-A177-3AD203B41FA5}">
                      <a16:colId xmlns:a16="http://schemas.microsoft.com/office/drawing/2014/main" val="20003"/>
                    </a:ext>
                  </a:extLst>
                </a:gridCol>
                <a:gridCol w="2495574">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endParaRPr lang="en-US" sz="16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1000"/>
                        </a:spcAft>
                      </a:pPr>
                      <a:endParaRPr lang="en-US" sz="2000" dirty="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FSA-ELA</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5</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257 (L1-L)</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6</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254981" y="2749437"/>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276</a:t>
            </a:r>
            <a:endParaRPr lang="en-US" sz="2400" b="1" dirty="0">
              <a:latin typeface="Abadi MT Condensed Extra Bold" charset="0"/>
              <a:ea typeface="Abadi MT Condensed Extra Bold" charset="0"/>
              <a:cs typeface="Abadi MT Condensed Extra Bold" charset="0"/>
            </a:endParaRPr>
          </a:p>
        </p:txBody>
      </p:sp>
      <p:sp>
        <p:nvSpPr>
          <p:cNvPr id="10" name="TextBox 9"/>
          <p:cNvSpPr txBox="1"/>
          <p:nvPr/>
        </p:nvSpPr>
        <p:spPr>
          <a:xfrm>
            <a:off x="10254981" y="3123708"/>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19</a:t>
            </a:r>
            <a:endParaRPr lang="en-US" sz="2400" b="1" dirty="0">
              <a:latin typeface="Abadi MT Condensed Extra Bold" charset="0"/>
              <a:ea typeface="Abadi MT Condensed Extra Bold" charset="0"/>
              <a:cs typeface="Abadi MT Condensed Extra Bold"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598494964"/>
              </p:ext>
            </p:extLst>
          </p:nvPr>
        </p:nvGraphicFramePr>
        <p:xfrm>
          <a:off x="722488" y="3851036"/>
          <a:ext cx="11469512" cy="2343328"/>
        </p:xfrm>
        <a:graphic>
          <a:graphicData uri="http://schemas.openxmlformats.org/drawingml/2006/table">
            <a:tbl>
              <a:tblPr firstRow="1" firstCol="1" bandRow="1">
                <a:tableStyleId>{5940675A-B579-460E-94D1-54222C63F5DA}</a:tableStyleId>
              </a:tblPr>
              <a:tblGrid>
                <a:gridCol w="1426475">
                  <a:extLst>
                    <a:ext uri="{9D8B030D-6E8A-4147-A177-3AD203B41FA5}">
                      <a16:colId xmlns:a16="http://schemas.microsoft.com/office/drawing/2014/main" val="20000"/>
                    </a:ext>
                  </a:extLst>
                </a:gridCol>
                <a:gridCol w="2542075">
                  <a:extLst>
                    <a:ext uri="{9D8B030D-6E8A-4147-A177-3AD203B41FA5}">
                      <a16:colId xmlns:a16="http://schemas.microsoft.com/office/drawing/2014/main" val="20001"/>
                    </a:ext>
                  </a:extLst>
                </a:gridCol>
                <a:gridCol w="1547351">
                  <a:extLst>
                    <a:ext uri="{9D8B030D-6E8A-4147-A177-3AD203B41FA5}">
                      <a16:colId xmlns:a16="http://schemas.microsoft.com/office/drawing/2014/main" val="20002"/>
                    </a:ext>
                  </a:extLst>
                </a:gridCol>
                <a:gridCol w="3448379">
                  <a:extLst>
                    <a:ext uri="{9D8B030D-6E8A-4147-A177-3AD203B41FA5}">
                      <a16:colId xmlns:a16="http://schemas.microsoft.com/office/drawing/2014/main" val="20003"/>
                    </a:ext>
                  </a:extLst>
                </a:gridCol>
                <a:gridCol w="250523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83" rtl="0" eaLnBrk="1" fontAlgn="auto" latinLnBrk="0" hangingPunct="1">
                        <a:lnSpc>
                          <a:spcPct val="115000"/>
                        </a:lnSpc>
                        <a:spcBef>
                          <a:spcPts val="0"/>
                        </a:spcBef>
                        <a:spcAft>
                          <a:spcPts val="1000"/>
                        </a:spcAft>
                        <a:buClrTx/>
                        <a:buSzTx/>
                        <a:buFontTx/>
                        <a:buNone/>
                        <a:tabLst/>
                        <a:defRPr/>
                      </a:pP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FSA-MATH</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effectLst/>
                          <a:latin typeface="Abadi MT Condensed Extra Bold" charset="0"/>
                          <a:ea typeface="Abadi MT Condensed Extra Bold" charset="0"/>
                          <a:cs typeface="Abadi MT Condensed Extra Bold" charset="0"/>
                        </a:rPr>
                        <a:t>5</a:t>
                      </a:r>
                      <a:r>
                        <a:rPr lang="en-US" sz="2400" baseline="30000" dirty="0" smtClean="0">
                          <a:effectLst/>
                          <a:latin typeface="Abadi MT Condensed Extra Bold" charset="0"/>
                          <a:ea typeface="Abadi MT Condensed Extra Bold" charset="0"/>
                          <a:cs typeface="Abadi MT Condensed Extra Bold" charset="0"/>
                        </a:rPr>
                        <a:t>th</a:t>
                      </a:r>
                      <a:r>
                        <a:rPr lang="en-US" sz="2400" baseline="0" dirty="0" smtClean="0">
                          <a:effectLst/>
                          <a:latin typeface="Abadi MT Condensed Extra Bold" charset="0"/>
                          <a:ea typeface="Abadi MT Condensed Extra Bold" charset="0"/>
                          <a:cs typeface="Abadi MT Condensed Extra Bold" charset="0"/>
                        </a:rPr>
                        <a:t>    </a:t>
                      </a:r>
                      <a:r>
                        <a:rPr lang="en-US" sz="2400" dirty="0" smtClean="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319 (L2-H)</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6</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137673" y="4979160"/>
            <a:ext cx="899865"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325</a:t>
            </a:r>
            <a:endParaRPr lang="en-US" sz="2400" b="1" dirty="0">
              <a:latin typeface="Abadi MT Condensed Extra Bold" charset="0"/>
              <a:ea typeface="Abadi MT Condensed Extra Bold" charset="0"/>
              <a:cs typeface="Abadi MT Condensed Extra Bold" charset="0"/>
            </a:endParaRPr>
          </a:p>
        </p:txBody>
      </p:sp>
      <p:sp>
        <p:nvSpPr>
          <p:cNvPr id="9" name="TextBox 8"/>
          <p:cNvSpPr txBox="1"/>
          <p:nvPr/>
        </p:nvSpPr>
        <p:spPr>
          <a:xfrm>
            <a:off x="10070444" y="5373532"/>
            <a:ext cx="1034321" cy="461663"/>
          </a:xfrm>
          <a:prstGeom prst="rect">
            <a:avLst/>
          </a:prstGeom>
          <a:noFill/>
        </p:spPr>
        <p:txBody>
          <a:bodyPr wrap="square" lIns="91438" tIns="45719" rIns="91438" bIns="45719" rtlCol="0">
            <a:spAutoFit/>
          </a:bodyPr>
          <a:lstStyle/>
          <a:p>
            <a:pPr algn="ctr"/>
            <a:r>
              <a:rPr lang="en-US" sz="2400" b="1" dirty="0">
                <a:latin typeface="Abadi MT Condensed Extra Bold" charset="0"/>
                <a:ea typeface="Abadi MT Condensed Extra Bold" charset="0"/>
                <a:cs typeface="Abadi MT Condensed Extra Bold" charset="0"/>
              </a:rPr>
              <a:t>6</a:t>
            </a:r>
            <a:endParaRPr lang="en-US" sz="2400" b="1" dirty="0" smtClean="0">
              <a:latin typeface="Abadi MT Condensed Extra Bold" charset="0"/>
              <a:ea typeface="Abadi MT Condensed Extra Bold" charset="0"/>
              <a:cs typeface="Abadi MT Condensed Extra Bold" charset="0"/>
            </a:endParaRPr>
          </a:p>
        </p:txBody>
      </p:sp>
      <p:sp>
        <p:nvSpPr>
          <p:cNvPr id="5" name="TextBox 4"/>
          <p:cNvSpPr txBox="1"/>
          <p:nvPr/>
        </p:nvSpPr>
        <p:spPr>
          <a:xfrm>
            <a:off x="10324496" y="3564827"/>
            <a:ext cx="895290"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L1-M</a:t>
            </a:r>
            <a:endParaRPr lang="en-US" sz="2400" b="1" dirty="0">
              <a:latin typeface="Abadi MT Condensed Extra Bold" charset="0"/>
              <a:ea typeface="Abadi MT Condensed Extra Bold" charset="0"/>
              <a:cs typeface="Abadi MT Condensed Extra Bold" charset="0"/>
            </a:endParaRPr>
          </a:p>
        </p:txBody>
      </p:sp>
      <p:sp>
        <p:nvSpPr>
          <p:cNvPr id="13" name="TextBox 12"/>
          <p:cNvSpPr txBox="1"/>
          <p:nvPr/>
        </p:nvSpPr>
        <p:spPr>
          <a:xfrm>
            <a:off x="10177359" y="5796678"/>
            <a:ext cx="829657"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L3</a:t>
            </a:r>
            <a:endParaRPr lang="en-US"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75708928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9" grpId="0"/>
      <p:bldP spid="5"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8756" y="3871031"/>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#10</a:t>
            </a:r>
            <a:endParaRPr lang="en-US" sz="2000" dirty="0">
              <a:latin typeface="Abadi MT Condensed Extra Bold" charset="0"/>
              <a:ea typeface="Abadi MT Condensed Extra Bold" charset="0"/>
              <a:cs typeface="Abadi MT Condensed Extra Bold" charset="0"/>
            </a:endParaRPr>
          </a:p>
        </p:txBody>
      </p:sp>
      <p:sp>
        <p:nvSpPr>
          <p:cNvPr id="2" name="Title 1"/>
          <p:cNvSpPr>
            <a:spLocks noGrp="1"/>
          </p:cNvSpPr>
          <p:nvPr>
            <p:ph type="title"/>
          </p:nvPr>
        </p:nvSpPr>
        <p:spPr>
          <a:xfrm>
            <a:off x="288755" y="992563"/>
            <a:ext cx="8358533" cy="570035"/>
          </a:xfr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rect">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smtClean="0">
                <a:latin typeface="Abadi MT Condensed Extra Bold" charset="0"/>
                <a:ea typeface="Abadi MT Condensed Extra Bold" charset="0"/>
                <a:cs typeface="Abadi MT Condensed Extra Bold" charset="0"/>
              </a:rPr>
              <a:t>Middle Grades Exploration of Learning Gains</a:t>
            </a:r>
            <a:endParaRPr lang="en-US" dirty="0">
              <a:latin typeface="Abadi MT Condensed Extra Bold" charset="0"/>
              <a:ea typeface="Abadi MT Condensed Extra Bold" charset="0"/>
              <a:cs typeface="Abadi MT Condensed Extra Bold" charset="0"/>
            </a:endParaRPr>
          </a:p>
        </p:txBody>
      </p:sp>
      <p:sp>
        <p:nvSpPr>
          <p:cNvPr id="11" name="Slide Number Placeholder 10"/>
          <p:cNvSpPr>
            <a:spLocks noGrp="1"/>
          </p:cNvSpPr>
          <p:nvPr>
            <p:ph type="sldNum" sz="quarter" idx="10"/>
          </p:nvPr>
        </p:nvSpPr>
        <p:spPr/>
        <p:txBody>
          <a:bodyPr/>
          <a:lstStyle/>
          <a:p>
            <a:fld id="{B060DFAC-235C-9A45-9C22-F4EE47FC4267}" type="slidenum">
              <a:rPr lang="en-US" smtClean="0">
                <a:latin typeface="Abadi MT Condensed Extra Bold" charset="0"/>
                <a:ea typeface="Abadi MT Condensed Extra Bold" charset="0"/>
                <a:cs typeface="Abadi MT Condensed Extra Bold" charset="0"/>
              </a:rPr>
              <a:t>13</a:t>
            </a:fld>
            <a:endParaRPr lang="en-US">
              <a:latin typeface="Abadi MT Condensed Extra Bold" charset="0"/>
              <a:ea typeface="Abadi MT Condensed Extra Bold" charset="0"/>
              <a:cs typeface="Abadi MT Condensed Extra Bold" charset="0"/>
            </a:endParaRPr>
          </a:p>
        </p:txBody>
      </p:sp>
      <p:sp>
        <p:nvSpPr>
          <p:cNvPr id="4" name="TextBox 3"/>
          <p:cNvSpPr txBox="1"/>
          <p:nvPr/>
        </p:nvSpPr>
        <p:spPr>
          <a:xfrm>
            <a:off x="288756" y="1827894"/>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#9</a:t>
            </a:r>
            <a:endParaRPr lang="en-US" sz="2000" dirty="0">
              <a:latin typeface="Abadi MT Condensed Extra Bold" charset="0"/>
              <a:ea typeface="Abadi MT Condensed Extra Bold" charset="0"/>
              <a:cs typeface="Abadi MT Condensed Extra Bold"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31895458"/>
              </p:ext>
            </p:extLst>
          </p:nvPr>
        </p:nvGraphicFramePr>
        <p:xfrm>
          <a:off x="955964" y="1688604"/>
          <a:ext cx="10824692" cy="2343328"/>
        </p:xfrm>
        <a:graphic>
          <a:graphicData uri="http://schemas.openxmlformats.org/drawingml/2006/table">
            <a:tbl>
              <a:tblPr firstRow="1" firstCol="1" bandRow="1">
                <a:tableStyleId>{5940675A-B579-460E-94D1-54222C63F5DA}</a:tableStyleId>
              </a:tblPr>
              <a:tblGrid>
                <a:gridCol w="1382820">
                  <a:extLst>
                    <a:ext uri="{9D8B030D-6E8A-4147-A177-3AD203B41FA5}">
                      <a16:colId xmlns:a16="http://schemas.microsoft.com/office/drawing/2014/main" val="20000"/>
                    </a:ext>
                  </a:extLst>
                </a:gridCol>
                <a:gridCol w="2348346">
                  <a:extLst>
                    <a:ext uri="{9D8B030D-6E8A-4147-A177-3AD203B41FA5}">
                      <a16:colId xmlns:a16="http://schemas.microsoft.com/office/drawing/2014/main" val="20001"/>
                    </a:ext>
                  </a:extLst>
                </a:gridCol>
                <a:gridCol w="1517072">
                  <a:extLst>
                    <a:ext uri="{9D8B030D-6E8A-4147-A177-3AD203B41FA5}">
                      <a16:colId xmlns:a16="http://schemas.microsoft.com/office/drawing/2014/main" val="20002"/>
                    </a:ext>
                  </a:extLst>
                </a:gridCol>
                <a:gridCol w="3221182">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endParaRPr lang="en-US" sz="16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1000"/>
                        </a:spcAft>
                      </a:pPr>
                      <a:endParaRPr lang="en-US" sz="2000" dirty="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FSA-ELA</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6</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337 (L3)</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7</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254981" y="2749437"/>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338</a:t>
            </a:r>
            <a:endParaRPr lang="en-US" sz="2400" b="1" dirty="0">
              <a:latin typeface="Abadi MT Condensed Extra Bold" charset="0"/>
              <a:ea typeface="Abadi MT Condensed Extra Bold" charset="0"/>
              <a:cs typeface="Abadi MT Condensed Extra Bold" charset="0"/>
            </a:endParaRPr>
          </a:p>
        </p:txBody>
      </p:sp>
      <p:sp>
        <p:nvSpPr>
          <p:cNvPr id="10" name="TextBox 9"/>
          <p:cNvSpPr txBox="1"/>
          <p:nvPr/>
        </p:nvSpPr>
        <p:spPr>
          <a:xfrm>
            <a:off x="10254981" y="3123708"/>
            <a:ext cx="1034321" cy="461663"/>
          </a:xfrm>
          <a:prstGeom prst="rect">
            <a:avLst/>
          </a:prstGeom>
          <a:noFill/>
        </p:spPr>
        <p:txBody>
          <a:bodyPr wrap="square" lIns="91438" tIns="45719" rIns="91438" bIns="45719" rtlCol="0">
            <a:spAutoFit/>
          </a:bodyPr>
          <a:lstStyle/>
          <a:p>
            <a:pPr algn="ctr"/>
            <a:r>
              <a:rPr lang="en-US" sz="2400" b="1" dirty="0">
                <a:latin typeface="Abadi MT Condensed Extra Bold" charset="0"/>
                <a:ea typeface="Abadi MT Condensed Extra Bold" charset="0"/>
                <a:cs typeface="Abadi MT Condensed Extra Bold" charset="0"/>
              </a:rPr>
              <a:t>1</a:t>
            </a:r>
          </a:p>
        </p:txBody>
      </p:sp>
      <p:graphicFrame>
        <p:nvGraphicFramePr>
          <p:cNvPr id="21" name="Table 20"/>
          <p:cNvGraphicFramePr>
            <a:graphicFrameLocks noGrp="1"/>
          </p:cNvGraphicFramePr>
          <p:nvPr>
            <p:extLst>
              <p:ext uri="{D42A27DB-BD31-4B8C-83A1-F6EECF244321}">
                <p14:modId xmlns:p14="http://schemas.microsoft.com/office/powerpoint/2010/main" val="1106274509"/>
              </p:ext>
            </p:extLst>
          </p:nvPr>
        </p:nvGraphicFramePr>
        <p:xfrm>
          <a:off x="955964" y="3851036"/>
          <a:ext cx="10782960" cy="2343328"/>
        </p:xfrm>
        <a:graphic>
          <a:graphicData uri="http://schemas.openxmlformats.org/drawingml/2006/table">
            <a:tbl>
              <a:tblPr firstRow="1" firstCol="1" bandRow="1">
                <a:tableStyleId>{5940675A-B579-460E-94D1-54222C63F5DA}</a:tableStyleId>
              </a:tblPr>
              <a:tblGrid>
                <a:gridCol w="1341088">
                  <a:extLst>
                    <a:ext uri="{9D8B030D-6E8A-4147-A177-3AD203B41FA5}">
                      <a16:colId xmlns:a16="http://schemas.microsoft.com/office/drawing/2014/main" val="20000"/>
                    </a:ext>
                  </a:extLst>
                </a:gridCol>
                <a:gridCol w="2389909">
                  <a:extLst>
                    <a:ext uri="{9D8B030D-6E8A-4147-A177-3AD203B41FA5}">
                      <a16:colId xmlns:a16="http://schemas.microsoft.com/office/drawing/2014/main" val="20001"/>
                    </a:ext>
                  </a:extLst>
                </a:gridCol>
                <a:gridCol w="1454728">
                  <a:extLst>
                    <a:ext uri="{9D8B030D-6E8A-4147-A177-3AD203B41FA5}">
                      <a16:colId xmlns:a16="http://schemas.microsoft.com/office/drawing/2014/main" val="20002"/>
                    </a:ext>
                  </a:extLst>
                </a:gridCol>
                <a:gridCol w="3241963">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83" rtl="0" eaLnBrk="1" fontAlgn="auto" latinLnBrk="0" hangingPunct="1">
                        <a:lnSpc>
                          <a:spcPct val="115000"/>
                        </a:lnSpc>
                        <a:spcBef>
                          <a:spcPts val="0"/>
                        </a:spcBef>
                        <a:spcAft>
                          <a:spcPts val="1000"/>
                        </a:spcAft>
                        <a:buClrTx/>
                        <a:buSzTx/>
                        <a:buFontTx/>
                        <a:buNone/>
                        <a:tabLst/>
                        <a:defRPr/>
                      </a:pP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FSA-MATH</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effectLst/>
                          <a:latin typeface="Abadi MT Condensed Extra Bold" charset="0"/>
                          <a:ea typeface="Abadi MT Condensed Extra Bold" charset="0"/>
                          <a:cs typeface="Abadi MT Condensed Extra Bold" charset="0"/>
                        </a:rPr>
                        <a:t>7</a:t>
                      </a:r>
                      <a:r>
                        <a:rPr lang="en-US" sz="2400" baseline="30000" dirty="0" smtClean="0">
                          <a:effectLst/>
                          <a:latin typeface="Abadi MT Condensed Extra Bold" charset="0"/>
                          <a:ea typeface="Abadi MT Condensed Extra Bold" charset="0"/>
                          <a:cs typeface="Abadi MT Condensed Extra Bold" charset="0"/>
                        </a:rPr>
                        <a:t>th</a:t>
                      </a:r>
                      <a:r>
                        <a:rPr lang="en-US" sz="2400" baseline="0" dirty="0" smtClean="0">
                          <a:effectLst/>
                          <a:latin typeface="Abadi MT Condensed Extra Bold" charset="0"/>
                          <a:ea typeface="Abadi MT Condensed Extra Bold" charset="0"/>
                          <a:cs typeface="Abadi MT Condensed Extra Bold" charset="0"/>
                        </a:rPr>
                        <a:t>    </a:t>
                      </a:r>
                      <a:r>
                        <a:rPr lang="en-US" sz="2400" dirty="0" smtClean="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367 (L5)</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8</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319921" y="4834894"/>
            <a:ext cx="899865"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365</a:t>
            </a:r>
            <a:endParaRPr lang="en-US" sz="2400" b="1" dirty="0">
              <a:latin typeface="Abadi MT Condensed Extra Bold" charset="0"/>
              <a:ea typeface="Abadi MT Condensed Extra Bold" charset="0"/>
              <a:cs typeface="Abadi MT Condensed Extra Bold" charset="0"/>
            </a:endParaRPr>
          </a:p>
        </p:txBody>
      </p:sp>
      <p:sp>
        <p:nvSpPr>
          <p:cNvPr id="9" name="TextBox 8"/>
          <p:cNvSpPr txBox="1"/>
          <p:nvPr/>
        </p:nvSpPr>
        <p:spPr>
          <a:xfrm>
            <a:off x="10252692" y="5229266"/>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-2</a:t>
            </a:r>
          </a:p>
        </p:txBody>
      </p:sp>
      <p:sp>
        <p:nvSpPr>
          <p:cNvPr id="5" name="TextBox 4"/>
          <p:cNvSpPr txBox="1"/>
          <p:nvPr/>
        </p:nvSpPr>
        <p:spPr>
          <a:xfrm>
            <a:off x="10324496" y="3564827"/>
            <a:ext cx="895290"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L3</a:t>
            </a:r>
            <a:endParaRPr lang="en-US" sz="2400" b="1" dirty="0">
              <a:latin typeface="Abadi MT Condensed Extra Bold" charset="0"/>
              <a:ea typeface="Abadi MT Condensed Extra Bold" charset="0"/>
              <a:cs typeface="Abadi MT Condensed Extra Bold" charset="0"/>
            </a:endParaRPr>
          </a:p>
        </p:txBody>
      </p:sp>
      <p:sp>
        <p:nvSpPr>
          <p:cNvPr id="13" name="TextBox 12"/>
          <p:cNvSpPr txBox="1"/>
          <p:nvPr/>
        </p:nvSpPr>
        <p:spPr>
          <a:xfrm>
            <a:off x="10359607" y="5652412"/>
            <a:ext cx="829657"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L5</a:t>
            </a:r>
            <a:endParaRPr lang="en-US"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9694524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9" grpId="0"/>
      <p:bldP spid="5"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8756" y="3871031"/>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#12</a:t>
            </a:r>
            <a:endParaRPr lang="en-US" sz="2000" dirty="0">
              <a:latin typeface="Abadi MT Condensed Extra Bold" charset="0"/>
              <a:ea typeface="Abadi MT Condensed Extra Bold" charset="0"/>
              <a:cs typeface="Abadi MT Condensed Extra Bold" charset="0"/>
            </a:endParaRPr>
          </a:p>
        </p:txBody>
      </p:sp>
      <p:sp>
        <p:nvSpPr>
          <p:cNvPr id="2" name="Title 1"/>
          <p:cNvSpPr>
            <a:spLocks noGrp="1"/>
          </p:cNvSpPr>
          <p:nvPr>
            <p:ph type="title"/>
          </p:nvPr>
        </p:nvSpPr>
        <p:spPr>
          <a:xfrm>
            <a:off x="288755" y="992563"/>
            <a:ext cx="8155333" cy="570035"/>
          </a:xfr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rect">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smtClean="0">
                <a:latin typeface="Abadi MT Condensed Extra Bold" charset="0"/>
                <a:ea typeface="Abadi MT Condensed Extra Bold" charset="0"/>
                <a:cs typeface="Abadi MT Condensed Extra Bold" charset="0"/>
              </a:rPr>
              <a:t>Middle Grades Exploration of Learning Gains</a:t>
            </a:r>
            <a:endParaRPr lang="en-US" dirty="0">
              <a:latin typeface="Abadi MT Condensed Extra Bold" charset="0"/>
              <a:ea typeface="Abadi MT Condensed Extra Bold" charset="0"/>
              <a:cs typeface="Abadi MT Condensed Extra Bold" charset="0"/>
            </a:endParaRPr>
          </a:p>
        </p:txBody>
      </p:sp>
      <p:sp>
        <p:nvSpPr>
          <p:cNvPr id="11" name="Slide Number Placeholder 10"/>
          <p:cNvSpPr>
            <a:spLocks noGrp="1"/>
          </p:cNvSpPr>
          <p:nvPr>
            <p:ph type="sldNum" sz="quarter" idx="10"/>
          </p:nvPr>
        </p:nvSpPr>
        <p:spPr/>
        <p:txBody>
          <a:bodyPr/>
          <a:lstStyle/>
          <a:p>
            <a:fld id="{B060DFAC-235C-9A45-9C22-F4EE47FC4267}" type="slidenum">
              <a:rPr lang="en-US" smtClean="0">
                <a:latin typeface="Abadi MT Condensed Extra Bold" charset="0"/>
                <a:ea typeface="Abadi MT Condensed Extra Bold" charset="0"/>
                <a:cs typeface="Abadi MT Condensed Extra Bold" charset="0"/>
              </a:rPr>
              <a:t>14</a:t>
            </a:fld>
            <a:endParaRPr lang="en-US">
              <a:latin typeface="Abadi MT Condensed Extra Bold" charset="0"/>
              <a:ea typeface="Abadi MT Condensed Extra Bold" charset="0"/>
              <a:cs typeface="Abadi MT Condensed Extra Bold" charset="0"/>
            </a:endParaRPr>
          </a:p>
        </p:txBody>
      </p:sp>
      <p:sp>
        <p:nvSpPr>
          <p:cNvPr id="4" name="TextBox 3"/>
          <p:cNvSpPr txBox="1"/>
          <p:nvPr/>
        </p:nvSpPr>
        <p:spPr>
          <a:xfrm>
            <a:off x="288756" y="1827894"/>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#11</a:t>
            </a:r>
            <a:endParaRPr lang="en-US" sz="2000" dirty="0">
              <a:latin typeface="Abadi MT Condensed Extra Bold" charset="0"/>
              <a:ea typeface="Abadi MT Condensed Extra Bold" charset="0"/>
              <a:cs typeface="Abadi MT Condensed Extra Bold"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95679806"/>
              </p:ext>
            </p:extLst>
          </p:nvPr>
        </p:nvGraphicFramePr>
        <p:xfrm>
          <a:off x="955964" y="1688604"/>
          <a:ext cx="10824692" cy="2573744"/>
        </p:xfrm>
        <a:graphic>
          <a:graphicData uri="http://schemas.openxmlformats.org/drawingml/2006/table">
            <a:tbl>
              <a:tblPr firstRow="1" firstCol="1" bandRow="1">
                <a:tableStyleId>{5940675A-B579-460E-94D1-54222C63F5DA}</a:tableStyleId>
              </a:tblPr>
              <a:tblGrid>
                <a:gridCol w="1382820">
                  <a:extLst>
                    <a:ext uri="{9D8B030D-6E8A-4147-A177-3AD203B41FA5}">
                      <a16:colId xmlns:a16="http://schemas.microsoft.com/office/drawing/2014/main" val="20000"/>
                    </a:ext>
                  </a:extLst>
                </a:gridCol>
                <a:gridCol w="2348346">
                  <a:extLst>
                    <a:ext uri="{9D8B030D-6E8A-4147-A177-3AD203B41FA5}">
                      <a16:colId xmlns:a16="http://schemas.microsoft.com/office/drawing/2014/main" val="20001"/>
                    </a:ext>
                  </a:extLst>
                </a:gridCol>
                <a:gridCol w="1517072">
                  <a:extLst>
                    <a:ext uri="{9D8B030D-6E8A-4147-A177-3AD203B41FA5}">
                      <a16:colId xmlns:a16="http://schemas.microsoft.com/office/drawing/2014/main" val="20002"/>
                    </a:ext>
                  </a:extLst>
                </a:gridCol>
                <a:gridCol w="3221182">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endParaRPr lang="en-US" sz="16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1000"/>
                        </a:spcAft>
                      </a:pPr>
                      <a:endParaRPr lang="en-US" sz="2000" dirty="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l">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FSA-MATH</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7</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337 (L3)</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l">
                        <a:lnSpc>
                          <a:spcPct val="115000"/>
                        </a:lnSpc>
                        <a:spcBef>
                          <a:spcPts val="0"/>
                        </a:spcBef>
                        <a:spcAft>
                          <a:spcPts val="0"/>
                        </a:spcAft>
                      </a:pPr>
                      <a:r>
                        <a:rPr lang="en-US" sz="2800" dirty="0" smtClean="0">
                          <a:solidFill>
                            <a:schemeClr val="tx1"/>
                          </a:solidFill>
                          <a:effectLst/>
                          <a:latin typeface="Abadi MT Condensed Extra Bold" charset="0"/>
                          <a:ea typeface="Abadi MT Condensed Extra Bold" charset="0"/>
                          <a:cs typeface="Abadi MT Condensed Extra Bold" charset="0"/>
                        </a:rPr>
                        <a:t>FSA-</a:t>
                      </a:r>
                      <a:r>
                        <a:rPr lang="en-US" sz="2800" baseline="0" dirty="0" smtClean="0">
                          <a:solidFill>
                            <a:schemeClr val="tx1"/>
                          </a:solidFill>
                          <a:effectLst/>
                          <a:latin typeface="Abadi MT Condensed Extra Bold" charset="0"/>
                          <a:ea typeface="Abadi MT Condensed Extra Bold" charset="0"/>
                          <a:cs typeface="Abadi MT Condensed Extra Bold" charset="0"/>
                        </a:rPr>
                        <a:t>ALGEBRA I</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0214508" y="3196992"/>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497</a:t>
            </a:r>
            <a:endParaRPr lang="en-US" sz="2400" b="1" dirty="0">
              <a:latin typeface="Abadi MT Condensed Extra Bold" charset="0"/>
              <a:ea typeface="Abadi MT Condensed Extra Bold" charset="0"/>
              <a:cs typeface="Abadi MT Condensed Extra Bold"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690152371"/>
              </p:ext>
            </p:extLst>
          </p:nvPr>
        </p:nvGraphicFramePr>
        <p:xfrm>
          <a:off x="997696" y="3851036"/>
          <a:ext cx="10782960" cy="2573744"/>
        </p:xfrm>
        <a:graphic>
          <a:graphicData uri="http://schemas.openxmlformats.org/drawingml/2006/table">
            <a:tbl>
              <a:tblPr firstRow="1" firstCol="1" bandRow="1">
                <a:tableStyleId>{5940675A-B579-460E-94D1-54222C63F5DA}</a:tableStyleId>
              </a:tblPr>
              <a:tblGrid>
                <a:gridCol w="1341088">
                  <a:extLst>
                    <a:ext uri="{9D8B030D-6E8A-4147-A177-3AD203B41FA5}">
                      <a16:colId xmlns:a16="http://schemas.microsoft.com/office/drawing/2014/main" val="20000"/>
                    </a:ext>
                  </a:extLst>
                </a:gridCol>
                <a:gridCol w="2389909">
                  <a:extLst>
                    <a:ext uri="{9D8B030D-6E8A-4147-A177-3AD203B41FA5}">
                      <a16:colId xmlns:a16="http://schemas.microsoft.com/office/drawing/2014/main" val="20001"/>
                    </a:ext>
                  </a:extLst>
                </a:gridCol>
                <a:gridCol w="1454728">
                  <a:extLst>
                    <a:ext uri="{9D8B030D-6E8A-4147-A177-3AD203B41FA5}">
                      <a16:colId xmlns:a16="http://schemas.microsoft.com/office/drawing/2014/main" val="20002"/>
                    </a:ext>
                  </a:extLst>
                </a:gridCol>
                <a:gridCol w="3241963">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83" rtl="0" eaLnBrk="1" fontAlgn="auto" latinLnBrk="0" hangingPunct="1">
                        <a:lnSpc>
                          <a:spcPct val="115000"/>
                        </a:lnSpc>
                        <a:spcBef>
                          <a:spcPts val="0"/>
                        </a:spcBef>
                        <a:spcAft>
                          <a:spcPts val="1000"/>
                        </a:spcAft>
                        <a:buClrTx/>
                        <a:buSzTx/>
                        <a:buFontTx/>
                        <a:buNone/>
                        <a:tabLst/>
                        <a:defRPr/>
                      </a:pP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l">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FSA-MATH</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effectLst/>
                          <a:latin typeface="Abadi MT Condensed Extra Bold" charset="0"/>
                          <a:ea typeface="Abadi MT Condensed Extra Bold" charset="0"/>
                          <a:cs typeface="Abadi MT Condensed Extra Bold" charset="0"/>
                        </a:rPr>
                        <a:t>7</a:t>
                      </a:r>
                      <a:r>
                        <a:rPr lang="en-US" sz="2400" baseline="30000" dirty="0" smtClean="0">
                          <a:effectLst/>
                          <a:latin typeface="Abadi MT Condensed Extra Bold" charset="0"/>
                          <a:ea typeface="Abadi MT Condensed Extra Bold" charset="0"/>
                          <a:cs typeface="Abadi MT Condensed Extra Bold" charset="0"/>
                        </a:rPr>
                        <a:t>th</a:t>
                      </a:r>
                      <a:r>
                        <a:rPr lang="en-US" sz="2400" baseline="0" dirty="0" smtClean="0">
                          <a:effectLst/>
                          <a:latin typeface="Abadi MT Condensed Extra Bold" charset="0"/>
                          <a:ea typeface="Abadi MT Condensed Extra Bold" charset="0"/>
                          <a:cs typeface="Abadi MT Condensed Extra Bold" charset="0"/>
                        </a:rPr>
                        <a:t>    </a:t>
                      </a:r>
                      <a:r>
                        <a:rPr lang="en-US" sz="2400" dirty="0" smtClean="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367 (L5)</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l">
                        <a:lnSpc>
                          <a:spcPct val="115000"/>
                        </a:lnSpc>
                        <a:spcBef>
                          <a:spcPts val="0"/>
                        </a:spcBef>
                        <a:spcAft>
                          <a:spcPts val="0"/>
                        </a:spcAft>
                      </a:pPr>
                      <a:r>
                        <a:rPr lang="en-US" sz="2800" dirty="0" smtClean="0">
                          <a:solidFill>
                            <a:schemeClr val="tx1"/>
                          </a:solidFill>
                          <a:effectLst/>
                          <a:latin typeface="Abadi MT Condensed Extra Bold" charset="0"/>
                          <a:ea typeface="Abadi MT Condensed Extra Bold" charset="0"/>
                          <a:cs typeface="Abadi MT Condensed Extra Bold" charset="0"/>
                        </a:rPr>
                        <a:t>FSA-</a:t>
                      </a:r>
                      <a:r>
                        <a:rPr lang="en-US" sz="2800" baseline="0" dirty="0" smtClean="0">
                          <a:solidFill>
                            <a:schemeClr val="tx1"/>
                          </a:solidFill>
                          <a:effectLst/>
                          <a:latin typeface="Abadi MT Condensed Extra Bold" charset="0"/>
                          <a:ea typeface="Abadi MT Condensed Extra Bold" charset="0"/>
                          <a:cs typeface="Abadi MT Condensed Extra Bold" charset="0"/>
                        </a:rPr>
                        <a:t>ALGEBRA I</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bl>
          </a:graphicData>
        </a:graphic>
      </p:graphicFrame>
      <p:sp>
        <p:nvSpPr>
          <p:cNvPr id="7" name="TextBox 6"/>
          <p:cNvSpPr txBox="1"/>
          <p:nvPr/>
        </p:nvSpPr>
        <p:spPr>
          <a:xfrm>
            <a:off x="10214508" y="5369843"/>
            <a:ext cx="899865"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532</a:t>
            </a:r>
            <a:endParaRPr lang="en-US" sz="2400" b="1" dirty="0">
              <a:latin typeface="Abadi MT Condensed Extra Bold" charset="0"/>
              <a:ea typeface="Abadi MT Condensed Extra Bold" charset="0"/>
              <a:cs typeface="Abadi MT Condensed Extra Bold" charset="0"/>
            </a:endParaRPr>
          </a:p>
        </p:txBody>
      </p:sp>
      <p:sp>
        <p:nvSpPr>
          <p:cNvPr id="5" name="TextBox 4"/>
          <p:cNvSpPr txBox="1"/>
          <p:nvPr/>
        </p:nvSpPr>
        <p:spPr>
          <a:xfrm>
            <a:off x="10284023" y="3713350"/>
            <a:ext cx="895290"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L3</a:t>
            </a:r>
            <a:endParaRPr lang="en-US" sz="2400" b="1" dirty="0">
              <a:latin typeface="Abadi MT Condensed Extra Bold" charset="0"/>
              <a:ea typeface="Abadi MT Condensed Extra Bold" charset="0"/>
              <a:cs typeface="Abadi MT Condensed Extra Bold" charset="0"/>
            </a:endParaRPr>
          </a:p>
        </p:txBody>
      </p:sp>
      <p:sp>
        <p:nvSpPr>
          <p:cNvPr id="13" name="TextBox 12"/>
          <p:cNvSpPr txBox="1"/>
          <p:nvPr/>
        </p:nvSpPr>
        <p:spPr>
          <a:xfrm>
            <a:off x="10249611" y="5864072"/>
            <a:ext cx="829657"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L5</a:t>
            </a:r>
            <a:endParaRPr lang="en-US"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50893899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497" y="3852561"/>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#14</a:t>
            </a:r>
            <a:endParaRPr lang="en-US" sz="2000" dirty="0">
              <a:latin typeface="Abadi MT Condensed Extra Bold" charset="0"/>
              <a:ea typeface="Abadi MT Condensed Extra Bold" charset="0"/>
              <a:cs typeface="Abadi MT Condensed Extra Bold" charset="0"/>
            </a:endParaRPr>
          </a:p>
        </p:txBody>
      </p:sp>
      <p:sp>
        <p:nvSpPr>
          <p:cNvPr id="2" name="Title 1"/>
          <p:cNvSpPr>
            <a:spLocks noGrp="1"/>
          </p:cNvSpPr>
          <p:nvPr>
            <p:ph type="title"/>
          </p:nvPr>
        </p:nvSpPr>
        <p:spPr>
          <a:xfrm>
            <a:off x="288756" y="992563"/>
            <a:ext cx="7963422" cy="570035"/>
          </a:xfr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rect">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smtClean="0">
                <a:latin typeface="Abadi MT Condensed Extra Bold" charset="0"/>
                <a:ea typeface="Abadi MT Condensed Extra Bold" charset="0"/>
                <a:cs typeface="Abadi MT Condensed Extra Bold" charset="0"/>
              </a:rPr>
              <a:t>High School Exploration of Learning Gains</a:t>
            </a:r>
            <a:endParaRPr lang="en-US" dirty="0">
              <a:latin typeface="Abadi MT Condensed Extra Bold" charset="0"/>
              <a:ea typeface="Abadi MT Condensed Extra Bold" charset="0"/>
              <a:cs typeface="Abadi MT Condensed Extra Bold" charset="0"/>
            </a:endParaRPr>
          </a:p>
        </p:txBody>
      </p:sp>
      <p:sp>
        <p:nvSpPr>
          <p:cNvPr id="11" name="Slide Number Placeholder 10"/>
          <p:cNvSpPr>
            <a:spLocks noGrp="1"/>
          </p:cNvSpPr>
          <p:nvPr>
            <p:ph type="sldNum" sz="quarter" idx="10"/>
          </p:nvPr>
        </p:nvSpPr>
        <p:spPr/>
        <p:txBody>
          <a:bodyPr/>
          <a:lstStyle/>
          <a:p>
            <a:fld id="{B060DFAC-235C-9A45-9C22-F4EE47FC4267}" type="slidenum">
              <a:rPr lang="en-US" smtClean="0">
                <a:latin typeface="Abadi MT Condensed Extra Bold" charset="0"/>
                <a:ea typeface="Abadi MT Condensed Extra Bold" charset="0"/>
                <a:cs typeface="Abadi MT Condensed Extra Bold" charset="0"/>
              </a:rPr>
              <a:t>15</a:t>
            </a:fld>
            <a:endParaRPr lang="en-US">
              <a:latin typeface="Abadi MT Condensed Extra Bold" charset="0"/>
              <a:ea typeface="Abadi MT Condensed Extra Bold" charset="0"/>
              <a:cs typeface="Abadi MT Condensed Extra Bold" charset="0"/>
            </a:endParaRPr>
          </a:p>
        </p:txBody>
      </p:sp>
      <p:sp>
        <p:nvSpPr>
          <p:cNvPr id="4" name="TextBox 3"/>
          <p:cNvSpPr txBox="1"/>
          <p:nvPr/>
        </p:nvSpPr>
        <p:spPr>
          <a:xfrm>
            <a:off x="288756" y="1827894"/>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#13</a:t>
            </a:r>
            <a:endParaRPr lang="en-US" sz="2000" dirty="0">
              <a:latin typeface="Abadi MT Condensed Extra Bold" charset="0"/>
              <a:ea typeface="Abadi MT Condensed Extra Bold" charset="0"/>
              <a:cs typeface="Abadi MT Condensed Extra Bold"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23011513"/>
              </p:ext>
            </p:extLst>
          </p:nvPr>
        </p:nvGraphicFramePr>
        <p:xfrm>
          <a:off x="955964" y="1659011"/>
          <a:ext cx="11187289" cy="2343328"/>
        </p:xfrm>
        <a:graphic>
          <a:graphicData uri="http://schemas.openxmlformats.org/drawingml/2006/table">
            <a:tbl>
              <a:tblPr firstRow="1" firstCol="1" bandRow="1">
                <a:tableStyleId>{5940675A-B579-460E-94D1-54222C63F5DA}</a:tableStyleId>
              </a:tblPr>
              <a:tblGrid>
                <a:gridCol w="1429141">
                  <a:extLst>
                    <a:ext uri="{9D8B030D-6E8A-4147-A177-3AD203B41FA5}">
                      <a16:colId xmlns:a16="http://schemas.microsoft.com/office/drawing/2014/main" val="20000"/>
                    </a:ext>
                  </a:extLst>
                </a:gridCol>
                <a:gridCol w="2427009">
                  <a:extLst>
                    <a:ext uri="{9D8B030D-6E8A-4147-A177-3AD203B41FA5}">
                      <a16:colId xmlns:a16="http://schemas.microsoft.com/office/drawing/2014/main" val="20001"/>
                    </a:ext>
                  </a:extLst>
                </a:gridCol>
                <a:gridCol w="1567889">
                  <a:extLst>
                    <a:ext uri="{9D8B030D-6E8A-4147-A177-3AD203B41FA5}">
                      <a16:colId xmlns:a16="http://schemas.microsoft.com/office/drawing/2014/main" val="20002"/>
                    </a:ext>
                  </a:extLst>
                </a:gridCol>
                <a:gridCol w="3329083">
                  <a:extLst>
                    <a:ext uri="{9D8B030D-6E8A-4147-A177-3AD203B41FA5}">
                      <a16:colId xmlns:a16="http://schemas.microsoft.com/office/drawing/2014/main" val="20003"/>
                    </a:ext>
                  </a:extLst>
                </a:gridCol>
                <a:gridCol w="2434167">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endParaRPr lang="en-US" sz="16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1000"/>
                        </a:spcAft>
                      </a:pPr>
                      <a:endParaRPr lang="en-US" sz="2000" dirty="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FSA-ELA</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8</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274(L1-L)</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9</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254981" y="2749437"/>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294</a:t>
            </a:r>
            <a:endParaRPr lang="en-US" sz="2400" b="1" dirty="0">
              <a:latin typeface="Abadi MT Condensed Extra Bold" charset="0"/>
              <a:ea typeface="Abadi MT Condensed Extra Bold" charset="0"/>
              <a:cs typeface="Abadi MT Condensed Extra Bold" charset="0"/>
            </a:endParaRPr>
          </a:p>
        </p:txBody>
      </p:sp>
      <p:sp>
        <p:nvSpPr>
          <p:cNvPr id="10" name="TextBox 9"/>
          <p:cNvSpPr txBox="1"/>
          <p:nvPr/>
        </p:nvSpPr>
        <p:spPr>
          <a:xfrm>
            <a:off x="10254981" y="3123708"/>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20</a:t>
            </a:r>
            <a:endParaRPr lang="en-US" sz="2400" b="1" dirty="0">
              <a:latin typeface="Abadi MT Condensed Extra Bold" charset="0"/>
              <a:ea typeface="Abadi MT Condensed Extra Bold" charset="0"/>
              <a:cs typeface="Abadi MT Condensed Extra Bold"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444072223"/>
              </p:ext>
            </p:extLst>
          </p:nvPr>
        </p:nvGraphicFramePr>
        <p:xfrm>
          <a:off x="598311" y="3851036"/>
          <a:ext cx="11544942" cy="2483536"/>
        </p:xfrm>
        <a:graphic>
          <a:graphicData uri="http://schemas.openxmlformats.org/drawingml/2006/table">
            <a:tbl>
              <a:tblPr firstRow="1" firstCol="1" bandRow="1">
                <a:tableStyleId>{5940675A-B579-460E-94D1-54222C63F5DA}</a:tableStyleId>
              </a:tblPr>
              <a:tblGrid>
                <a:gridCol w="1435856">
                  <a:extLst>
                    <a:ext uri="{9D8B030D-6E8A-4147-A177-3AD203B41FA5}">
                      <a16:colId xmlns:a16="http://schemas.microsoft.com/office/drawing/2014/main" val="20000"/>
                    </a:ext>
                  </a:extLst>
                </a:gridCol>
                <a:gridCol w="2558792">
                  <a:extLst>
                    <a:ext uri="{9D8B030D-6E8A-4147-A177-3AD203B41FA5}">
                      <a16:colId xmlns:a16="http://schemas.microsoft.com/office/drawing/2014/main" val="20001"/>
                    </a:ext>
                  </a:extLst>
                </a:gridCol>
                <a:gridCol w="1557527">
                  <a:extLst>
                    <a:ext uri="{9D8B030D-6E8A-4147-A177-3AD203B41FA5}">
                      <a16:colId xmlns:a16="http://schemas.microsoft.com/office/drawing/2014/main" val="20002"/>
                    </a:ext>
                  </a:extLst>
                </a:gridCol>
                <a:gridCol w="3471058">
                  <a:extLst>
                    <a:ext uri="{9D8B030D-6E8A-4147-A177-3AD203B41FA5}">
                      <a16:colId xmlns:a16="http://schemas.microsoft.com/office/drawing/2014/main" val="20003"/>
                    </a:ext>
                  </a:extLst>
                </a:gridCol>
                <a:gridCol w="2521709">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83" rtl="0" eaLnBrk="1" fontAlgn="auto" latinLnBrk="0" hangingPunct="1">
                        <a:lnSpc>
                          <a:spcPct val="115000"/>
                        </a:lnSpc>
                        <a:spcBef>
                          <a:spcPts val="0"/>
                        </a:spcBef>
                        <a:spcAft>
                          <a:spcPts val="1000"/>
                        </a:spcAft>
                        <a:buClrTx/>
                        <a:buSzTx/>
                        <a:buFontTx/>
                        <a:buNone/>
                        <a:tabLst/>
                        <a:defRPr/>
                      </a:pP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049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457189" marR="0" lvl="1" algn="l">
                        <a:lnSpc>
                          <a:spcPct val="115000"/>
                        </a:lnSpc>
                        <a:spcBef>
                          <a:spcPts val="0"/>
                        </a:spcBef>
                        <a:spcAft>
                          <a:spcPts val="0"/>
                        </a:spcAft>
                      </a:pPr>
                      <a:r>
                        <a:rPr lang="en-US" sz="2800" dirty="0" smtClean="0">
                          <a:solidFill>
                            <a:schemeClr val="tx1"/>
                          </a:solidFill>
                          <a:effectLst/>
                          <a:latin typeface="Abadi MT Condensed Extra Bold" charset="0"/>
                          <a:ea typeface="Abadi MT Condensed Extra Bold" charset="0"/>
                          <a:cs typeface="Abadi MT Condensed Extra Bold" charset="0"/>
                        </a:rPr>
                        <a:t>FSA-ALG.1</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effectLst/>
                          <a:latin typeface="Abadi MT Condensed Extra Bold" charset="0"/>
                          <a:ea typeface="Abadi MT Condensed Extra Bold" charset="0"/>
                          <a:cs typeface="Abadi MT Condensed Extra Bold" charset="0"/>
                        </a:rPr>
                        <a:t>    </a:t>
                      </a:r>
                      <a:r>
                        <a:rPr lang="en-US" sz="2400" dirty="0" smtClean="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486 (L1-H)</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344">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457189" marR="0" lvl="1" algn="l">
                        <a:lnSpc>
                          <a:spcPct val="115000"/>
                        </a:lnSpc>
                        <a:spcBef>
                          <a:spcPts val="0"/>
                        </a:spcBef>
                        <a:spcAft>
                          <a:spcPts val="0"/>
                        </a:spcAft>
                      </a:pPr>
                      <a:r>
                        <a:rPr lang="en-US" sz="2800" dirty="0" smtClean="0">
                          <a:solidFill>
                            <a:schemeClr val="tx1"/>
                          </a:solidFill>
                          <a:effectLst/>
                          <a:latin typeface="Abadi MT Condensed Extra Bold" charset="0"/>
                          <a:ea typeface="Abadi MT Condensed Extra Bold" charset="0"/>
                          <a:cs typeface="Abadi MT Condensed Extra Bold" charset="0"/>
                        </a:rPr>
                        <a:t>FSA-GEO</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137669" y="5034065"/>
            <a:ext cx="899865"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486</a:t>
            </a:r>
            <a:endParaRPr lang="en-US" sz="2400" b="1" dirty="0">
              <a:latin typeface="Abadi MT Condensed Extra Bold" charset="0"/>
              <a:ea typeface="Abadi MT Condensed Extra Bold" charset="0"/>
              <a:cs typeface="Abadi MT Condensed Extra Bold" charset="0"/>
            </a:endParaRPr>
          </a:p>
        </p:txBody>
      </p:sp>
      <p:sp>
        <p:nvSpPr>
          <p:cNvPr id="9" name="TextBox 8"/>
          <p:cNvSpPr txBox="1"/>
          <p:nvPr/>
        </p:nvSpPr>
        <p:spPr>
          <a:xfrm>
            <a:off x="10070442" y="5476123"/>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0</a:t>
            </a:r>
          </a:p>
        </p:txBody>
      </p:sp>
      <p:sp>
        <p:nvSpPr>
          <p:cNvPr id="5" name="TextBox 4"/>
          <p:cNvSpPr txBox="1"/>
          <p:nvPr/>
        </p:nvSpPr>
        <p:spPr>
          <a:xfrm>
            <a:off x="10324496" y="3564827"/>
            <a:ext cx="895290"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L1-M</a:t>
            </a:r>
            <a:endParaRPr lang="en-US" sz="2400" b="1" dirty="0">
              <a:latin typeface="Abadi MT Condensed Extra Bold" charset="0"/>
              <a:ea typeface="Abadi MT Condensed Extra Bold" charset="0"/>
              <a:cs typeface="Abadi MT Condensed Extra Bold" charset="0"/>
            </a:endParaRPr>
          </a:p>
        </p:txBody>
      </p:sp>
      <p:sp>
        <p:nvSpPr>
          <p:cNvPr id="13" name="TextBox 12"/>
          <p:cNvSpPr txBox="1"/>
          <p:nvPr/>
        </p:nvSpPr>
        <p:spPr>
          <a:xfrm>
            <a:off x="10172775" y="5859392"/>
            <a:ext cx="829657" cy="461663"/>
          </a:xfrm>
          <a:prstGeom prst="rect">
            <a:avLst/>
          </a:prstGeom>
          <a:noFill/>
        </p:spPr>
        <p:txBody>
          <a:bodyPr wrap="square" lIns="91438" tIns="45719" rIns="91438" bIns="45719" rtlCol="0">
            <a:spAutoFit/>
          </a:bodyPr>
          <a:lstStyle/>
          <a:p>
            <a:pPr algn="ctr"/>
            <a:r>
              <a:rPr lang="en-US" sz="2400" b="1" smtClean="0">
                <a:latin typeface="Abadi MT Condensed Extra Bold" charset="0"/>
                <a:ea typeface="Abadi MT Condensed Extra Bold" charset="0"/>
                <a:cs typeface="Abadi MT Condensed Extra Bold" charset="0"/>
              </a:rPr>
              <a:t>L2-L</a:t>
            </a:r>
            <a:endParaRPr lang="en-US"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75225267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9" grpId="0"/>
      <p:bldP spid="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8756" y="3871031"/>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#16</a:t>
            </a:r>
            <a:endParaRPr lang="en-US" sz="2000" dirty="0">
              <a:latin typeface="Abadi MT Condensed Extra Bold" charset="0"/>
              <a:ea typeface="Abadi MT Condensed Extra Bold" charset="0"/>
              <a:cs typeface="Abadi MT Condensed Extra Bold" charset="0"/>
            </a:endParaRPr>
          </a:p>
        </p:txBody>
      </p:sp>
      <p:sp>
        <p:nvSpPr>
          <p:cNvPr id="2" name="Title 1"/>
          <p:cNvSpPr>
            <a:spLocks noGrp="1"/>
          </p:cNvSpPr>
          <p:nvPr>
            <p:ph type="title"/>
          </p:nvPr>
        </p:nvSpPr>
        <p:spPr>
          <a:xfrm>
            <a:off x="288756" y="992563"/>
            <a:ext cx="7794088" cy="570035"/>
          </a:xfr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rect">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smtClean="0">
                <a:latin typeface="Abadi MT Condensed Extra Bold" charset="0"/>
                <a:ea typeface="Abadi MT Condensed Extra Bold" charset="0"/>
                <a:cs typeface="Abadi MT Condensed Extra Bold" charset="0"/>
              </a:rPr>
              <a:t>High School Exploration of Learning Gains</a:t>
            </a:r>
            <a:endParaRPr lang="en-US" dirty="0">
              <a:latin typeface="Abadi MT Condensed Extra Bold" charset="0"/>
              <a:ea typeface="Abadi MT Condensed Extra Bold" charset="0"/>
              <a:cs typeface="Abadi MT Condensed Extra Bold" charset="0"/>
            </a:endParaRPr>
          </a:p>
        </p:txBody>
      </p:sp>
      <p:sp>
        <p:nvSpPr>
          <p:cNvPr id="11" name="Slide Number Placeholder 10"/>
          <p:cNvSpPr>
            <a:spLocks noGrp="1"/>
          </p:cNvSpPr>
          <p:nvPr>
            <p:ph type="sldNum" sz="quarter" idx="10"/>
          </p:nvPr>
        </p:nvSpPr>
        <p:spPr/>
        <p:txBody>
          <a:bodyPr/>
          <a:lstStyle/>
          <a:p>
            <a:fld id="{B060DFAC-235C-9A45-9C22-F4EE47FC4267}" type="slidenum">
              <a:rPr lang="en-US" smtClean="0">
                <a:latin typeface="Abadi MT Condensed Extra Bold" charset="0"/>
                <a:ea typeface="Abadi MT Condensed Extra Bold" charset="0"/>
                <a:cs typeface="Abadi MT Condensed Extra Bold" charset="0"/>
              </a:rPr>
              <a:t>16</a:t>
            </a:fld>
            <a:endParaRPr lang="en-US">
              <a:latin typeface="Abadi MT Condensed Extra Bold" charset="0"/>
              <a:ea typeface="Abadi MT Condensed Extra Bold" charset="0"/>
              <a:cs typeface="Abadi MT Condensed Extra Bold" charset="0"/>
            </a:endParaRPr>
          </a:p>
        </p:txBody>
      </p:sp>
      <p:sp>
        <p:nvSpPr>
          <p:cNvPr id="4" name="TextBox 3"/>
          <p:cNvSpPr txBox="1"/>
          <p:nvPr/>
        </p:nvSpPr>
        <p:spPr>
          <a:xfrm>
            <a:off x="288756" y="1827894"/>
            <a:ext cx="667208" cy="40010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lIns="91438" tIns="45719" rIns="91438" bIns="45719" rtlCol="0">
            <a:spAutoFit/>
          </a:bodyPr>
          <a:lstStyle/>
          <a:p>
            <a:r>
              <a:rPr lang="en-US" sz="2000" dirty="0" smtClean="0">
                <a:latin typeface="Abadi MT Condensed Extra Bold" charset="0"/>
                <a:ea typeface="Abadi MT Condensed Extra Bold" charset="0"/>
                <a:cs typeface="Abadi MT Condensed Extra Bold" charset="0"/>
              </a:rPr>
              <a:t>#15</a:t>
            </a:r>
            <a:endParaRPr lang="en-US" sz="2000" dirty="0">
              <a:latin typeface="Abadi MT Condensed Extra Bold" charset="0"/>
              <a:ea typeface="Abadi MT Condensed Extra Bold" charset="0"/>
              <a:cs typeface="Abadi MT Condensed Extra Bold"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32328873"/>
              </p:ext>
            </p:extLst>
          </p:nvPr>
        </p:nvGraphicFramePr>
        <p:xfrm>
          <a:off x="955964" y="1688604"/>
          <a:ext cx="10824692" cy="2343328"/>
        </p:xfrm>
        <a:graphic>
          <a:graphicData uri="http://schemas.openxmlformats.org/drawingml/2006/table">
            <a:tbl>
              <a:tblPr firstRow="1" firstCol="1" bandRow="1">
                <a:tableStyleId>{5940675A-B579-460E-94D1-54222C63F5DA}</a:tableStyleId>
              </a:tblPr>
              <a:tblGrid>
                <a:gridCol w="1382820">
                  <a:extLst>
                    <a:ext uri="{9D8B030D-6E8A-4147-A177-3AD203B41FA5}">
                      <a16:colId xmlns:a16="http://schemas.microsoft.com/office/drawing/2014/main" val="20000"/>
                    </a:ext>
                  </a:extLst>
                </a:gridCol>
                <a:gridCol w="2348346">
                  <a:extLst>
                    <a:ext uri="{9D8B030D-6E8A-4147-A177-3AD203B41FA5}">
                      <a16:colId xmlns:a16="http://schemas.microsoft.com/office/drawing/2014/main" val="20001"/>
                    </a:ext>
                  </a:extLst>
                </a:gridCol>
                <a:gridCol w="1517072">
                  <a:extLst>
                    <a:ext uri="{9D8B030D-6E8A-4147-A177-3AD203B41FA5}">
                      <a16:colId xmlns:a16="http://schemas.microsoft.com/office/drawing/2014/main" val="20002"/>
                    </a:ext>
                  </a:extLst>
                </a:gridCol>
                <a:gridCol w="3221182">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endParaRPr lang="en-US" sz="16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1000"/>
                        </a:spcAft>
                      </a:pPr>
                      <a:endParaRPr lang="en-US" sz="2000" dirty="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0" marR="0" algn="ctr">
                        <a:lnSpc>
                          <a:spcPct val="115000"/>
                        </a:lnSpc>
                        <a:spcBef>
                          <a:spcPts val="0"/>
                        </a:spcBef>
                        <a:spcAft>
                          <a:spcPts val="0"/>
                        </a:spcAft>
                      </a:pPr>
                      <a:r>
                        <a:rPr lang="en-US" sz="2800" dirty="0" smtClean="0">
                          <a:effectLst/>
                          <a:latin typeface="Abadi MT Condensed Extra Bold" charset="0"/>
                          <a:ea typeface="Abadi MT Condensed Extra Bold" charset="0"/>
                          <a:cs typeface="Abadi MT Condensed Extra Bold" charset="0"/>
                        </a:rPr>
                        <a:t>FSA-ELA</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9</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362(L4)</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16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546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endParaRPr lang="en-US"/>
                    </a:p>
                  </a:txBody>
                  <a:tcPr/>
                </a:tc>
                <a:tc>
                  <a:txBody>
                    <a:bodyPr/>
                    <a:lstStyle/>
                    <a:p>
                      <a:pPr marL="0" marR="0" algn="ctr">
                        <a:lnSpc>
                          <a:spcPct val="115000"/>
                        </a:lnSpc>
                        <a:spcBef>
                          <a:spcPts val="0"/>
                        </a:spcBef>
                        <a:spcAft>
                          <a:spcPts val="0"/>
                        </a:spcAft>
                      </a:pPr>
                      <a:r>
                        <a:rPr lang="en-US" sz="2400" dirty="0" smtClean="0">
                          <a:solidFill>
                            <a:schemeClr val="tx1"/>
                          </a:solidFill>
                          <a:effectLst/>
                          <a:latin typeface="Abadi MT Condensed Extra Bold" charset="0"/>
                          <a:ea typeface="Abadi MT Condensed Extra Bold" charset="0"/>
                          <a:cs typeface="Abadi MT Condensed Extra Bold" charset="0"/>
                        </a:rPr>
                        <a:t>10</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endParaRPr lang="en-US" sz="1600" dirty="0">
                        <a:effectLst/>
                        <a:latin typeface="Abadi MT Condensed Extra Bold" charset="0"/>
                        <a:ea typeface="Abadi MT Condensed Extra Bold" charset="0"/>
                        <a:cs typeface="Abadi MT Condensed Extra Bold" charset="0"/>
                      </a:endParaRP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16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254981" y="2749437"/>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363</a:t>
            </a:r>
            <a:endParaRPr lang="en-US" sz="2400" b="1" dirty="0">
              <a:latin typeface="Abadi MT Condensed Extra Bold" charset="0"/>
              <a:ea typeface="Abadi MT Condensed Extra Bold" charset="0"/>
              <a:cs typeface="Abadi MT Condensed Extra Bold" charset="0"/>
            </a:endParaRPr>
          </a:p>
        </p:txBody>
      </p:sp>
      <p:sp>
        <p:nvSpPr>
          <p:cNvPr id="10" name="TextBox 9"/>
          <p:cNvSpPr txBox="1"/>
          <p:nvPr/>
        </p:nvSpPr>
        <p:spPr>
          <a:xfrm>
            <a:off x="10254981" y="3123708"/>
            <a:ext cx="1034321" cy="461663"/>
          </a:xfrm>
          <a:prstGeom prst="rect">
            <a:avLst/>
          </a:prstGeom>
          <a:noFill/>
        </p:spPr>
        <p:txBody>
          <a:bodyPr wrap="square" lIns="91438" tIns="45719" rIns="91438" bIns="45719" rtlCol="0">
            <a:spAutoFit/>
          </a:bodyPr>
          <a:lstStyle/>
          <a:p>
            <a:pPr algn="ctr"/>
            <a:r>
              <a:rPr lang="en-US" sz="2400" b="1" dirty="0">
                <a:latin typeface="Abadi MT Condensed Extra Bold" charset="0"/>
                <a:ea typeface="Abadi MT Condensed Extra Bold" charset="0"/>
                <a:cs typeface="Abadi MT Condensed Extra Bold" charset="0"/>
              </a:rPr>
              <a:t>1</a:t>
            </a:r>
          </a:p>
        </p:txBody>
      </p:sp>
      <p:graphicFrame>
        <p:nvGraphicFramePr>
          <p:cNvPr id="21" name="Table 20"/>
          <p:cNvGraphicFramePr>
            <a:graphicFrameLocks noGrp="1"/>
          </p:cNvGraphicFramePr>
          <p:nvPr>
            <p:extLst>
              <p:ext uri="{D42A27DB-BD31-4B8C-83A1-F6EECF244321}">
                <p14:modId xmlns:p14="http://schemas.microsoft.com/office/powerpoint/2010/main" val="187473581"/>
              </p:ext>
            </p:extLst>
          </p:nvPr>
        </p:nvGraphicFramePr>
        <p:xfrm>
          <a:off x="955964" y="3851036"/>
          <a:ext cx="10782960" cy="2402922"/>
        </p:xfrm>
        <a:graphic>
          <a:graphicData uri="http://schemas.openxmlformats.org/drawingml/2006/table">
            <a:tbl>
              <a:tblPr firstRow="1" firstCol="1" bandRow="1">
                <a:tableStyleId>{5940675A-B579-460E-94D1-54222C63F5DA}</a:tableStyleId>
              </a:tblPr>
              <a:tblGrid>
                <a:gridCol w="1341088">
                  <a:extLst>
                    <a:ext uri="{9D8B030D-6E8A-4147-A177-3AD203B41FA5}">
                      <a16:colId xmlns:a16="http://schemas.microsoft.com/office/drawing/2014/main" val="20000"/>
                    </a:ext>
                  </a:extLst>
                </a:gridCol>
                <a:gridCol w="2389909">
                  <a:extLst>
                    <a:ext uri="{9D8B030D-6E8A-4147-A177-3AD203B41FA5}">
                      <a16:colId xmlns:a16="http://schemas.microsoft.com/office/drawing/2014/main" val="20001"/>
                    </a:ext>
                  </a:extLst>
                </a:gridCol>
                <a:gridCol w="1454728">
                  <a:extLst>
                    <a:ext uri="{9D8B030D-6E8A-4147-A177-3AD203B41FA5}">
                      <a16:colId xmlns:a16="http://schemas.microsoft.com/office/drawing/2014/main" val="20002"/>
                    </a:ext>
                  </a:extLst>
                </a:gridCol>
                <a:gridCol w="3241963">
                  <a:extLst>
                    <a:ext uri="{9D8B030D-6E8A-4147-A177-3AD203B41FA5}">
                      <a16:colId xmlns:a16="http://schemas.microsoft.com/office/drawing/2014/main" val="20003"/>
                    </a:ext>
                  </a:extLst>
                </a:gridCol>
                <a:gridCol w="2355272">
                  <a:extLst>
                    <a:ext uri="{9D8B030D-6E8A-4147-A177-3AD203B41FA5}">
                      <a16:colId xmlns:a16="http://schemas.microsoft.com/office/drawing/2014/main" val="20004"/>
                    </a:ext>
                  </a:extLst>
                </a:gridCol>
              </a:tblGrid>
              <a:tr h="630936">
                <a:tc>
                  <a:txBody>
                    <a:bodyPr/>
                    <a:lstStyle/>
                    <a:p>
                      <a:pPr marL="0" marR="0" lvl="0" indent="0" algn="ctr">
                        <a:lnSpc>
                          <a:spcPct val="115000"/>
                        </a:lnSpc>
                        <a:spcBef>
                          <a:spcPts val="0"/>
                        </a:spcBef>
                        <a:spcAft>
                          <a:spcPts val="0"/>
                        </a:spcAft>
                        <a:buFont typeface="+mj-lt"/>
                        <a:buNone/>
                      </a:pPr>
                      <a:r>
                        <a:rPr lang="en-US" sz="2000" dirty="0">
                          <a:effectLst/>
                          <a:latin typeface="Abadi MT Condensed Extra Bold" charset="0"/>
                          <a:ea typeface="Abadi MT Condensed Extra Bold" charset="0"/>
                          <a:cs typeface="Abadi MT Condensed Extra Bold" charset="0"/>
                        </a:rPr>
                        <a:t>School Year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Assessment</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Grade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R w="12700" cap="flat" cmpd="sng" algn="ctr">
                      <a:solidFill>
                        <a:schemeClr val="tx1"/>
                      </a:solidFill>
                      <a:prstDash val="solid"/>
                      <a:round/>
                      <a:headEnd type="none" w="med" len="med"/>
                      <a:tailEnd type="none" w="med" len="med"/>
                    </a:ln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22860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83" rtl="0" eaLnBrk="1" fontAlgn="auto" latinLnBrk="0" hangingPunct="1">
                        <a:lnSpc>
                          <a:spcPct val="115000"/>
                        </a:lnSpc>
                        <a:spcBef>
                          <a:spcPts val="0"/>
                        </a:spcBef>
                        <a:spcAft>
                          <a:spcPts val="1000"/>
                        </a:spcAft>
                        <a:buClrTx/>
                        <a:buSzTx/>
                        <a:buFontTx/>
                        <a:buNone/>
                        <a:tabLst/>
                        <a:defRPr/>
                      </a:pPr>
                      <a:endParaRPr lang="en-US" sz="2000" dirty="0" smtClean="0">
                        <a:effectLst/>
                        <a:latin typeface="Abadi MT Condensed Extra Bold" charset="0"/>
                        <a:ea typeface="Abadi MT Condensed Extra Bold" charset="0"/>
                        <a:cs typeface="Abadi MT Condensed Extra Bold" charset="0"/>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0498">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15-16</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rowSpan="2">
                  <a:txBody>
                    <a:bodyPr/>
                    <a:lstStyle/>
                    <a:p>
                      <a:pPr marL="457189" marR="0" lvl="1" algn="l">
                        <a:lnSpc>
                          <a:spcPct val="115000"/>
                        </a:lnSpc>
                        <a:spcBef>
                          <a:spcPts val="0"/>
                        </a:spcBef>
                        <a:spcAft>
                          <a:spcPts val="0"/>
                        </a:spcAft>
                      </a:pPr>
                      <a:r>
                        <a:rPr lang="en-US" sz="2800" dirty="0" smtClean="0">
                          <a:solidFill>
                            <a:schemeClr val="tx1"/>
                          </a:solidFill>
                          <a:effectLst/>
                          <a:latin typeface="Abadi MT Condensed Extra Bold" charset="0"/>
                          <a:ea typeface="Abadi MT Condensed Extra Bold" charset="0"/>
                          <a:cs typeface="Abadi MT Condensed Extra Bold" charset="0"/>
                        </a:rPr>
                        <a:t>FSA-ELA</a:t>
                      </a: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effectLst/>
                          <a:latin typeface="Abadi MT Condensed Extra Bold" charset="0"/>
                          <a:ea typeface="Abadi MT Condensed Extra Bold" charset="0"/>
                          <a:cs typeface="Abadi MT Condensed Extra Bold" charset="0"/>
                        </a:rPr>
                        <a:t>9</a:t>
                      </a:r>
                      <a:r>
                        <a:rPr lang="en-US" sz="2400" baseline="30000" dirty="0" smtClean="0">
                          <a:effectLst/>
                          <a:latin typeface="Abadi MT Condensed Extra Bold" charset="0"/>
                          <a:ea typeface="Abadi MT Condensed Extra Bold" charset="0"/>
                          <a:cs typeface="Abadi MT Condensed Extra Bold" charset="0"/>
                        </a:rPr>
                        <a:t>th</a:t>
                      </a:r>
                      <a:r>
                        <a:rPr lang="en-US" sz="2400" baseline="0" dirty="0" smtClean="0">
                          <a:effectLst/>
                          <a:latin typeface="Abadi MT Condensed Extra Bold" charset="0"/>
                          <a:ea typeface="Abadi MT Condensed Extra Bold" charset="0"/>
                          <a:cs typeface="Abadi MT Condensed Extra Bold" charset="0"/>
                        </a:rPr>
                        <a:t>     </a:t>
                      </a:r>
                      <a:r>
                        <a:rPr lang="en-US" sz="2400" dirty="0" smtClean="0">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Baseline score:  </a:t>
                      </a:r>
                      <a:r>
                        <a:rPr lang="en-US" sz="2400" dirty="0" smtClean="0">
                          <a:effectLst/>
                          <a:latin typeface="Abadi MT Condensed Extra Bold" charset="0"/>
                          <a:ea typeface="Abadi MT Condensed Extra Bold" charset="0"/>
                          <a:cs typeface="Abadi MT Condensed Extra Bold" charset="0"/>
                        </a:rPr>
                        <a:t>385 (L5)</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nSpc>
                          <a:spcPct val="115000"/>
                        </a:lnSpc>
                        <a:spcBef>
                          <a:spcPts val="0"/>
                        </a:spcBef>
                        <a:spcAft>
                          <a:spcPts val="1000"/>
                        </a:spcAft>
                      </a:pPr>
                      <a:r>
                        <a:rPr lang="en-US" sz="2000" dirty="0">
                          <a:effectLst/>
                          <a:latin typeface="Abadi MT Condensed Extra Bold" charset="0"/>
                          <a:ea typeface="Abadi MT Condensed Extra Bold" charset="0"/>
                          <a:cs typeface="Abadi MT Condensed Extra Bold"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344">
                <a:tc>
                  <a:txBody>
                    <a:bodyPr/>
                    <a:lstStyle/>
                    <a:p>
                      <a:pPr marL="228600" marR="0">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16-17</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vMerge="1">
                  <a:txBody>
                    <a:bodyPr/>
                    <a:lstStyle/>
                    <a:p>
                      <a:pPr marL="457189" marR="0" lvl="1" algn="l">
                        <a:lnSpc>
                          <a:spcPct val="115000"/>
                        </a:lnSpc>
                        <a:spcBef>
                          <a:spcPts val="0"/>
                        </a:spcBef>
                        <a:spcAft>
                          <a:spcPts val="0"/>
                        </a:spcAft>
                      </a:pPr>
                      <a:endParaRPr lang="en-US" sz="28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400" baseline="0" dirty="0" smtClean="0">
                          <a:solidFill>
                            <a:schemeClr val="tx1"/>
                          </a:solidFill>
                          <a:effectLst/>
                          <a:latin typeface="Abadi MT Condensed Extra Bold" charset="0"/>
                          <a:ea typeface="Abadi MT Condensed Extra Bold" charset="0"/>
                          <a:cs typeface="Abadi MT Condensed Extra Bold" charset="0"/>
                        </a:rPr>
                        <a:t>  10</a:t>
                      </a:r>
                      <a:r>
                        <a:rPr lang="en-US" sz="2400" baseline="30000" dirty="0" smtClean="0">
                          <a:solidFill>
                            <a:schemeClr val="tx1"/>
                          </a:solidFill>
                          <a:effectLst/>
                          <a:latin typeface="Abadi MT Condensed Extra Bold" charset="0"/>
                          <a:ea typeface="Abadi MT Condensed Extra Bold" charset="0"/>
                          <a:cs typeface="Abadi MT Condensed Extra Bold" charset="0"/>
                        </a:rPr>
                        <a:t>th</a:t>
                      </a:r>
                      <a:r>
                        <a:rPr lang="en-US" sz="2400" baseline="0" dirty="0" smtClean="0">
                          <a:solidFill>
                            <a:schemeClr val="tx1"/>
                          </a:solidFill>
                          <a:effectLst/>
                          <a:latin typeface="Abadi MT Condensed Extra Bold" charset="0"/>
                          <a:ea typeface="Abadi MT Condensed Extra Bold" charset="0"/>
                          <a:cs typeface="Abadi MT Condensed Extra Bold" charset="0"/>
                        </a:rPr>
                        <a:t> </a:t>
                      </a:r>
                      <a:endParaRPr lang="en-US" sz="24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B w="12700" cap="flat" cmpd="sng" algn="ctr">
                      <a:solidFill>
                        <a:schemeClr val="tx1"/>
                      </a:solidFill>
                      <a:prstDash val="solid"/>
                      <a:round/>
                      <a:headEnd type="none" w="med" len="med"/>
                      <a:tailEnd type="none" w="med" len="med"/>
                    </a:lnB>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score needed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gn="ct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 </a:t>
                      </a:r>
                    </a:p>
                  </a:txBody>
                  <a:tcPr marL="51435" marR="51435" marT="0" marB="0" anchor="b">
                    <a:lnT w="12700" cap="flat" cmpd="sng" algn="ctr">
                      <a:solidFill>
                        <a:schemeClr val="tx1"/>
                      </a:solidFill>
                      <a:prstDash val="solid"/>
                      <a:round/>
                      <a:headEnd type="none" w="med" len="med"/>
                      <a:tailEnd type="none" w="med" len="med"/>
                    </a:lnT>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2"/>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hMerge="1">
                  <a:txBody>
                    <a:bodyPr/>
                    <a:lstStyle/>
                    <a:p>
                      <a:pPr marL="0" marR="0">
                        <a:lnSpc>
                          <a:spcPct val="115000"/>
                        </a:lnSpc>
                        <a:spcBef>
                          <a:spcPts val="0"/>
                        </a:spcBef>
                        <a:spcAft>
                          <a:spcPts val="0"/>
                        </a:spcAft>
                      </a:pPr>
                      <a:endParaRPr lang="en-US" sz="1600">
                        <a:effectLst/>
                        <a:latin typeface="Abadi MT Condensed Extra Bold" charset="0"/>
                        <a:ea typeface="Abadi MT Condensed Extra Bold" charset="0"/>
                        <a:cs typeface="Abadi MT Condensed Extra Bold"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badi MT Condensed Extra Bold" charset="0"/>
                          <a:ea typeface="Abadi MT Condensed Extra Bold" charset="0"/>
                          <a:cs typeface="Abadi MT Condensed Extra Bold" charset="0"/>
                        </a:rPr>
                        <a:t>Min. # of points for </a:t>
                      </a:r>
                      <a:r>
                        <a:rPr lang="en-US" sz="2000" dirty="0" smtClean="0">
                          <a:effectLst/>
                          <a:latin typeface="Abadi MT Condensed Extra Bold" charset="0"/>
                          <a:ea typeface="Abadi MT Condensed Extra Bold" charset="0"/>
                          <a:cs typeface="Abadi MT Condensed Extra Bold" charset="0"/>
                        </a:rPr>
                        <a:t>LG?</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3"/>
                  </a:ext>
                </a:extLst>
              </a:tr>
              <a:tr h="400520">
                <a:tc gridSpan="3">
                  <a:txBody>
                    <a:bodyPr/>
                    <a:lstStyle/>
                    <a:p>
                      <a:pPr marL="22860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2000" dirty="0" smtClean="0">
                          <a:effectLst/>
                          <a:latin typeface="Abadi MT Condensed Extra Bold" charset="0"/>
                          <a:ea typeface="Abadi MT Condensed Extra Bold" charset="0"/>
                          <a:cs typeface="Abadi MT Condensed Extra Bold" charset="0"/>
                        </a:rPr>
                        <a:t>Achievement</a:t>
                      </a:r>
                      <a:r>
                        <a:rPr lang="en-US" sz="2000" baseline="0" dirty="0" smtClean="0">
                          <a:effectLst/>
                          <a:latin typeface="Abadi MT Condensed Extra Bold" charset="0"/>
                          <a:ea typeface="Abadi MT Condensed Extra Bold" charset="0"/>
                          <a:cs typeface="Abadi MT Condensed Extra Bold" charset="0"/>
                        </a:rPr>
                        <a:t> Level?</a:t>
                      </a:r>
                      <a:endParaRPr lang="en-US" sz="2000" dirty="0">
                        <a:solidFill>
                          <a:schemeClr val="tx1"/>
                        </a:solidFill>
                        <a:effectLst/>
                        <a:latin typeface="Abadi MT Condensed Extra Bold" charset="0"/>
                        <a:ea typeface="Abadi MT Condensed Extra Bold" charset="0"/>
                        <a:cs typeface="Abadi MT Condensed Extra Bold" charset="0"/>
                      </a:endParaRPr>
                    </a:p>
                  </a:txBody>
                  <a:tcPr marL="51435" marR="51435" marT="0" marB="0" anchor="ctr">
                    <a:lnL w="12700" cap="flat" cmpd="sng" algn="ctr">
                      <a:solidFill>
                        <a:schemeClr val="tx1"/>
                      </a:solidFill>
                      <a:prstDash val="solid"/>
                      <a:round/>
                      <a:headEnd type="none" w="med" len="med"/>
                      <a:tailEnd type="none" w="med" len="med"/>
                    </a:lnL>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tc>
                  <a:txBody>
                    <a:bodyPr/>
                    <a:lstStyle/>
                    <a:p>
                      <a:pPr marL="0" marR="0">
                        <a:lnSpc>
                          <a:spcPct val="115000"/>
                        </a:lnSpc>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51435" marR="51435" marT="0" marB="0">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235259" y="4991356"/>
            <a:ext cx="899865"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378</a:t>
            </a:r>
            <a:endParaRPr lang="en-US" sz="2400" b="1" dirty="0">
              <a:latin typeface="Abadi MT Condensed Extra Bold" charset="0"/>
              <a:ea typeface="Abadi MT Condensed Extra Bold" charset="0"/>
              <a:cs typeface="Abadi MT Condensed Extra Bold" charset="0"/>
            </a:endParaRPr>
          </a:p>
        </p:txBody>
      </p:sp>
      <p:sp>
        <p:nvSpPr>
          <p:cNvPr id="9" name="TextBox 8"/>
          <p:cNvSpPr txBox="1"/>
          <p:nvPr/>
        </p:nvSpPr>
        <p:spPr>
          <a:xfrm>
            <a:off x="10168032" y="5433414"/>
            <a:ext cx="1034321"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-7</a:t>
            </a:r>
          </a:p>
        </p:txBody>
      </p:sp>
      <p:sp>
        <p:nvSpPr>
          <p:cNvPr id="5" name="TextBox 4"/>
          <p:cNvSpPr txBox="1"/>
          <p:nvPr/>
        </p:nvSpPr>
        <p:spPr>
          <a:xfrm>
            <a:off x="10324496" y="3564827"/>
            <a:ext cx="895290"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L4</a:t>
            </a:r>
            <a:endParaRPr lang="en-US" sz="2400" b="1" dirty="0">
              <a:latin typeface="Abadi MT Condensed Extra Bold" charset="0"/>
              <a:ea typeface="Abadi MT Condensed Extra Bold" charset="0"/>
              <a:cs typeface="Abadi MT Condensed Extra Bold" charset="0"/>
            </a:endParaRPr>
          </a:p>
        </p:txBody>
      </p:sp>
      <p:sp>
        <p:nvSpPr>
          <p:cNvPr id="13" name="TextBox 12"/>
          <p:cNvSpPr txBox="1"/>
          <p:nvPr/>
        </p:nvSpPr>
        <p:spPr>
          <a:xfrm>
            <a:off x="10270365" y="5816683"/>
            <a:ext cx="829657" cy="461663"/>
          </a:xfrm>
          <a:prstGeom prst="rect">
            <a:avLst/>
          </a:prstGeom>
          <a:noFill/>
        </p:spPr>
        <p:txBody>
          <a:bodyPr wrap="square" lIns="91438" tIns="45719" rIns="91438" bIns="45719" rtlCol="0">
            <a:spAutoFit/>
          </a:bodyPr>
          <a:lstStyle/>
          <a:p>
            <a:pPr algn="ctr"/>
            <a:r>
              <a:rPr lang="en-US" sz="2400" b="1" dirty="0" smtClean="0">
                <a:latin typeface="Abadi MT Condensed Extra Bold" charset="0"/>
                <a:ea typeface="Abadi MT Condensed Extra Bold" charset="0"/>
                <a:cs typeface="Abadi MT Condensed Extra Bold" charset="0"/>
              </a:rPr>
              <a:t>L5</a:t>
            </a:r>
            <a:endParaRPr lang="en-US"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35666316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9" grpId="0"/>
      <p:bldP spid="5"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F3E7D15E-EA62-4CCC-8948-4B2F6F466DE8}" type="slidenum">
              <a:rPr lang="en-US" smtClean="0">
                <a:solidFill>
                  <a:prstClr val="white">
                    <a:lumMod val="65000"/>
                  </a:prstClr>
                </a:solidFill>
                <a:latin typeface="Abadi MT Condensed Extra Bold" charset="0"/>
                <a:ea typeface="Abadi MT Condensed Extra Bold" charset="0"/>
                <a:cs typeface="Abadi MT Condensed Extra Bold" charset="0"/>
              </a:rPr>
              <a:pPr>
                <a:defRPr/>
              </a:pPr>
              <a:t>17</a:t>
            </a:fld>
            <a:endParaRPr lang="en-US" dirty="0">
              <a:solidFill>
                <a:prstClr val="white">
                  <a:lumMod val="65000"/>
                </a:prstClr>
              </a:solidFill>
              <a:latin typeface="Abadi MT Condensed Extra Bold" charset="0"/>
              <a:ea typeface="Abadi MT Condensed Extra Bold" charset="0"/>
              <a:cs typeface="Abadi MT Condensed Extra Bold" charset="0"/>
            </a:endParaRPr>
          </a:p>
        </p:txBody>
      </p:sp>
      <p:sp>
        <p:nvSpPr>
          <p:cNvPr id="2" name="Title 1"/>
          <p:cNvSpPr>
            <a:spLocks noGrp="1"/>
          </p:cNvSpPr>
          <p:nvPr>
            <p:ph type="title" idx="4294967295"/>
          </p:nvPr>
        </p:nvSpPr>
        <p:spPr>
          <a:xfrm>
            <a:off x="0" y="831843"/>
            <a:ext cx="10385778" cy="792163"/>
          </a:xfrm>
        </p:spPr>
        <p:style>
          <a:lnRef idx="1">
            <a:schemeClr val="accent6"/>
          </a:lnRef>
          <a:fillRef idx="2">
            <a:schemeClr val="accent6"/>
          </a:fillRef>
          <a:effectRef idx="1">
            <a:schemeClr val="accent6"/>
          </a:effectRef>
          <a:fontRef idx="minor">
            <a:schemeClr val="dk1"/>
          </a:fontRef>
        </p:style>
        <p:txBody>
          <a:bodyPr anchor="t">
            <a:noAutofit/>
          </a:bodyPr>
          <a:lstStyle/>
          <a:p>
            <a:r>
              <a:rPr lang="en-US" sz="2800" dirty="0">
                <a:solidFill>
                  <a:schemeClr val="tx1"/>
                </a:solidFill>
                <a:latin typeface="Abadi MT Condensed Extra Bold" charset="0"/>
                <a:ea typeface="Abadi MT Condensed Extra Bold" charset="0"/>
                <a:cs typeface="Abadi MT Condensed Extra Bold" charset="0"/>
              </a:rPr>
              <a:t>Comparison of the Ways to Demonstrate a </a:t>
            </a:r>
            <a:r>
              <a:rPr lang="en-US" sz="2800" dirty="0" smtClean="0">
                <a:solidFill>
                  <a:schemeClr val="tx1"/>
                </a:solidFill>
                <a:latin typeface="Abadi MT Condensed Extra Bold" charset="0"/>
                <a:ea typeface="Abadi MT Condensed Extra Bold" charset="0"/>
                <a:cs typeface="Abadi MT Condensed Extra Bold" charset="0"/>
              </a:rPr>
              <a:t>Learning </a:t>
            </a:r>
            <a:r>
              <a:rPr lang="en-US" sz="2800" dirty="0">
                <a:solidFill>
                  <a:schemeClr val="tx1"/>
                </a:solidFill>
                <a:latin typeface="Abadi MT Condensed Extra Bold" charset="0"/>
                <a:ea typeface="Abadi MT Condensed Extra Bold" charset="0"/>
                <a:cs typeface="Abadi MT Condensed Extra Bold" charset="0"/>
              </a:rPr>
              <a:t>Gain for School Grades </a:t>
            </a:r>
          </a:p>
        </p:txBody>
      </p:sp>
      <p:graphicFrame>
        <p:nvGraphicFramePr>
          <p:cNvPr id="4" name="Table 3"/>
          <p:cNvGraphicFramePr>
            <a:graphicFrameLocks noGrp="1"/>
          </p:cNvGraphicFramePr>
          <p:nvPr>
            <p:extLst>
              <p:ext uri="{D42A27DB-BD31-4B8C-83A1-F6EECF244321}">
                <p14:modId xmlns:p14="http://schemas.microsoft.com/office/powerpoint/2010/main" val="2200423910"/>
              </p:ext>
            </p:extLst>
          </p:nvPr>
        </p:nvGraphicFramePr>
        <p:xfrm>
          <a:off x="804893" y="1624006"/>
          <a:ext cx="11055803" cy="4318222"/>
        </p:xfrm>
        <a:graphic>
          <a:graphicData uri="http://schemas.openxmlformats.org/drawingml/2006/table">
            <a:tbl>
              <a:tblPr firstRow="1" bandRow="1">
                <a:tableStyleId>{5C22544A-7EE6-4342-B048-85BDC9FD1C3A}</a:tableStyleId>
              </a:tblPr>
              <a:tblGrid>
                <a:gridCol w="5532004">
                  <a:extLst>
                    <a:ext uri="{9D8B030D-6E8A-4147-A177-3AD203B41FA5}">
                      <a16:colId xmlns:a16="http://schemas.microsoft.com/office/drawing/2014/main" val="20000"/>
                    </a:ext>
                  </a:extLst>
                </a:gridCol>
                <a:gridCol w="5523799">
                  <a:extLst>
                    <a:ext uri="{9D8B030D-6E8A-4147-A177-3AD203B41FA5}">
                      <a16:colId xmlns:a16="http://schemas.microsoft.com/office/drawing/2014/main" val="20001"/>
                    </a:ext>
                  </a:extLst>
                </a:gridCol>
              </a:tblGrid>
              <a:tr h="365979">
                <a:tc>
                  <a:txBody>
                    <a:bodyPr/>
                    <a:lstStyle/>
                    <a:p>
                      <a:r>
                        <a:rPr lang="en-US" sz="1900" dirty="0" smtClean="0">
                          <a:latin typeface="Abadi MT Condensed Extra Bold" charset="0"/>
                          <a:ea typeface="Abadi MT Condensed Extra Bold" charset="0"/>
                          <a:cs typeface="Abadi MT Condensed Extra Bold" charset="0"/>
                        </a:rPr>
                        <a:t>Old Method</a:t>
                      </a:r>
                      <a:endParaRPr lang="en-US" sz="1900" dirty="0">
                        <a:latin typeface="Abadi MT Condensed Extra Bold" charset="0"/>
                        <a:ea typeface="Abadi MT Condensed Extra Bold" charset="0"/>
                        <a:cs typeface="Abadi MT Condensed Extra Bold" charset="0"/>
                      </a:endParaRPr>
                    </a:p>
                  </a:txBody>
                  <a:tcPr/>
                </a:tc>
                <a:tc>
                  <a:txBody>
                    <a:bodyPr/>
                    <a:lstStyle/>
                    <a:p>
                      <a:r>
                        <a:rPr lang="en-US" sz="1900" dirty="0" smtClean="0">
                          <a:latin typeface="Abadi MT Condensed Extra Bold" charset="0"/>
                          <a:ea typeface="Abadi MT Condensed Extra Bold" charset="0"/>
                          <a:cs typeface="Abadi MT Condensed Extra Bold" charset="0"/>
                        </a:rPr>
                        <a:t>New Method</a:t>
                      </a:r>
                      <a:endParaRPr lang="en-US" sz="1900" dirty="0">
                        <a:latin typeface="Abadi MT Condensed Extra Bold" charset="0"/>
                        <a:ea typeface="Abadi MT Condensed Extra Bold" charset="0"/>
                        <a:cs typeface="Abadi MT Condensed Extra Bold" charset="0"/>
                      </a:endParaRPr>
                    </a:p>
                  </a:txBody>
                  <a:tcPr/>
                </a:tc>
                <a:extLst>
                  <a:ext uri="{0D108BD9-81ED-4DB2-BD59-A6C34878D82A}">
                    <a16:rowId xmlns:a16="http://schemas.microsoft.com/office/drawing/2014/main" val="10000"/>
                  </a:ext>
                </a:extLst>
              </a:tr>
              <a:tr h="922267">
                <a:tc>
                  <a:txBody>
                    <a:bodyPr/>
                    <a:lstStyle/>
                    <a:p>
                      <a:r>
                        <a:rPr lang="en-US" sz="1900" dirty="0" smtClean="0">
                          <a:latin typeface="Abadi MT Condensed Extra Bold" charset="0"/>
                          <a:ea typeface="Abadi MT Condensed Extra Bold" charset="0"/>
                          <a:cs typeface="Abadi MT Condensed Extra Bold" charset="0"/>
                        </a:rPr>
                        <a:t>Improve</a:t>
                      </a:r>
                      <a:r>
                        <a:rPr lang="en-US" sz="1900" baseline="0" dirty="0" smtClean="0">
                          <a:latin typeface="Abadi MT Condensed Extra Bold" charset="0"/>
                          <a:ea typeface="Abadi MT Condensed Extra Bold" charset="0"/>
                          <a:cs typeface="Abadi MT Condensed Extra Bold" charset="0"/>
                        </a:rPr>
                        <a:t> one or more achievement levels from one year to the next (e.g., move from Level 1 to Level 2; Level 2 to Level 4, etc.)</a:t>
                      </a:r>
                      <a:endParaRPr lang="en-US" sz="1900" dirty="0">
                        <a:latin typeface="Abadi MT Condensed Extra Bold" charset="0"/>
                        <a:ea typeface="Abadi MT Condensed Extra Bold" charset="0"/>
                        <a:cs typeface="Abadi MT Condensed Extra Bold" charset="0"/>
                      </a:endParaRPr>
                    </a:p>
                  </a:txBody>
                  <a:tcPr/>
                </a:tc>
                <a:tc>
                  <a:txBody>
                    <a:bodyPr/>
                    <a:lstStyle/>
                    <a:p>
                      <a:r>
                        <a:rPr lang="en-US" sz="1900" dirty="0" smtClean="0">
                          <a:latin typeface="Abadi MT Condensed Extra Bold" charset="0"/>
                          <a:ea typeface="Abadi MT Condensed Extra Bold" charset="0"/>
                          <a:cs typeface="Abadi MT Condensed Extra Bold" charset="0"/>
                        </a:rPr>
                        <a:t>Same</a:t>
                      </a:r>
                      <a:endParaRPr lang="en-US" sz="1900" dirty="0">
                        <a:latin typeface="Abadi MT Condensed Extra Bold" charset="0"/>
                        <a:ea typeface="Abadi MT Condensed Extra Bold" charset="0"/>
                        <a:cs typeface="Abadi MT Condensed Extra Bold" charset="0"/>
                      </a:endParaRPr>
                    </a:p>
                  </a:txBody>
                  <a:tcPr/>
                </a:tc>
                <a:extLst>
                  <a:ext uri="{0D108BD9-81ED-4DB2-BD59-A6C34878D82A}">
                    <a16:rowId xmlns:a16="http://schemas.microsoft.com/office/drawing/2014/main" val="10001"/>
                  </a:ext>
                </a:extLst>
              </a:tr>
              <a:tr h="1180893">
                <a:tc>
                  <a:txBody>
                    <a:bodyPr/>
                    <a:lstStyle/>
                    <a:p>
                      <a:r>
                        <a:rPr lang="en-US" sz="1900" dirty="0" smtClean="0">
                          <a:latin typeface="Abadi MT Condensed Extra Bold" charset="0"/>
                          <a:ea typeface="Abadi MT Condensed Extra Bold" charset="0"/>
                          <a:cs typeface="Abadi MT Condensed Extra Bold" charset="0"/>
                        </a:rPr>
                        <a:t>Maintain a Level 3,</a:t>
                      </a:r>
                      <a:r>
                        <a:rPr lang="en-US" sz="1900" baseline="0" dirty="0" smtClean="0">
                          <a:latin typeface="Abadi MT Condensed Extra Bold" charset="0"/>
                          <a:ea typeface="Abadi MT Condensed Extra Bold" charset="0"/>
                          <a:cs typeface="Abadi MT Condensed Extra Bold" charset="0"/>
                        </a:rPr>
                        <a:t> Level 4, or Level 5 from one year to the next</a:t>
                      </a:r>
                      <a:endParaRPr lang="en-US" sz="1900" dirty="0">
                        <a:latin typeface="Abadi MT Condensed Extra Bold" charset="0"/>
                        <a:ea typeface="Abadi MT Condensed Extra Bold" charset="0"/>
                        <a:cs typeface="Abadi MT Condensed Extra Bold" charset="0"/>
                      </a:endParaRPr>
                    </a:p>
                  </a:txBody>
                  <a:tcPr/>
                </a:tc>
                <a:tc>
                  <a:txBody>
                    <a:bodyPr/>
                    <a:lstStyle/>
                    <a:p>
                      <a:r>
                        <a:rPr lang="en-US" sz="1900" dirty="0" smtClean="0">
                          <a:latin typeface="Abadi MT Condensed Extra Bold" charset="0"/>
                          <a:ea typeface="Abadi MT Condensed Extra Bold" charset="0"/>
                          <a:cs typeface="Abadi MT Condensed Extra Bold" charset="0"/>
                        </a:rPr>
                        <a:t>Same, </a:t>
                      </a:r>
                      <a:r>
                        <a:rPr lang="en-US" sz="1900" b="1" i="1" dirty="0" smtClean="0">
                          <a:latin typeface="Abadi MT Condensed Extra Bold" charset="0"/>
                          <a:ea typeface="Abadi MT Condensed Extra Bold" charset="0"/>
                          <a:cs typeface="Abadi MT Condensed Extra Bold" charset="0"/>
                        </a:rPr>
                        <a:t>except</a:t>
                      </a:r>
                      <a:r>
                        <a:rPr lang="en-US" sz="1900" baseline="0" dirty="0" smtClean="0">
                          <a:latin typeface="Abadi MT Condensed Extra Bold" charset="0"/>
                          <a:ea typeface="Abadi MT Condensed Extra Bold" charset="0"/>
                          <a:cs typeface="Abadi MT Condensed Extra Bold" charset="0"/>
                        </a:rPr>
                        <a:t> for </a:t>
                      </a:r>
                      <a:r>
                        <a:rPr lang="en-US" sz="1900" baseline="0" dirty="0" smtClean="0">
                          <a:solidFill>
                            <a:srgbClr val="FF0000"/>
                          </a:solidFill>
                          <a:latin typeface="Abadi MT Condensed Extra Bold" charset="0"/>
                          <a:ea typeface="Abadi MT Condensed Extra Bold" charset="0"/>
                          <a:cs typeface="Abadi MT Condensed Extra Bold" charset="0"/>
                        </a:rPr>
                        <a:t>Level 3 and Level 4</a:t>
                      </a:r>
                      <a:r>
                        <a:rPr lang="en-US" sz="1900" baseline="0" dirty="0" smtClean="0">
                          <a:latin typeface="Abadi MT Condensed Extra Bold" charset="0"/>
                          <a:ea typeface="Abadi MT Condensed Extra Bold" charset="0"/>
                          <a:cs typeface="Abadi MT Condensed Extra Bold" charset="0"/>
                        </a:rPr>
                        <a:t>, in addition to maintaining the level, </a:t>
                      </a:r>
                      <a:r>
                        <a:rPr lang="en-US" sz="1900" baseline="0" dirty="0" smtClean="0">
                          <a:solidFill>
                            <a:srgbClr val="FF0000"/>
                          </a:solidFill>
                          <a:latin typeface="Abadi MT Condensed Extra Bold" charset="0"/>
                          <a:ea typeface="Abadi MT Condensed Extra Bold" charset="0"/>
                          <a:cs typeface="Abadi MT Condensed Extra Bold" charset="0"/>
                        </a:rPr>
                        <a:t>the student’s scale score must have improved from one year to the next*</a:t>
                      </a:r>
                    </a:p>
                    <a:p>
                      <a:r>
                        <a:rPr lang="en-US" sz="1900" baseline="0" dirty="0" smtClean="0">
                          <a:solidFill>
                            <a:srgbClr val="7030A0"/>
                          </a:solidFill>
                          <a:latin typeface="Abadi MT Condensed Extra Bold" charset="0"/>
                          <a:ea typeface="Abadi MT Condensed Extra Bold" charset="0"/>
                          <a:cs typeface="Abadi MT Condensed Extra Bold" charset="0"/>
                        </a:rPr>
                        <a:t>Exception: Mathematics EOCs</a:t>
                      </a:r>
                      <a:endParaRPr lang="en-US" sz="1900" dirty="0">
                        <a:solidFill>
                          <a:srgbClr val="7030A0"/>
                        </a:solidFill>
                        <a:latin typeface="Abadi MT Condensed Extra Bold" charset="0"/>
                        <a:ea typeface="Abadi MT Condensed Extra Bold" charset="0"/>
                        <a:cs typeface="Abadi MT Condensed Extra Bold" charset="0"/>
                      </a:endParaRPr>
                    </a:p>
                  </a:txBody>
                  <a:tcPr/>
                </a:tc>
                <a:extLst>
                  <a:ext uri="{0D108BD9-81ED-4DB2-BD59-A6C34878D82A}">
                    <a16:rowId xmlns:a16="http://schemas.microsoft.com/office/drawing/2014/main" val="10002"/>
                  </a:ext>
                </a:extLst>
              </a:tr>
              <a:tr h="1727422">
                <a:tc>
                  <a:txBody>
                    <a:bodyPr/>
                    <a:lstStyle/>
                    <a:p>
                      <a:r>
                        <a:rPr lang="en-US" sz="1900" dirty="0" smtClean="0">
                          <a:latin typeface="Abadi MT Condensed Extra Bold" charset="0"/>
                          <a:ea typeface="Abadi MT Condensed Extra Bold" charset="0"/>
                          <a:cs typeface="Abadi MT Condensed Extra Bold" charset="0"/>
                        </a:rPr>
                        <a:t>For students</a:t>
                      </a:r>
                      <a:r>
                        <a:rPr lang="en-US" sz="1900" baseline="0" dirty="0" smtClean="0">
                          <a:latin typeface="Abadi MT Condensed Extra Bold" charset="0"/>
                          <a:ea typeface="Abadi MT Condensed Extra Bold" charset="0"/>
                          <a:cs typeface="Abadi MT Condensed Extra Bold" charset="0"/>
                        </a:rPr>
                        <a:t> who remain in Level 1 or Level 2, demonstrate a specified scale score gain</a:t>
                      </a:r>
                      <a:endParaRPr lang="en-US" sz="1900" dirty="0">
                        <a:latin typeface="Abadi MT Condensed Extra Bold" charset="0"/>
                        <a:ea typeface="Abadi MT Condensed Extra Bold" charset="0"/>
                        <a:cs typeface="Abadi MT Condensed Extra Bold" charset="0"/>
                      </a:endParaRPr>
                    </a:p>
                  </a:txBody>
                  <a:tcPr/>
                </a:tc>
                <a:tc>
                  <a:txBody>
                    <a:bodyPr/>
                    <a:lstStyle/>
                    <a:p>
                      <a:r>
                        <a:rPr lang="en-US" sz="1900" dirty="0" smtClean="0">
                          <a:solidFill>
                            <a:srgbClr val="FF0000"/>
                          </a:solidFill>
                          <a:latin typeface="Abadi MT Condensed Extra Bold" charset="0"/>
                          <a:ea typeface="Abadi MT Condensed Extra Bold" charset="0"/>
                          <a:cs typeface="Abadi MT Condensed Extra Bold" charset="0"/>
                        </a:rPr>
                        <a:t>Split</a:t>
                      </a:r>
                      <a:r>
                        <a:rPr lang="en-US" sz="1900" baseline="0" dirty="0" smtClean="0">
                          <a:solidFill>
                            <a:srgbClr val="FF0000"/>
                          </a:solidFill>
                          <a:latin typeface="Abadi MT Condensed Extra Bold" charset="0"/>
                          <a:ea typeface="Abadi MT Condensed Extra Bold" charset="0"/>
                          <a:cs typeface="Abadi MT Condensed Extra Bold" charset="0"/>
                        </a:rPr>
                        <a:t> Levels 1 and 2 into multiple sections </a:t>
                      </a:r>
                      <a:r>
                        <a:rPr lang="en-US" sz="1900" baseline="0" dirty="0" smtClean="0">
                          <a:latin typeface="Abadi MT Condensed Extra Bold" charset="0"/>
                          <a:ea typeface="Abadi MT Condensed Extra Bold" charset="0"/>
                          <a:cs typeface="Abadi MT Condensed Extra Bold" charset="0"/>
                        </a:rPr>
                        <a:t>(Level 1 into thirds and Level 2 in half) </a:t>
                      </a:r>
                      <a:r>
                        <a:rPr lang="en-US" sz="1900" baseline="0" dirty="0" smtClean="0">
                          <a:solidFill>
                            <a:srgbClr val="FF0000"/>
                          </a:solidFill>
                          <a:latin typeface="Abadi MT Condensed Extra Bold" charset="0"/>
                          <a:ea typeface="Abadi MT Condensed Extra Bold" charset="0"/>
                          <a:cs typeface="Abadi MT Condensed Extra Bold" charset="0"/>
                        </a:rPr>
                        <a:t>and require the student to improve from section to section within the Level </a:t>
                      </a:r>
                      <a:r>
                        <a:rPr lang="en-US" sz="1900" baseline="0" dirty="0" smtClean="0">
                          <a:latin typeface="Abadi MT Condensed Extra Bold" charset="0"/>
                          <a:ea typeface="Abadi MT Condensed Extra Bold" charset="0"/>
                          <a:cs typeface="Abadi MT Condensed Extra Bold" charset="0"/>
                        </a:rPr>
                        <a:t>(e.g., move from the bottom third of Level 1 to the middle third of Level 1)</a:t>
                      </a:r>
                      <a:endParaRPr lang="en-US" sz="1900" dirty="0">
                        <a:latin typeface="Abadi MT Condensed Extra Bold" charset="0"/>
                        <a:ea typeface="Abadi MT Condensed Extra Bold" charset="0"/>
                        <a:cs typeface="Abadi MT Condensed Extra Bold" charset="0"/>
                      </a:endParaRP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804893" y="5771580"/>
            <a:ext cx="11055803" cy="584775"/>
          </a:xfrm>
          <a:prstGeom prst="rect">
            <a:avLst/>
          </a:prstGeom>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solidFill>
                  <a:prstClr val="black"/>
                </a:solidFill>
                <a:latin typeface="Abadi MT Condensed Extra Bold" charset="0"/>
                <a:ea typeface="Abadi MT Condensed Extra Bold" charset="0"/>
                <a:cs typeface="Abadi MT Condensed Extra Bold" charset="0"/>
              </a:rPr>
              <a:t>*The way to demonstrate a learning gain for students who maintain a Level 3 or Level 4 was changed from the original draft rule language based on feedback received from FADSS and others during the rule development process </a:t>
            </a:r>
          </a:p>
        </p:txBody>
      </p:sp>
    </p:spTree>
    <p:extLst>
      <p:ext uri="{BB962C8B-B14F-4D97-AF65-F5344CB8AC3E}">
        <p14:creationId xmlns:p14="http://schemas.microsoft.com/office/powerpoint/2010/main" val="37082159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6" y="1115016"/>
            <a:ext cx="6709122" cy="632947"/>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3600" dirty="0">
                <a:latin typeface="Abadi MT Condensed Extra Bold" charset="0"/>
                <a:ea typeface="Abadi MT Condensed Extra Bold" charset="0"/>
                <a:cs typeface="Abadi MT Condensed Extra Bold" charset="0"/>
              </a:rPr>
              <a:t>Logic </a:t>
            </a:r>
            <a:r>
              <a:rPr lang="en-US" sz="3600" dirty="0">
                <a:solidFill>
                  <a:schemeClr val="tx1"/>
                </a:solidFill>
                <a:latin typeface="Abadi MT Condensed Extra Bold" charset="0"/>
                <a:ea typeface="Abadi MT Condensed Extra Bold" charset="0"/>
                <a:cs typeface="Abadi MT Condensed Extra Bold" charset="0"/>
              </a:rPr>
              <a:t>Behind</a:t>
            </a:r>
            <a:r>
              <a:rPr lang="en-US" sz="3600" dirty="0">
                <a:latin typeface="Abadi MT Condensed Extra Bold" charset="0"/>
                <a:ea typeface="Abadi MT Condensed Extra Bold" charset="0"/>
                <a:cs typeface="Abadi MT Condensed Extra Bold" charset="0"/>
              </a:rPr>
              <a:t> the New LG Rules</a:t>
            </a:r>
          </a:p>
        </p:txBody>
      </p:sp>
      <p:sp>
        <p:nvSpPr>
          <p:cNvPr id="3" name="Slide Number Placeholder 2"/>
          <p:cNvSpPr>
            <a:spLocks noGrp="1"/>
          </p:cNvSpPr>
          <p:nvPr>
            <p:ph type="sldNum" sz="quarter" idx="10"/>
          </p:nvPr>
        </p:nvSpPr>
        <p:spPr/>
        <p:txBody>
          <a:bodyPr/>
          <a:lstStyle/>
          <a:p>
            <a:pPr algn="r">
              <a:defRPr/>
            </a:pPr>
            <a:fld id="{F3E7D15E-EA62-4CCC-8948-4B2F6F466DE8}" type="slidenum">
              <a:rPr lang="en-US" smtClean="0">
                <a:solidFill>
                  <a:prstClr val="white">
                    <a:lumMod val="65000"/>
                  </a:prstClr>
                </a:solidFill>
              </a:rPr>
              <a:pPr algn="r">
                <a:defRPr/>
              </a:pPr>
              <a:t>18</a:t>
            </a:fld>
            <a:endParaRPr lang="en-US" dirty="0">
              <a:solidFill>
                <a:prstClr val="white">
                  <a:lumMod val="6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83056486"/>
              </p:ext>
            </p:extLst>
          </p:nvPr>
        </p:nvGraphicFramePr>
        <p:xfrm>
          <a:off x="1828798" y="1773802"/>
          <a:ext cx="8382005" cy="3713899"/>
        </p:xfrm>
        <a:graphic>
          <a:graphicData uri="http://schemas.openxmlformats.org/drawingml/2006/table">
            <a:tbl>
              <a:tblPr firstRow="1" firstCol="1" bandRow="1"/>
              <a:tblGrid>
                <a:gridCol w="1287951">
                  <a:extLst>
                    <a:ext uri="{9D8B030D-6E8A-4147-A177-3AD203B41FA5}">
                      <a16:colId xmlns:a16="http://schemas.microsoft.com/office/drawing/2014/main" val="20000"/>
                    </a:ext>
                  </a:extLst>
                </a:gridCol>
                <a:gridCol w="1191871">
                  <a:extLst>
                    <a:ext uri="{9D8B030D-6E8A-4147-A177-3AD203B41FA5}">
                      <a16:colId xmlns:a16="http://schemas.microsoft.com/office/drawing/2014/main" val="20001"/>
                    </a:ext>
                  </a:extLst>
                </a:gridCol>
                <a:gridCol w="1191871">
                  <a:extLst>
                    <a:ext uri="{9D8B030D-6E8A-4147-A177-3AD203B41FA5}">
                      <a16:colId xmlns:a16="http://schemas.microsoft.com/office/drawing/2014/main" val="20002"/>
                    </a:ext>
                  </a:extLst>
                </a:gridCol>
                <a:gridCol w="1205109">
                  <a:extLst>
                    <a:ext uri="{9D8B030D-6E8A-4147-A177-3AD203B41FA5}">
                      <a16:colId xmlns:a16="http://schemas.microsoft.com/office/drawing/2014/main" val="20003"/>
                    </a:ext>
                  </a:extLst>
                </a:gridCol>
                <a:gridCol w="1178633">
                  <a:extLst>
                    <a:ext uri="{9D8B030D-6E8A-4147-A177-3AD203B41FA5}">
                      <a16:colId xmlns:a16="http://schemas.microsoft.com/office/drawing/2014/main" val="20004"/>
                    </a:ext>
                  </a:extLst>
                </a:gridCol>
                <a:gridCol w="1191871">
                  <a:extLst>
                    <a:ext uri="{9D8B030D-6E8A-4147-A177-3AD203B41FA5}">
                      <a16:colId xmlns:a16="http://schemas.microsoft.com/office/drawing/2014/main" val="20005"/>
                    </a:ext>
                  </a:extLst>
                </a:gridCol>
                <a:gridCol w="1134699">
                  <a:extLst>
                    <a:ext uri="{9D8B030D-6E8A-4147-A177-3AD203B41FA5}">
                      <a16:colId xmlns:a16="http://schemas.microsoft.com/office/drawing/2014/main" val="20006"/>
                    </a:ext>
                  </a:extLst>
                </a:gridCol>
              </a:tblGrid>
              <a:tr h="553299">
                <a:tc>
                  <a:txBody>
                    <a:bodyPr/>
                    <a:lstStyle/>
                    <a:p>
                      <a:pPr marL="0" marR="0">
                        <a:spcBef>
                          <a:spcPts val="0"/>
                        </a:spcBef>
                        <a:spcAft>
                          <a:spcPts val="0"/>
                        </a:spcAft>
                      </a:pPr>
                      <a:r>
                        <a:rPr lang="en-US" sz="2000" b="1" dirty="0" smtClean="0">
                          <a:solidFill>
                            <a:srgbClr val="000000"/>
                          </a:solidFill>
                          <a:effectLst/>
                          <a:latin typeface="Abadi MT Condensed Extra Bold" charset="0"/>
                          <a:ea typeface="Abadi MT Condensed Extra Bold" charset="0"/>
                          <a:cs typeface="Abadi MT Condensed Extra Bold" charset="0"/>
                        </a:rPr>
                        <a:t>FSA MATH</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Abadi MT Condensed Extra Bold" charset="0"/>
                          <a:ea typeface="Abadi MT Condensed Extra Bold" charset="0"/>
                          <a:cs typeface="Abadi MT Condensed Extra Bold" charset="0"/>
                        </a:rPr>
                        <a:t>Level 1</a:t>
                      </a:r>
                      <a:endParaRPr lang="en-US" sz="2000" dirty="0" smtClean="0">
                        <a:effectLst/>
                        <a:latin typeface="Abadi MT Condensed Extra Bold" charset="0"/>
                        <a:ea typeface="Abadi MT Condensed Extra Bold" charset="0"/>
                        <a:cs typeface="Abadi MT Condensed Extra 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sz="2000" dirty="0">
                        <a:effectLst/>
                        <a:latin typeface="Abadi MT Condensed Extra Bold" charset="0"/>
                        <a:ea typeface="Abadi MT Condensed Extra Bold" charset="0"/>
                        <a:cs typeface="Abadi MT Condensed Extra Bold"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sz="2000" dirty="0">
                        <a:effectLst/>
                        <a:latin typeface="Abadi MT Condensed Extra Bold" charset="0"/>
                        <a:ea typeface="Abadi MT Condensed Extra Bold" charset="0"/>
                        <a:cs typeface="Abadi MT Condensed Extra Bold"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US" sz="2000" dirty="0" smtClean="0">
                          <a:solidFill>
                            <a:srgbClr val="000000"/>
                          </a:solidFill>
                          <a:effectLst/>
                          <a:latin typeface="Abadi MT Condensed Extra Bold" charset="0"/>
                          <a:ea typeface="Abadi MT Condensed Extra Bold" charset="0"/>
                          <a:cs typeface="Abadi MT Condensed Extra Bold" charset="0"/>
                        </a:rPr>
                        <a:t>Level 2</a:t>
                      </a:r>
                      <a:endParaRPr lang="en-US" sz="2000" dirty="0">
                        <a:effectLst/>
                        <a:latin typeface="Abadi MT Condensed Extra Bold" charset="0"/>
                        <a:ea typeface="Abadi MT Condensed Extra Bold" charset="0"/>
                        <a:cs typeface="Abadi MT Condensed Extra 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sz="2000" dirty="0">
                        <a:effectLst/>
                        <a:latin typeface="Abadi MT Condensed Extra Bold" charset="0"/>
                        <a:ea typeface="Abadi MT Condensed Extra Bold" charset="0"/>
                        <a:cs typeface="Abadi MT Condensed Extra Bold"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Abadi MT Condensed Extra Bold" charset="0"/>
                          <a:ea typeface="Abadi MT Condensed Extra Bold" charset="0"/>
                          <a:cs typeface="Abadi MT Condensed Extra Bold" charset="0"/>
                        </a:rPr>
                        <a:t>Level 3</a:t>
                      </a:r>
                      <a:endParaRPr lang="en-US" sz="2000" dirty="0" smtClean="0">
                        <a:effectLst/>
                        <a:latin typeface="Abadi MT Condensed Extra Bold" charset="0"/>
                        <a:ea typeface="Abadi MT Condensed Extra Bold" charset="0"/>
                        <a:cs typeface="Abadi MT Condensed Extra 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36815">
                <a:tc>
                  <a:txBody>
                    <a:bodyPr/>
                    <a:lstStyle/>
                    <a:p>
                      <a:pPr marL="0" marR="0">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Low </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Middle</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High</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Low </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High</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3409">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Grade 3 </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240-254</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255-269</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270-284</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285-290</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291-296</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297-310</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6815">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Grade 4 </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267-282</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283-298</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2000" dirty="0" smtClean="0">
                          <a:solidFill>
                            <a:srgbClr val="000000"/>
                          </a:solidFill>
                          <a:effectLst/>
                          <a:latin typeface="Abadi MT Condensed Extra Bold" charset="0"/>
                          <a:ea typeface="Abadi MT Condensed Extra Bold" charset="0"/>
                          <a:cs typeface="Abadi MT Condensed Extra Bold" charset="0"/>
                        </a:rPr>
                        <a:t>299-304</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dirty="0" smtClean="0">
                          <a:solidFill>
                            <a:srgbClr val="000000"/>
                          </a:solidFill>
                          <a:effectLst/>
                          <a:latin typeface="Abadi MT Condensed Extra Bold" charset="0"/>
                          <a:ea typeface="Abadi MT Condensed Extra Bold" charset="0"/>
                          <a:cs typeface="Abadi MT Condensed Extra Bold" charset="0"/>
                        </a:rPr>
                        <a:t>305-309</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310-324</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436815">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Grade 5 </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dirty="0" smtClean="0">
                          <a:solidFill>
                            <a:srgbClr val="000000"/>
                          </a:solidFill>
                          <a:effectLst/>
                          <a:latin typeface="Abadi MT Condensed Extra Bold" charset="0"/>
                          <a:ea typeface="Abadi MT Condensed Extra Bold" charset="0"/>
                          <a:cs typeface="Abadi MT Condensed Extra Bold" charset="0"/>
                        </a:rPr>
                        <a:t>290-305</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306-312</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313-319</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320-333</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4"/>
                  </a:ext>
                </a:extLst>
              </a:tr>
              <a:tr h="436815">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Grade 6 </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2000" dirty="0" smtClean="0">
                          <a:solidFill>
                            <a:srgbClr val="000000"/>
                          </a:solidFill>
                          <a:effectLst/>
                          <a:latin typeface="Abadi MT Condensed Extra Bold" charset="0"/>
                          <a:ea typeface="Abadi MT Condensed Extra Bold" charset="0"/>
                          <a:cs typeface="Abadi MT Condensed Extra Bold" charset="0"/>
                        </a:rPr>
                        <a:t>310-317</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smtClean="0">
                          <a:solidFill>
                            <a:srgbClr val="000000"/>
                          </a:solidFill>
                          <a:effectLst/>
                          <a:latin typeface="Abadi MT Condensed Extra Bold" charset="0"/>
                          <a:ea typeface="Abadi MT Condensed Extra Bold" charset="0"/>
                          <a:cs typeface="Abadi MT Condensed Extra Bold" charset="0"/>
                        </a:rPr>
                        <a:t>318-324</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325-338</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436815">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Grade 7 </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2000" dirty="0" smtClean="0">
                          <a:solidFill>
                            <a:srgbClr val="000000"/>
                          </a:solidFill>
                          <a:effectLst/>
                          <a:latin typeface="Abadi MT Condensed Extra Bold" charset="0"/>
                          <a:ea typeface="Abadi MT Condensed Extra Bold" charset="0"/>
                          <a:cs typeface="Abadi MT Condensed Extra Bold" charset="0"/>
                        </a:rPr>
                        <a:t>323-329</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rgbClr val="000000"/>
                          </a:solidFill>
                          <a:effectLst/>
                          <a:latin typeface="Abadi MT Condensed Extra Bold" charset="0"/>
                          <a:ea typeface="Abadi MT Condensed Extra Bold" charset="0"/>
                          <a:cs typeface="Abadi MT Condensed Extra Bold" charset="0"/>
                        </a:rPr>
                        <a:t>330-345</a:t>
                      </a:r>
                      <a:endParaRPr lang="en-US" sz="200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6"/>
                  </a:ext>
                </a:extLst>
              </a:tr>
              <a:tr h="436815">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Grade 8 </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2000" dirty="0">
                          <a:solidFill>
                            <a:srgbClr val="000000"/>
                          </a:solidFill>
                          <a:effectLst/>
                          <a:latin typeface="Abadi MT Condensed Extra Bold" charset="0"/>
                          <a:ea typeface="Abadi MT Condensed Extra Bold" charset="0"/>
                          <a:cs typeface="Abadi MT Condensed Extra Bold" charset="0"/>
                        </a:rPr>
                        <a:t>337-352</a:t>
                      </a:r>
                      <a:endParaRPr lang="en-US" sz="2000" dirty="0">
                        <a:effectLst/>
                        <a:latin typeface="Abadi MT Condensed Extra Bold" charset="0"/>
                        <a:ea typeface="Abadi MT Condensed Extra Bold" charset="0"/>
                        <a:cs typeface="Abadi MT Condensed Extra Bold"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
        <p:nvSpPr>
          <p:cNvPr id="7" name="Bent-Up Arrow 6"/>
          <p:cNvSpPr/>
          <p:nvPr/>
        </p:nvSpPr>
        <p:spPr>
          <a:xfrm rot="5400000">
            <a:off x="3782667" y="3124035"/>
            <a:ext cx="381001" cy="631136"/>
          </a:xfrm>
          <a:prstGeom prst="bentUpArrow">
            <a:avLst>
              <a:gd name="adj1" fmla="val 25000"/>
              <a:gd name="adj2" fmla="val 28479"/>
              <a:gd name="adj3" fmla="val 458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Up Arrow 7"/>
          <p:cNvSpPr/>
          <p:nvPr/>
        </p:nvSpPr>
        <p:spPr>
          <a:xfrm rot="5400000">
            <a:off x="4973053" y="3601107"/>
            <a:ext cx="380652" cy="626166"/>
          </a:xfrm>
          <a:prstGeom prst="bentUpArrow">
            <a:avLst>
              <a:gd name="adj1" fmla="val 26544"/>
              <a:gd name="adj2" fmla="val 31963"/>
              <a:gd name="adj3"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rot="5400000">
            <a:off x="6127779" y="4004820"/>
            <a:ext cx="401926" cy="601319"/>
          </a:xfrm>
          <a:prstGeom prst="bentUpArrow">
            <a:avLst>
              <a:gd name="adj1" fmla="val 25000"/>
              <a:gd name="adj2" fmla="val 34985"/>
              <a:gd name="adj3"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5400000">
            <a:off x="7315953" y="4451983"/>
            <a:ext cx="422562" cy="662609"/>
          </a:xfrm>
          <a:prstGeom prst="bentUpArrow">
            <a:avLst>
              <a:gd name="adj1" fmla="val 25000"/>
              <a:gd name="adj2" fmla="val 29704"/>
              <a:gd name="adj3" fmla="val 4695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8596595" y="4856173"/>
            <a:ext cx="332809" cy="609599"/>
          </a:xfrm>
          <a:prstGeom prst="bentUpArrow">
            <a:avLst>
              <a:gd name="adj1" fmla="val 36946"/>
              <a:gd name="adj2" fmla="val 34955"/>
              <a:gd name="adj3"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46166" y="5663168"/>
            <a:ext cx="859765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latin typeface="Abadi MT Condensed Extra Bold" charset="0"/>
                <a:ea typeface="Abadi MT Condensed Extra Bold" charset="0"/>
                <a:cs typeface="Abadi MT Condensed Extra Bold" charset="0"/>
              </a:rPr>
              <a:t>By this logic a grade </a:t>
            </a:r>
            <a:r>
              <a:rPr lang="en-US" sz="2000" dirty="0" smtClean="0">
                <a:latin typeface="Abadi MT Condensed Extra Bold" charset="0"/>
                <a:ea typeface="Abadi MT Condensed Extra Bold" charset="0"/>
                <a:cs typeface="Abadi MT Condensed Extra Bold" charset="0"/>
              </a:rPr>
              <a:t>3 </a:t>
            </a:r>
            <a:r>
              <a:rPr lang="en-US" sz="2000" dirty="0">
                <a:latin typeface="Abadi MT Condensed Extra Bold" charset="0"/>
                <a:ea typeface="Abadi MT Condensed Extra Bold" charset="0"/>
                <a:cs typeface="Abadi MT Condensed Extra Bold" charset="0"/>
              </a:rPr>
              <a:t>level </a:t>
            </a:r>
            <a:r>
              <a:rPr lang="en-US" sz="2000" dirty="0" smtClean="0">
                <a:latin typeface="Abadi MT Condensed Extra Bold" charset="0"/>
                <a:ea typeface="Abadi MT Condensed Extra Bold" charset="0"/>
                <a:cs typeface="Abadi MT Condensed Extra Bold" charset="0"/>
              </a:rPr>
              <a:t>1-low </a:t>
            </a:r>
            <a:r>
              <a:rPr lang="en-US" sz="2000" dirty="0">
                <a:latin typeface="Abadi MT Condensed Extra Bold" charset="0"/>
                <a:ea typeface="Abadi MT Condensed Extra Bold" charset="0"/>
                <a:cs typeface="Abadi MT Condensed Extra Bold" charset="0"/>
              </a:rPr>
              <a:t>student could be </a:t>
            </a:r>
            <a:r>
              <a:rPr lang="en-US" sz="2000" dirty="0" smtClean="0">
                <a:latin typeface="Abadi MT Condensed Extra Bold" charset="0"/>
                <a:ea typeface="Abadi MT Condensed Extra Bold" charset="0"/>
                <a:cs typeface="Abadi MT Condensed Extra Bold" charset="0"/>
              </a:rPr>
              <a:t>satisfactory </a:t>
            </a:r>
            <a:r>
              <a:rPr lang="en-US" sz="2000" dirty="0">
                <a:latin typeface="Abadi MT Condensed Extra Bold" charset="0"/>
                <a:ea typeface="Abadi MT Condensed Extra Bold" charset="0"/>
                <a:cs typeface="Abadi MT Condensed Extra Bold" charset="0"/>
              </a:rPr>
              <a:t>by grade 8 </a:t>
            </a:r>
          </a:p>
        </p:txBody>
      </p:sp>
    </p:spTree>
    <p:extLst>
      <p:ext uri="{BB962C8B-B14F-4D97-AF65-F5344CB8AC3E}">
        <p14:creationId xmlns:p14="http://schemas.microsoft.com/office/powerpoint/2010/main" val="130965431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Objectives</a:t>
            </a:r>
            <a:endParaRPr lang="en-US" sz="4800" dirty="0"/>
          </a:p>
        </p:txBody>
      </p:sp>
      <p:sp>
        <p:nvSpPr>
          <p:cNvPr id="3" name="Content Placeholder 2"/>
          <p:cNvSpPr>
            <a:spLocks noGrp="1"/>
          </p:cNvSpPr>
          <p:nvPr>
            <p:ph idx="1"/>
          </p:nvPr>
        </p:nvSpPr>
        <p:spPr/>
        <p:txBody>
          <a:bodyPr>
            <a:normAutofit/>
          </a:bodyPr>
          <a:lstStyle/>
          <a:p>
            <a:pPr marL="0" indent="0">
              <a:buNone/>
            </a:pPr>
            <a:r>
              <a:rPr lang="en-US" dirty="0" smtClean="0"/>
              <a:t>Participants will:</a:t>
            </a:r>
          </a:p>
          <a:p>
            <a:r>
              <a:rPr lang="en-US" dirty="0" smtClean="0"/>
              <a:t>Examine State Rules regarding how learning gains will be determined using the Florida State Assessments</a:t>
            </a:r>
          </a:p>
          <a:p>
            <a:r>
              <a:rPr lang="en-US" dirty="0" smtClean="0"/>
              <a:t>Explore Learning Gains scenarios </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E7D15E-EA62-4CCC-8948-4B2F6F466DE8}" type="slidenum">
              <a:rPr lang="en-US" smtClean="0">
                <a:solidFill>
                  <a:prstClr val="white">
                    <a:lumMod val="65000"/>
                  </a:prstClr>
                </a:solidFill>
              </a:rPr>
              <a:pPr>
                <a:defRPr/>
              </a:pPr>
              <a:t>1</a:t>
            </a:fld>
            <a:endParaRPr lang="en-US" dirty="0">
              <a:solidFill>
                <a:prstClr val="white">
                  <a:lumMod val="65000"/>
                </a:prstClr>
              </a:solidFill>
            </a:endParaRPr>
          </a:p>
        </p:txBody>
      </p:sp>
    </p:spTree>
    <p:extLst>
      <p:ext uri="{BB962C8B-B14F-4D97-AF65-F5344CB8AC3E}">
        <p14:creationId xmlns:p14="http://schemas.microsoft.com/office/powerpoint/2010/main" val="155655732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Gains Target Calculator</a:t>
            </a:r>
            <a:endParaRPr lang="en-US" dirty="0"/>
          </a:p>
        </p:txBody>
      </p:sp>
      <p:sp>
        <p:nvSpPr>
          <p:cNvPr id="3" name="Content Placeholder 2"/>
          <p:cNvSpPr>
            <a:spLocks noGrp="1"/>
          </p:cNvSpPr>
          <p:nvPr>
            <p:ph idx="1"/>
          </p:nvPr>
        </p:nvSpPr>
        <p:spPr/>
        <p:txBody>
          <a:bodyPr/>
          <a:lstStyle/>
          <a:p>
            <a:r>
              <a:rPr lang="en-US" dirty="0" smtClean="0"/>
              <a:t>There is a link to download a Learning Gains Target Calculator</a:t>
            </a:r>
          </a:p>
        </p:txBody>
      </p:sp>
      <p:sp>
        <p:nvSpPr>
          <p:cNvPr id="4" name="Slide Number Placeholder 3"/>
          <p:cNvSpPr>
            <a:spLocks noGrp="1"/>
          </p:cNvSpPr>
          <p:nvPr>
            <p:ph type="sldNum" sz="quarter" idx="10"/>
          </p:nvPr>
        </p:nvSpPr>
        <p:spPr/>
        <p:txBody>
          <a:bodyPr/>
          <a:lstStyle/>
          <a:p>
            <a:pPr>
              <a:defRPr/>
            </a:pPr>
            <a:fld id="{F3E7D15E-EA62-4CCC-8948-4B2F6F466DE8}" type="slidenum">
              <a:rPr lang="en-US" smtClean="0">
                <a:solidFill>
                  <a:prstClr val="white">
                    <a:lumMod val="65000"/>
                  </a:prstClr>
                </a:solidFill>
              </a:rPr>
              <a:pPr>
                <a:defRPr/>
              </a:pPr>
              <a:t>19</a:t>
            </a:fld>
            <a:endParaRPr lang="en-US" dirty="0">
              <a:solidFill>
                <a:prstClr val="white">
                  <a:lumMod val="65000"/>
                </a:prstClr>
              </a:solidFill>
            </a:endParaRPr>
          </a:p>
        </p:txBody>
      </p:sp>
      <p:pic>
        <p:nvPicPr>
          <p:cNvPr id="5" name="Picture 4"/>
          <p:cNvPicPr>
            <a:picLocks noChangeAspect="1"/>
          </p:cNvPicPr>
          <p:nvPr/>
        </p:nvPicPr>
        <p:blipFill>
          <a:blip r:embed="rId2"/>
          <a:stretch>
            <a:fillRect/>
          </a:stretch>
        </p:blipFill>
        <p:spPr>
          <a:xfrm>
            <a:off x="241527" y="2743201"/>
            <a:ext cx="5591175" cy="2209800"/>
          </a:xfrm>
          <a:prstGeom prst="rect">
            <a:avLst/>
          </a:prstGeom>
        </p:spPr>
      </p:pic>
      <p:pic>
        <p:nvPicPr>
          <p:cNvPr id="6" name="Picture 5"/>
          <p:cNvPicPr>
            <a:picLocks noChangeAspect="1"/>
          </p:cNvPicPr>
          <p:nvPr/>
        </p:nvPicPr>
        <p:blipFill>
          <a:blip r:embed="rId3"/>
          <a:stretch>
            <a:fillRect/>
          </a:stretch>
        </p:blipFill>
        <p:spPr>
          <a:xfrm>
            <a:off x="6029325" y="2667001"/>
            <a:ext cx="6162675" cy="2362200"/>
          </a:xfrm>
          <a:prstGeom prst="rect">
            <a:avLst/>
          </a:prstGeom>
        </p:spPr>
      </p:pic>
    </p:spTree>
    <p:extLst>
      <p:ext uri="{BB962C8B-B14F-4D97-AF65-F5344CB8AC3E}">
        <p14:creationId xmlns:p14="http://schemas.microsoft.com/office/powerpoint/2010/main" val="242139420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65169" y="1472110"/>
            <a:ext cx="6939013" cy="904476"/>
          </a:xfrm>
          <a:ln/>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a:latin typeface="Abadi MT Condensed Extra Bold" charset="0"/>
                <a:ea typeface="Abadi MT Condensed Extra Bold" charset="0"/>
                <a:cs typeface="Abadi MT Condensed Extra Bold" charset="0"/>
              </a:rPr>
              <a:t>Learning Gains RULE NO.:6A-1.09981 </a:t>
            </a:r>
          </a:p>
        </p:txBody>
      </p:sp>
      <p:sp>
        <p:nvSpPr>
          <p:cNvPr id="3" name="Content Placeholder 3"/>
          <p:cNvSpPr txBox="1">
            <a:spLocks/>
          </p:cNvSpPr>
          <p:nvPr/>
        </p:nvSpPr>
        <p:spPr>
          <a:xfrm>
            <a:off x="923054" y="2695695"/>
            <a:ext cx="10023244" cy="2520164"/>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lgn="just">
              <a:lnSpc>
                <a:spcPct val="110000"/>
              </a:lnSpc>
              <a:spcBef>
                <a:spcPts val="0"/>
              </a:spcBef>
              <a:buNone/>
            </a:pPr>
            <a:r>
              <a:rPr lang="en-US" sz="3600" dirty="0" smtClean="0">
                <a:latin typeface="Abadi MT Condensed Extra Bold" charset="0"/>
                <a:ea typeface="Abadi MT Condensed Extra Bold" charset="0"/>
                <a:cs typeface="Abadi MT Condensed Extra Bold" charset="0"/>
              </a:rPr>
              <a:t>Learning gains</a:t>
            </a:r>
            <a:r>
              <a:rPr lang="en-US" sz="3200" dirty="0" smtClean="0">
                <a:latin typeface="Abadi MT Condensed Extra Bold" charset="0"/>
                <a:ea typeface="Abadi MT Condensed Extra Bold" charset="0"/>
                <a:cs typeface="Abadi MT Condensed Extra Bold" charset="0"/>
              </a:rPr>
              <a:t>:</a:t>
            </a:r>
            <a:endParaRPr lang="en-US" sz="3200" dirty="0">
              <a:latin typeface="Abadi MT Condensed Extra Bold" charset="0"/>
              <a:ea typeface="Abadi MT Condensed Extra Bold" charset="0"/>
              <a:cs typeface="Abadi MT Condensed Extra Bold" charset="0"/>
            </a:endParaRPr>
          </a:p>
          <a:p>
            <a:pPr lvl="1" algn="just">
              <a:lnSpc>
                <a:spcPct val="110000"/>
              </a:lnSpc>
              <a:spcBef>
                <a:spcPts val="0"/>
              </a:spcBef>
            </a:pPr>
            <a:r>
              <a:rPr lang="en-US" sz="2800" dirty="0">
                <a:latin typeface="Abadi MT Condensed Extra Bold" charset="0"/>
                <a:ea typeface="Abadi MT Condensed Extra Bold" charset="0"/>
                <a:cs typeface="Abadi MT Condensed Extra Bold" charset="0"/>
              </a:rPr>
              <a:t>Measurement of growth from one year to the next year </a:t>
            </a:r>
            <a:endParaRPr lang="en-US" sz="2800" dirty="0" smtClean="0">
              <a:latin typeface="Abadi MT Condensed Extra Bold" charset="0"/>
              <a:ea typeface="Abadi MT Condensed Extra Bold" charset="0"/>
              <a:cs typeface="Abadi MT Condensed Extra Bold" charset="0"/>
            </a:endParaRPr>
          </a:p>
          <a:p>
            <a:pPr lvl="2" algn="just">
              <a:lnSpc>
                <a:spcPct val="110000"/>
              </a:lnSpc>
              <a:spcBef>
                <a:spcPts val="0"/>
              </a:spcBef>
            </a:pPr>
            <a:r>
              <a:rPr lang="en-US" sz="2400" dirty="0" smtClean="0">
                <a:latin typeface="Abadi MT Condensed Extra Bold" charset="0"/>
                <a:ea typeface="Abadi MT Condensed Extra Bold" charset="0"/>
                <a:cs typeface="Abadi MT Condensed Extra Bold" charset="0"/>
              </a:rPr>
              <a:t>Growth must sufficiently meet </a:t>
            </a:r>
            <a:r>
              <a:rPr lang="en-US" sz="2400" dirty="0">
                <a:latin typeface="Abadi MT Condensed Extra Bold" charset="0"/>
                <a:ea typeface="Abadi MT Condensed Extra Bold" charset="0"/>
                <a:cs typeface="Abadi MT Condensed Extra Bold" charset="0"/>
              </a:rPr>
              <a:t>the prescribed </a:t>
            </a:r>
            <a:r>
              <a:rPr lang="en-US" sz="2400" dirty="0" smtClean="0">
                <a:latin typeface="Abadi MT Condensed Extra Bold" charset="0"/>
                <a:ea typeface="Abadi MT Condensed Extra Bold" charset="0"/>
                <a:cs typeface="Abadi MT Condensed Extra Bold" charset="0"/>
              </a:rPr>
              <a:t>criteria</a:t>
            </a:r>
            <a:endParaRPr lang="en-US" sz="2400" dirty="0">
              <a:latin typeface="Abadi MT Condensed Extra Bold" charset="0"/>
              <a:ea typeface="Abadi MT Condensed Extra Bold" charset="0"/>
              <a:cs typeface="Abadi MT Condensed Extra Bold" charset="0"/>
            </a:endParaRPr>
          </a:p>
          <a:p>
            <a:pPr lvl="1" algn="just">
              <a:lnSpc>
                <a:spcPct val="110000"/>
              </a:lnSpc>
              <a:spcBef>
                <a:spcPts val="0"/>
              </a:spcBef>
            </a:pPr>
            <a:r>
              <a:rPr lang="en-US" sz="2800" dirty="0">
                <a:latin typeface="Abadi MT Condensed Extra Bold" charset="0"/>
                <a:ea typeface="Abadi MT Condensed Extra Bold" charset="0"/>
                <a:cs typeface="Abadi MT Condensed Extra Bold" charset="0"/>
              </a:rPr>
              <a:t>May be demonstrated in English Language Arts and </a:t>
            </a:r>
            <a:r>
              <a:rPr lang="en-US" sz="2800" dirty="0" smtClean="0">
                <a:latin typeface="Abadi MT Condensed Extra Bold" charset="0"/>
                <a:ea typeface="Abadi MT Condensed Extra Bold" charset="0"/>
                <a:cs typeface="Abadi MT Condensed Extra Bold" charset="0"/>
              </a:rPr>
              <a:t>Mathematics</a:t>
            </a:r>
            <a:endParaRPr lang="en-US" sz="2800" dirty="0">
              <a:latin typeface="Abadi MT Condensed Extra Bold" charset="0"/>
              <a:ea typeface="Abadi MT Condensed Extra Bold" charset="0"/>
              <a:cs typeface="Abadi MT Condensed Extra Bold" charset="0"/>
            </a:endParaRPr>
          </a:p>
        </p:txBody>
      </p:sp>
      <p:sp>
        <p:nvSpPr>
          <p:cNvPr id="4" name="Slide Number Placeholder 3"/>
          <p:cNvSpPr>
            <a:spLocks noGrp="1"/>
          </p:cNvSpPr>
          <p:nvPr>
            <p:ph type="sldNum" sz="quarter" idx="10"/>
          </p:nvPr>
        </p:nvSpPr>
        <p:spPr/>
        <p:txBody>
          <a:bodyPr/>
          <a:lstStyle/>
          <a:p>
            <a:pPr>
              <a:defRPr/>
            </a:pPr>
            <a:fld id="{F3E7D15E-EA62-4CCC-8948-4B2F6F466DE8}" type="slidenum">
              <a:rPr lang="en-US" smtClean="0">
                <a:solidFill>
                  <a:prstClr val="white">
                    <a:lumMod val="65000"/>
                  </a:prstClr>
                </a:solidFill>
              </a:rPr>
              <a:pPr>
                <a:defRPr/>
              </a:pPr>
              <a:t>2</a:t>
            </a:fld>
            <a:endParaRPr lang="en-US" dirty="0">
              <a:solidFill>
                <a:prstClr val="white">
                  <a:lumMod val="65000"/>
                </a:prstClr>
              </a:solidFill>
            </a:endParaRPr>
          </a:p>
        </p:txBody>
      </p:sp>
    </p:spTree>
    <p:extLst>
      <p:ext uri="{BB962C8B-B14F-4D97-AF65-F5344CB8AC3E}">
        <p14:creationId xmlns:p14="http://schemas.microsoft.com/office/powerpoint/2010/main" val="16491682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25" y="809034"/>
            <a:ext cx="5104576" cy="1013971"/>
          </a:xfrm>
        </p:spPr>
        <p:style>
          <a:lnRef idx="1">
            <a:schemeClr val="accent6"/>
          </a:lnRef>
          <a:fillRef idx="2">
            <a:schemeClr val="accent6"/>
          </a:fillRef>
          <a:effectRef idx="1">
            <a:schemeClr val="accent6"/>
          </a:effectRef>
          <a:fontRef idx="minor">
            <a:schemeClr val="dk1"/>
          </a:fontRef>
        </p:style>
        <p:txBody>
          <a:bodyPr anchor="t"/>
          <a:lstStyle/>
          <a:p>
            <a:r>
              <a:rPr lang="en-US" dirty="0">
                <a:solidFill>
                  <a:schemeClr val="tx1"/>
                </a:solidFill>
                <a:latin typeface="Abadi MT Condensed Extra Bold" charset="0"/>
                <a:ea typeface="Abadi MT Condensed Extra Bold" charset="0"/>
                <a:cs typeface="Abadi MT Condensed Extra Bold" charset="0"/>
              </a:rPr>
              <a:t>Learning Gains Rule #1:</a:t>
            </a:r>
          </a:p>
        </p:txBody>
      </p:sp>
      <p:sp>
        <p:nvSpPr>
          <p:cNvPr id="15" name="Slide Number Placeholder 14"/>
          <p:cNvSpPr>
            <a:spLocks noGrp="1"/>
          </p:cNvSpPr>
          <p:nvPr>
            <p:ph type="sldNum" sz="quarter" idx="10"/>
          </p:nvPr>
        </p:nvSpPr>
        <p:spPr/>
        <p:txBody>
          <a:bodyPr/>
          <a:lstStyle/>
          <a:p>
            <a:fld id="{B060DFAC-235C-9A45-9C22-F4EE47FC4267}" type="slidenum">
              <a:rPr lang="en-US" smtClean="0"/>
              <a:t>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30584646"/>
              </p:ext>
            </p:extLst>
          </p:nvPr>
        </p:nvGraphicFramePr>
        <p:xfrm>
          <a:off x="245735" y="4247462"/>
          <a:ext cx="11487150" cy="1616764"/>
        </p:xfrm>
        <a:graphic>
          <a:graphicData uri="http://schemas.openxmlformats.org/drawingml/2006/table">
            <a:tbl>
              <a:tblPr/>
              <a:tblGrid>
                <a:gridCol w="1354666">
                  <a:extLst>
                    <a:ext uri="{9D8B030D-6E8A-4147-A177-3AD203B41FA5}">
                      <a16:colId xmlns:a16="http://schemas.microsoft.com/office/drawing/2014/main" val="20000"/>
                    </a:ext>
                  </a:extLst>
                </a:gridCol>
                <a:gridCol w="960951">
                  <a:extLst>
                    <a:ext uri="{9D8B030D-6E8A-4147-A177-3AD203B41FA5}">
                      <a16:colId xmlns:a16="http://schemas.microsoft.com/office/drawing/2014/main" val="20001"/>
                    </a:ext>
                  </a:extLst>
                </a:gridCol>
                <a:gridCol w="1063727">
                  <a:extLst>
                    <a:ext uri="{9D8B030D-6E8A-4147-A177-3AD203B41FA5}">
                      <a16:colId xmlns:a16="http://schemas.microsoft.com/office/drawing/2014/main" val="20002"/>
                    </a:ext>
                  </a:extLst>
                </a:gridCol>
                <a:gridCol w="1086023">
                  <a:extLst>
                    <a:ext uri="{9D8B030D-6E8A-4147-A177-3AD203B41FA5}">
                      <a16:colId xmlns:a16="http://schemas.microsoft.com/office/drawing/2014/main" val="20003"/>
                    </a:ext>
                  </a:extLst>
                </a:gridCol>
                <a:gridCol w="987296">
                  <a:extLst>
                    <a:ext uri="{9D8B030D-6E8A-4147-A177-3AD203B41FA5}">
                      <a16:colId xmlns:a16="http://schemas.microsoft.com/office/drawing/2014/main" val="20004"/>
                    </a:ext>
                  </a:extLst>
                </a:gridCol>
                <a:gridCol w="987296">
                  <a:extLst>
                    <a:ext uri="{9D8B030D-6E8A-4147-A177-3AD203B41FA5}">
                      <a16:colId xmlns:a16="http://schemas.microsoft.com/office/drawing/2014/main" val="20005"/>
                    </a:ext>
                  </a:extLst>
                </a:gridCol>
                <a:gridCol w="1036659">
                  <a:extLst>
                    <a:ext uri="{9D8B030D-6E8A-4147-A177-3AD203B41FA5}">
                      <a16:colId xmlns:a16="http://schemas.microsoft.com/office/drawing/2014/main" val="20006"/>
                    </a:ext>
                  </a:extLst>
                </a:gridCol>
                <a:gridCol w="941926">
                  <a:extLst>
                    <a:ext uri="{9D8B030D-6E8A-4147-A177-3AD203B41FA5}">
                      <a16:colId xmlns:a16="http://schemas.microsoft.com/office/drawing/2014/main" val="20007"/>
                    </a:ext>
                  </a:extLst>
                </a:gridCol>
                <a:gridCol w="941926">
                  <a:extLst>
                    <a:ext uri="{9D8B030D-6E8A-4147-A177-3AD203B41FA5}">
                      <a16:colId xmlns:a16="http://schemas.microsoft.com/office/drawing/2014/main" val="20008"/>
                    </a:ext>
                  </a:extLst>
                </a:gridCol>
                <a:gridCol w="941926">
                  <a:extLst>
                    <a:ext uri="{9D8B030D-6E8A-4147-A177-3AD203B41FA5}">
                      <a16:colId xmlns:a16="http://schemas.microsoft.com/office/drawing/2014/main" val="20009"/>
                    </a:ext>
                  </a:extLst>
                </a:gridCol>
                <a:gridCol w="1184754">
                  <a:extLst>
                    <a:ext uri="{9D8B030D-6E8A-4147-A177-3AD203B41FA5}">
                      <a16:colId xmlns:a16="http://schemas.microsoft.com/office/drawing/2014/main" val="20010"/>
                    </a:ext>
                  </a:extLst>
                </a:gridCol>
              </a:tblGrid>
              <a:tr h="404191">
                <a:tc>
                  <a:txBody>
                    <a:bodyPr/>
                    <a:lstStyle/>
                    <a:p>
                      <a:pPr algn="ctr" fontAlgn="b"/>
                      <a:r>
                        <a:rPr lang="en-US" sz="1900" b="1" i="0" u="none" strike="noStrike" dirty="0">
                          <a:solidFill>
                            <a:srgbClr val="000000"/>
                          </a:solidFill>
                          <a:effectLst/>
                          <a:latin typeface="Abadi MT Condensed Extra Bold" charset="0"/>
                          <a:ea typeface="Abadi MT Condensed Extra Bold" charset="0"/>
                          <a:cs typeface="Abadi MT Condensed Extra Bold" charset="0"/>
                        </a:rPr>
                        <a:t>MATH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4">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Level 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gridSpan="3">
                  <a:txBody>
                    <a:bodyPr/>
                    <a:lstStyle/>
                    <a:p>
                      <a:pPr algn="ctr" fontAlgn="b"/>
                      <a:r>
                        <a:rPr lang="en-US" sz="1900" b="0" i="0" u="none" strike="noStrike">
                          <a:solidFill>
                            <a:srgbClr val="000000"/>
                          </a:solidFill>
                          <a:effectLst/>
                          <a:latin typeface="Abadi MT Condensed Extra Bold" charset="0"/>
                          <a:ea typeface="Abadi MT Condensed Extra Bold" charset="0"/>
                          <a:cs typeface="Abadi MT Condensed Extra Bold" charset="0"/>
                        </a:rPr>
                        <a:t>Level 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rowSpan="2">
                  <a:txBody>
                    <a:bodyPr/>
                    <a:lstStyle/>
                    <a:p>
                      <a:pPr algn="ctr" fontAlgn="b"/>
                      <a:r>
                        <a:rPr lang="en-US" sz="1900" b="0" i="0" u="none" strike="noStrike">
                          <a:solidFill>
                            <a:srgbClr val="000000"/>
                          </a:solidFill>
                          <a:effectLst/>
                          <a:latin typeface="Abadi MT Condensed Extra Bold" charset="0"/>
                          <a:ea typeface="Abadi MT Condensed Extra Bold" charset="0"/>
                          <a:cs typeface="Abadi MT Condensed Extra Bold" charset="0"/>
                        </a:rPr>
                        <a:t>Level 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b"/>
                      <a:r>
                        <a:rPr lang="en-US" sz="1900" b="0" i="0" u="none" strike="noStrike">
                          <a:solidFill>
                            <a:srgbClr val="000000"/>
                          </a:solidFill>
                          <a:effectLst/>
                          <a:latin typeface="Abadi MT Condensed Extra Bold" charset="0"/>
                          <a:ea typeface="Abadi MT Condensed Extra Bold" charset="0"/>
                          <a:cs typeface="Abadi MT Condensed Extra Bold" charset="0"/>
                        </a:rPr>
                        <a:t>Level 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b"/>
                      <a:r>
                        <a:rPr lang="en-US" sz="1900" b="0" i="0" u="none" strike="noStrike">
                          <a:solidFill>
                            <a:srgbClr val="000000"/>
                          </a:solidFill>
                          <a:effectLst/>
                          <a:latin typeface="Abadi MT Condensed Extra Bold" charset="0"/>
                          <a:ea typeface="Abadi MT Condensed Extra Bold" charset="0"/>
                          <a:cs typeface="Abadi MT Condensed Extra Bold" charset="0"/>
                        </a:rPr>
                        <a:t>Level 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404191">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Assessment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Level 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Low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Middle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High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Level 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Low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High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404191">
                <a:tc>
                  <a:txBody>
                    <a:bodyPr/>
                    <a:lstStyle/>
                    <a:p>
                      <a:pPr algn="ctr" fontAlgn="b"/>
                      <a:r>
                        <a:rPr lang="de-DE" sz="1900" b="0" i="0" u="none" strike="noStrike" dirty="0">
                          <a:solidFill>
                            <a:srgbClr val="000000"/>
                          </a:solidFill>
                          <a:effectLst/>
                          <a:latin typeface="Abadi MT Condensed Extra Bold" charset="0"/>
                        </a:rPr>
                        <a:t>Grade 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is-IS" sz="1900" b="0" i="0" u="none" strike="noStrike" dirty="0">
                          <a:solidFill>
                            <a:srgbClr val="000000"/>
                          </a:solidFill>
                          <a:effectLst/>
                          <a:latin typeface="Abadi MT Condensed Extra Bold" charset="0"/>
                        </a:rPr>
                        <a:t>240-284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a:solidFill>
                            <a:srgbClr val="000000"/>
                          </a:solidFill>
                          <a:effectLst/>
                          <a:latin typeface="Abadi MT Condensed Extra Bold" charset="0"/>
                        </a:rPr>
                        <a:t>240-254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1900" b="0" i="0" u="none" strike="noStrike" dirty="0">
                          <a:solidFill>
                            <a:srgbClr val="000000"/>
                          </a:solidFill>
                          <a:effectLst/>
                          <a:latin typeface="Abadi MT Condensed Extra Bold" charset="0"/>
                        </a:rPr>
                        <a:t>255-269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s-IS" sz="1900" b="0" i="0" u="none" strike="noStrike">
                          <a:solidFill>
                            <a:srgbClr val="000000"/>
                          </a:solidFill>
                          <a:effectLst/>
                          <a:latin typeface="Abadi MT Condensed Extra Bold" charset="0"/>
                        </a:rPr>
                        <a:t>270-284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is-IS" sz="1900" b="0" i="0" u="none" strike="noStrike">
                          <a:solidFill>
                            <a:srgbClr val="000000"/>
                          </a:solidFill>
                          <a:effectLst/>
                          <a:latin typeface="Abadi MT Condensed Extra Bold" charset="0"/>
                        </a:rPr>
                        <a:t>285-296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a:solidFill>
                            <a:srgbClr val="000000"/>
                          </a:solidFill>
                          <a:effectLst/>
                          <a:latin typeface="Abadi MT Condensed Extra Bold" charset="0"/>
                        </a:rPr>
                        <a:t>285-290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1900" b="0" i="0" u="none" strike="noStrike">
                          <a:solidFill>
                            <a:srgbClr val="000000"/>
                          </a:solidFill>
                          <a:effectLst/>
                          <a:latin typeface="Abadi MT Condensed Extra Bold" charset="0"/>
                        </a:rPr>
                        <a:t>291-296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fi-FI" sz="1900" b="0" i="0" u="none" strike="noStrike" dirty="0">
                          <a:solidFill>
                            <a:srgbClr val="000000"/>
                          </a:solidFill>
                          <a:effectLst/>
                          <a:latin typeface="Abadi MT Condensed Extra Bold" charset="0"/>
                        </a:rPr>
                        <a:t>297-310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dirty="0">
                          <a:solidFill>
                            <a:srgbClr val="000000"/>
                          </a:solidFill>
                          <a:effectLst/>
                          <a:latin typeface="Abadi MT Condensed Extra Bold" charset="0"/>
                        </a:rPr>
                        <a:t>311-326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fi-FI" sz="1900" b="0" i="0" u="none" strike="noStrike" dirty="0">
                          <a:solidFill>
                            <a:srgbClr val="000000"/>
                          </a:solidFill>
                          <a:effectLst/>
                          <a:latin typeface="Abadi MT Condensed Extra Bold" charset="0"/>
                        </a:rPr>
                        <a:t>327-360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r h="404191">
                <a:tc>
                  <a:txBody>
                    <a:bodyPr/>
                    <a:lstStyle/>
                    <a:p>
                      <a:pPr algn="ctr" fontAlgn="b"/>
                      <a:r>
                        <a:rPr lang="en-US" sz="1900" b="0" i="0" u="none" strike="noStrike" dirty="0">
                          <a:solidFill>
                            <a:srgbClr val="000000"/>
                          </a:solidFill>
                          <a:effectLst/>
                          <a:latin typeface="Abadi MT Condensed Extra Bold" charset="0"/>
                        </a:rPr>
                        <a:t>Grade 4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en-US" sz="1900" b="0" i="0" u="none" strike="noStrike">
                          <a:solidFill>
                            <a:srgbClr val="000000"/>
                          </a:solidFill>
                          <a:effectLst/>
                          <a:latin typeface="Abadi MT Condensed Extra Bold" charset="0"/>
                        </a:rPr>
                        <a:t>251-298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dirty="0">
                          <a:solidFill>
                            <a:srgbClr val="000000"/>
                          </a:solidFill>
                          <a:effectLst/>
                          <a:latin typeface="Abadi MT Condensed Extra Bold" charset="0"/>
                        </a:rPr>
                        <a:t>251-266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1900" b="0" i="0" u="none" strike="noStrike" dirty="0">
                          <a:solidFill>
                            <a:srgbClr val="000000"/>
                          </a:solidFill>
                          <a:effectLst/>
                          <a:latin typeface="Abadi MT Condensed Extra Bold" charset="0"/>
                        </a:rPr>
                        <a:t>267-282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cs-CZ" sz="1900" b="0" i="0" u="none" strike="noStrike">
                          <a:solidFill>
                            <a:srgbClr val="000000"/>
                          </a:solidFill>
                          <a:effectLst/>
                          <a:latin typeface="Abadi MT Condensed Extra Bold" charset="0"/>
                        </a:rPr>
                        <a:t>283-298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is-IS" sz="1900" b="0" i="0" u="none" strike="noStrike">
                          <a:solidFill>
                            <a:srgbClr val="000000"/>
                          </a:solidFill>
                          <a:effectLst/>
                          <a:latin typeface="Abadi MT Condensed Extra Bold" charset="0"/>
                        </a:rPr>
                        <a:t>299-309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a:solidFill>
                            <a:srgbClr val="000000"/>
                          </a:solidFill>
                          <a:effectLst/>
                          <a:latin typeface="Abadi MT Condensed Extra Bold" charset="0"/>
                        </a:rPr>
                        <a:t>299-304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1900" b="0" i="0" u="none" strike="noStrike">
                          <a:solidFill>
                            <a:srgbClr val="000000"/>
                          </a:solidFill>
                          <a:effectLst/>
                          <a:latin typeface="Abadi MT Condensed Extra Bold" charset="0"/>
                        </a:rPr>
                        <a:t>305-309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cs-CZ" sz="1900" b="0" i="0" u="none" strike="noStrike">
                          <a:solidFill>
                            <a:srgbClr val="000000"/>
                          </a:solidFill>
                          <a:effectLst/>
                          <a:latin typeface="Abadi MT Condensed Extra Bold" charset="0"/>
                        </a:rPr>
                        <a:t>310-324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uk-UA" sz="1900" b="0" i="0" u="none" strike="noStrike" dirty="0">
                          <a:solidFill>
                            <a:srgbClr val="000000"/>
                          </a:solidFill>
                          <a:effectLst/>
                          <a:latin typeface="Abadi MT Condensed Extra Bold" charset="0"/>
                        </a:rPr>
                        <a:t>325-339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bg-BG" sz="1900" b="0" i="0" u="none" strike="noStrike" dirty="0">
                          <a:solidFill>
                            <a:srgbClr val="000000"/>
                          </a:solidFill>
                          <a:effectLst/>
                          <a:latin typeface="Abadi MT Condensed Extra Bold" charset="0"/>
                        </a:rPr>
                        <a:t>340-376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5527001" y="2565729"/>
            <a:ext cx="134793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Move from Level 1 to Level 2</a:t>
            </a:r>
          </a:p>
        </p:txBody>
      </p:sp>
      <p:sp>
        <p:nvSpPr>
          <p:cNvPr id="8" name="TextBox 7"/>
          <p:cNvSpPr txBox="1"/>
          <p:nvPr/>
        </p:nvSpPr>
        <p:spPr>
          <a:xfrm>
            <a:off x="7434746" y="2565984"/>
            <a:ext cx="130285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Move from Level 2 to Level 3</a:t>
            </a:r>
          </a:p>
        </p:txBody>
      </p:sp>
      <p:sp>
        <p:nvSpPr>
          <p:cNvPr id="9" name="TextBox 8"/>
          <p:cNvSpPr txBox="1"/>
          <p:nvPr/>
        </p:nvSpPr>
        <p:spPr>
          <a:xfrm>
            <a:off x="8954143" y="2535840"/>
            <a:ext cx="131378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Move from Level 3 to Level 4</a:t>
            </a:r>
          </a:p>
        </p:txBody>
      </p:sp>
      <p:sp>
        <p:nvSpPr>
          <p:cNvPr id="10" name="TextBox 9"/>
          <p:cNvSpPr txBox="1"/>
          <p:nvPr/>
        </p:nvSpPr>
        <p:spPr>
          <a:xfrm>
            <a:off x="10452273" y="2535837"/>
            <a:ext cx="128061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Move from Level 4 to Level 5</a:t>
            </a:r>
          </a:p>
        </p:txBody>
      </p:sp>
      <p:sp>
        <p:nvSpPr>
          <p:cNvPr id="11" name="Circular Arrow 10"/>
          <p:cNvSpPr/>
          <p:nvPr/>
        </p:nvSpPr>
        <p:spPr>
          <a:xfrm>
            <a:off x="4859673" y="3337226"/>
            <a:ext cx="1581151" cy="173982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a:off x="7364723" y="3337226"/>
            <a:ext cx="1581151" cy="173982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a:off x="8945874" y="3337226"/>
            <a:ext cx="1205860" cy="173982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a:off x="10151729" y="3337226"/>
            <a:ext cx="1264931" cy="173982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p:cNvSpPr txBox="1">
            <a:spLocks/>
          </p:cNvSpPr>
          <p:nvPr/>
        </p:nvSpPr>
        <p:spPr>
          <a:xfrm>
            <a:off x="572336" y="1342748"/>
            <a:ext cx="11028669" cy="960515"/>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buNone/>
            </a:pPr>
            <a:r>
              <a:rPr lang="en-US" dirty="0">
                <a:latin typeface="Abadi MT Condensed Extra Bold" charset="0"/>
                <a:ea typeface="Abadi MT Condensed Extra Bold" charset="0"/>
                <a:cs typeface="Abadi MT Condensed Extra Bold" charset="0"/>
              </a:rPr>
              <a:t>Students who increase at least one (1) achievement level on the statewide standardized assessment in the same subject area.</a:t>
            </a:r>
          </a:p>
        </p:txBody>
      </p:sp>
    </p:spTree>
    <p:extLst>
      <p:ext uri="{BB962C8B-B14F-4D97-AF65-F5344CB8AC3E}">
        <p14:creationId xmlns:p14="http://schemas.microsoft.com/office/powerpoint/2010/main" val="64886991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50" fill="hold"/>
                                        <p:tgtEl>
                                          <p:spTgt spid="11"/>
                                        </p:tgtEl>
                                        <p:attrNameLst>
                                          <p:attrName>ppt_w</p:attrName>
                                        </p:attrNameLst>
                                      </p:cBhvr>
                                      <p:tavLst>
                                        <p:tav tm="0">
                                          <p:val>
                                            <p:fltVal val="0"/>
                                          </p:val>
                                        </p:tav>
                                        <p:tav tm="100000">
                                          <p:val>
                                            <p:strVal val="#ppt_w"/>
                                          </p:val>
                                        </p:tav>
                                      </p:tavLst>
                                    </p:anim>
                                    <p:anim calcmode="lin" valueType="num">
                                      <p:cBhvr>
                                        <p:cTn id="16" dur="250" fill="hold"/>
                                        <p:tgtEl>
                                          <p:spTgt spid="11"/>
                                        </p:tgtEl>
                                        <p:attrNameLst>
                                          <p:attrName>ppt_h</p:attrName>
                                        </p:attrNameLst>
                                      </p:cBhvr>
                                      <p:tavLst>
                                        <p:tav tm="0">
                                          <p:val>
                                            <p:fltVal val="0"/>
                                          </p:val>
                                        </p:tav>
                                        <p:tav tm="100000">
                                          <p:val>
                                            <p:strVal val="#ppt_h"/>
                                          </p:val>
                                        </p:tav>
                                      </p:tavLst>
                                    </p:anim>
                                    <p:anim calcmode="lin" valueType="num">
                                      <p:cBhvr>
                                        <p:cTn id="17" dur="250" fill="hold"/>
                                        <p:tgtEl>
                                          <p:spTgt spid="11"/>
                                        </p:tgtEl>
                                        <p:attrNameLst>
                                          <p:attrName>style.rotation</p:attrName>
                                        </p:attrNameLst>
                                      </p:cBhvr>
                                      <p:tavLst>
                                        <p:tav tm="0">
                                          <p:val>
                                            <p:fltVal val="90"/>
                                          </p:val>
                                        </p:tav>
                                        <p:tav tm="100000">
                                          <p:val>
                                            <p:fltVal val="0"/>
                                          </p:val>
                                        </p:tav>
                                      </p:tavLst>
                                    </p:anim>
                                    <p:animEffect transition="in" filter="fade">
                                      <p:cBhvr>
                                        <p:cTn id="18" dur="250"/>
                                        <p:tgtEl>
                                          <p:spTgt spid="11"/>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50" fill="hold"/>
                                        <p:tgtEl>
                                          <p:spTgt spid="7"/>
                                        </p:tgtEl>
                                        <p:attrNameLst>
                                          <p:attrName>ppt_w</p:attrName>
                                        </p:attrNameLst>
                                      </p:cBhvr>
                                      <p:tavLst>
                                        <p:tav tm="0">
                                          <p:val>
                                            <p:fltVal val="0"/>
                                          </p:val>
                                        </p:tav>
                                        <p:tav tm="100000">
                                          <p:val>
                                            <p:strVal val="#ppt_w"/>
                                          </p:val>
                                        </p:tav>
                                      </p:tavLst>
                                    </p:anim>
                                    <p:anim calcmode="lin" valueType="num">
                                      <p:cBhvr>
                                        <p:cTn id="22" dur="250" fill="hold"/>
                                        <p:tgtEl>
                                          <p:spTgt spid="7"/>
                                        </p:tgtEl>
                                        <p:attrNameLst>
                                          <p:attrName>ppt_h</p:attrName>
                                        </p:attrNameLst>
                                      </p:cBhvr>
                                      <p:tavLst>
                                        <p:tav tm="0">
                                          <p:val>
                                            <p:fltVal val="0"/>
                                          </p:val>
                                        </p:tav>
                                        <p:tav tm="100000">
                                          <p:val>
                                            <p:strVal val="#ppt_h"/>
                                          </p:val>
                                        </p:tav>
                                      </p:tavLst>
                                    </p:anim>
                                    <p:anim calcmode="lin" valueType="num">
                                      <p:cBhvr>
                                        <p:cTn id="23" dur="250" fill="hold"/>
                                        <p:tgtEl>
                                          <p:spTgt spid="7"/>
                                        </p:tgtEl>
                                        <p:attrNameLst>
                                          <p:attrName>style.rotation</p:attrName>
                                        </p:attrNameLst>
                                      </p:cBhvr>
                                      <p:tavLst>
                                        <p:tav tm="0">
                                          <p:val>
                                            <p:fltVal val="90"/>
                                          </p:val>
                                        </p:tav>
                                        <p:tav tm="100000">
                                          <p:val>
                                            <p:fltVal val="0"/>
                                          </p:val>
                                        </p:tav>
                                      </p:tavLst>
                                    </p:anim>
                                    <p:animEffect transition="in" filter="fade">
                                      <p:cBhvr>
                                        <p:cTn id="24" dur="25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250" fill="hold"/>
                                        <p:tgtEl>
                                          <p:spTgt spid="12"/>
                                        </p:tgtEl>
                                        <p:attrNameLst>
                                          <p:attrName>ppt_w</p:attrName>
                                        </p:attrNameLst>
                                      </p:cBhvr>
                                      <p:tavLst>
                                        <p:tav tm="0">
                                          <p:val>
                                            <p:fltVal val="0"/>
                                          </p:val>
                                        </p:tav>
                                        <p:tav tm="100000">
                                          <p:val>
                                            <p:strVal val="#ppt_w"/>
                                          </p:val>
                                        </p:tav>
                                      </p:tavLst>
                                    </p:anim>
                                    <p:anim calcmode="lin" valueType="num">
                                      <p:cBhvr>
                                        <p:cTn id="30" dur="250" fill="hold"/>
                                        <p:tgtEl>
                                          <p:spTgt spid="12"/>
                                        </p:tgtEl>
                                        <p:attrNameLst>
                                          <p:attrName>ppt_h</p:attrName>
                                        </p:attrNameLst>
                                      </p:cBhvr>
                                      <p:tavLst>
                                        <p:tav tm="0">
                                          <p:val>
                                            <p:fltVal val="0"/>
                                          </p:val>
                                        </p:tav>
                                        <p:tav tm="100000">
                                          <p:val>
                                            <p:strVal val="#ppt_h"/>
                                          </p:val>
                                        </p:tav>
                                      </p:tavLst>
                                    </p:anim>
                                    <p:anim calcmode="lin" valueType="num">
                                      <p:cBhvr>
                                        <p:cTn id="31" dur="250" fill="hold"/>
                                        <p:tgtEl>
                                          <p:spTgt spid="12"/>
                                        </p:tgtEl>
                                        <p:attrNameLst>
                                          <p:attrName>style.rotation</p:attrName>
                                        </p:attrNameLst>
                                      </p:cBhvr>
                                      <p:tavLst>
                                        <p:tav tm="0">
                                          <p:val>
                                            <p:fltVal val="90"/>
                                          </p:val>
                                        </p:tav>
                                        <p:tav tm="100000">
                                          <p:val>
                                            <p:fltVal val="0"/>
                                          </p:val>
                                        </p:tav>
                                      </p:tavLst>
                                    </p:anim>
                                    <p:animEffect transition="in" filter="fade">
                                      <p:cBhvr>
                                        <p:cTn id="32" dur="250"/>
                                        <p:tgtEl>
                                          <p:spTgt spid="1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50" fill="hold"/>
                                        <p:tgtEl>
                                          <p:spTgt spid="8"/>
                                        </p:tgtEl>
                                        <p:attrNameLst>
                                          <p:attrName>ppt_w</p:attrName>
                                        </p:attrNameLst>
                                      </p:cBhvr>
                                      <p:tavLst>
                                        <p:tav tm="0">
                                          <p:val>
                                            <p:fltVal val="0"/>
                                          </p:val>
                                        </p:tav>
                                        <p:tav tm="100000">
                                          <p:val>
                                            <p:strVal val="#ppt_w"/>
                                          </p:val>
                                        </p:tav>
                                      </p:tavLst>
                                    </p:anim>
                                    <p:anim calcmode="lin" valueType="num">
                                      <p:cBhvr>
                                        <p:cTn id="36" dur="250" fill="hold"/>
                                        <p:tgtEl>
                                          <p:spTgt spid="8"/>
                                        </p:tgtEl>
                                        <p:attrNameLst>
                                          <p:attrName>ppt_h</p:attrName>
                                        </p:attrNameLst>
                                      </p:cBhvr>
                                      <p:tavLst>
                                        <p:tav tm="0">
                                          <p:val>
                                            <p:fltVal val="0"/>
                                          </p:val>
                                        </p:tav>
                                        <p:tav tm="100000">
                                          <p:val>
                                            <p:strVal val="#ppt_h"/>
                                          </p:val>
                                        </p:tav>
                                      </p:tavLst>
                                    </p:anim>
                                    <p:anim calcmode="lin" valueType="num">
                                      <p:cBhvr>
                                        <p:cTn id="37" dur="250" fill="hold"/>
                                        <p:tgtEl>
                                          <p:spTgt spid="8"/>
                                        </p:tgtEl>
                                        <p:attrNameLst>
                                          <p:attrName>style.rotation</p:attrName>
                                        </p:attrNameLst>
                                      </p:cBhvr>
                                      <p:tavLst>
                                        <p:tav tm="0">
                                          <p:val>
                                            <p:fltVal val="90"/>
                                          </p:val>
                                        </p:tav>
                                        <p:tav tm="100000">
                                          <p:val>
                                            <p:fltVal val="0"/>
                                          </p:val>
                                        </p:tav>
                                      </p:tavLst>
                                    </p:anim>
                                    <p:animEffect transition="in" filter="fade">
                                      <p:cBhvr>
                                        <p:cTn id="38" dur="25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anim calcmode="lin" valueType="num">
                                      <p:cBhvr>
                                        <p:cTn id="45" dur="250" fill="hold"/>
                                        <p:tgtEl>
                                          <p:spTgt spid="13"/>
                                        </p:tgtEl>
                                        <p:attrNameLst>
                                          <p:attrName>style.rotation</p:attrName>
                                        </p:attrNameLst>
                                      </p:cBhvr>
                                      <p:tavLst>
                                        <p:tav tm="0">
                                          <p:val>
                                            <p:fltVal val="90"/>
                                          </p:val>
                                        </p:tav>
                                        <p:tav tm="100000">
                                          <p:val>
                                            <p:fltVal val="0"/>
                                          </p:val>
                                        </p:tav>
                                      </p:tavLst>
                                    </p:anim>
                                    <p:animEffect transition="in" filter="fade">
                                      <p:cBhvr>
                                        <p:cTn id="46" dur="25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250" fill="hold"/>
                                        <p:tgtEl>
                                          <p:spTgt spid="9"/>
                                        </p:tgtEl>
                                        <p:attrNameLst>
                                          <p:attrName>ppt_w</p:attrName>
                                        </p:attrNameLst>
                                      </p:cBhvr>
                                      <p:tavLst>
                                        <p:tav tm="0">
                                          <p:val>
                                            <p:fltVal val="0"/>
                                          </p:val>
                                        </p:tav>
                                        <p:tav tm="100000">
                                          <p:val>
                                            <p:strVal val="#ppt_w"/>
                                          </p:val>
                                        </p:tav>
                                      </p:tavLst>
                                    </p:anim>
                                    <p:anim calcmode="lin" valueType="num">
                                      <p:cBhvr>
                                        <p:cTn id="50" dur="250" fill="hold"/>
                                        <p:tgtEl>
                                          <p:spTgt spid="9"/>
                                        </p:tgtEl>
                                        <p:attrNameLst>
                                          <p:attrName>ppt_h</p:attrName>
                                        </p:attrNameLst>
                                      </p:cBhvr>
                                      <p:tavLst>
                                        <p:tav tm="0">
                                          <p:val>
                                            <p:fltVal val="0"/>
                                          </p:val>
                                        </p:tav>
                                        <p:tav tm="100000">
                                          <p:val>
                                            <p:strVal val="#ppt_h"/>
                                          </p:val>
                                        </p:tav>
                                      </p:tavLst>
                                    </p:anim>
                                    <p:anim calcmode="lin" valueType="num">
                                      <p:cBhvr>
                                        <p:cTn id="51" dur="250" fill="hold"/>
                                        <p:tgtEl>
                                          <p:spTgt spid="9"/>
                                        </p:tgtEl>
                                        <p:attrNameLst>
                                          <p:attrName>style.rotation</p:attrName>
                                        </p:attrNameLst>
                                      </p:cBhvr>
                                      <p:tavLst>
                                        <p:tav tm="0">
                                          <p:val>
                                            <p:fltVal val="90"/>
                                          </p:val>
                                        </p:tav>
                                        <p:tav tm="100000">
                                          <p:val>
                                            <p:fltVal val="0"/>
                                          </p:val>
                                        </p:tav>
                                      </p:tavLst>
                                    </p:anim>
                                    <p:animEffect transition="in" filter="fade">
                                      <p:cBhvr>
                                        <p:cTn id="52" dur="25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250" fill="hold"/>
                                        <p:tgtEl>
                                          <p:spTgt spid="14"/>
                                        </p:tgtEl>
                                        <p:attrNameLst>
                                          <p:attrName>ppt_w</p:attrName>
                                        </p:attrNameLst>
                                      </p:cBhvr>
                                      <p:tavLst>
                                        <p:tav tm="0">
                                          <p:val>
                                            <p:fltVal val="0"/>
                                          </p:val>
                                        </p:tav>
                                        <p:tav tm="100000">
                                          <p:val>
                                            <p:strVal val="#ppt_w"/>
                                          </p:val>
                                        </p:tav>
                                      </p:tavLst>
                                    </p:anim>
                                    <p:anim calcmode="lin" valueType="num">
                                      <p:cBhvr>
                                        <p:cTn id="58" dur="250" fill="hold"/>
                                        <p:tgtEl>
                                          <p:spTgt spid="14"/>
                                        </p:tgtEl>
                                        <p:attrNameLst>
                                          <p:attrName>ppt_h</p:attrName>
                                        </p:attrNameLst>
                                      </p:cBhvr>
                                      <p:tavLst>
                                        <p:tav tm="0">
                                          <p:val>
                                            <p:fltVal val="0"/>
                                          </p:val>
                                        </p:tav>
                                        <p:tav tm="100000">
                                          <p:val>
                                            <p:strVal val="#ppt_h"/>
                                          </p:val>
                                        </p:tav>
                                      </p:tavLst>
                                    </p:anim>
                                    <p:anim calcmode="lin" valueType="num">
                                      <p:cBhvr>
                                        <p:cTn id="59" dur="250" fill="hold"/>
                                        <p:tgtEl>
                                          <p:spTgt spid="14"/>
                                        </p:tgtEl>
                                        <p:attrNameLst>
                                          <p:attrName>style.rotation</p:attrName>
                                        </p:attrNameLst>
                                      </p:cBhvr>
                                      <p:tavLst>
                                        <p:tav tm="0">
                                          <p:val>
                                            <p:fltVal val="90"/>
                                          </p:val>
                                        </p:tav>
                                        <p:tav tm="100000">
                                          <p:val>
                                            <p:fltVal val="0"/>
                                          </p:val>
                                        </p:tav>
                                      </p:tavLst>
                                    </p:anim>
                                    <p:animEffect transition="in" filter="fade">
                                      <p:cBhvr>
                                        <p:cTn id="60" dur="250"/>
                                        <p:tgtEl>
                                          <p:spTgt spid="14"/>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250" fill="hold"/>
                                        <p:tgtEl>
                                          <p:spTgt spid="10"/>
                                        </p:tgtEl>
                                        <p:attrNameLst>
                                          <p:attrName>ppt_w</p:attrName>
                                        </p:attrNameLst>
                                      </p:cBhvr>
                                      <p:tavLst>
                                        <p:tav tm="0">
                                          <p:val>
                                            <p:fltVal val="0"/>
                                          </p:val>
                                        </p:tav>
                                        <p:tav tm="100000">
                                          <p:val>
                                            <p:strVal val="#ppt_w"/>
                                          </p:val>
                                        </p:tav>
                                      </p:tavLst>
                                    </p:anim>
                                    <p:anim calcmode="lin" valueType="num">
                                      <p:cBhvr>
                                        <p:cTn id="64" dur="250" fill="hold"/>
                                        <p:tgtEl>
                                          <p:spTgt spid="10"/>
                                        </p:tgtEl>
                                        <p:attrNameLst>
                                          <p:attrName>ppt_h</p:attrName>
                                        </p:attrNameLst>
                                      </p:cBhvr>
                                      <p:tavLst>
                                        <p:tav tm="0">
                                          <p:val>
                                            <p:fltVal val="0"/>
                                          </p:val>
                                        </p:tav>
                                        <p:tav tm="100000">
                                          <p:val>
                                            <p:strVal val="#ppt_h"/>
                                          </p:val>
                                        </p:tav>
                                      </p:tavLst>
                                    </p:anim>
                                    <p:anim calcmode="lin" valueType="num">
                                      <p:cBhvr>
                                        <p:cTn id="65" dur="250" fill="hold"/>
                                        <p:tgtEl>
                                          <p:spTgt spid="10"/>
                                        </p:tgtEl>
                                        <p:attrNameLst>
                                          <p:attrName>style.rotation</p:attrName>
                                        </p:attrNameLst>
                                      </p:cBhvr>
                                      <p:tavLst>
                                        <p:tav tm="0">
                                          <p:val>
                                            <p:fltVal val="90"/>
                                          </p:val>
                                        </p:tav>
                                        <p:tav tm="100000">
                                          <p:val>
                                            <p:fltVal val="0"/>
                                          </p:val>
                                        </p:tav>
                                      </p:tavLst>
                                    </p:anim>
                                    <p:animEffect transition="in" filter="fade">
                                      <p:cBhvr>
                                        <p:cTn id="6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66" y="784911"/>
            <a:ext cx="4893101" cy="1013971"/>
          </a:xfrm>
          <a:ln/>
        </p:spPr>
        <p:style>
          <a:lnRef idx="1">
            <a:schemeClr val="accent6"/>
          </a:lnRef>
          <a:fillRef idx="2">
            <a:schemeClr val="accent6"/>
          </a:fillRef>
          <a:effectRef idx="1">
            <a:schemeClr val="accent6"/>
          </a:effectRef>
          <a:fontRef idx="minor">
            <a:schemeClr val="dk1"/>
          </a:fontRef>
        </p:style>
        <p:txBody>
          <a:bodyPr anchor="t"/>
          <a:lstStyle/>
          <a:p>
            <a:r>
              <a:rPr lang="en-US" dirty="0">
                <a:solidFill>
                  <a:schemeClr val="tx1"/>
                </a:solidFill>
                <a:latin typeface="Abadi MT Condensed Extra Bold" charset="0"/>
                <a:ea typeface="Abadi MT Condensed Extra Bold" charset="0"/>
                <a:cs typeface="Abadi MT Condensed Extra Bold" charset="0"/>
              </a:rPr>
              <a:t>Learning Gains Rule </a:t>
            </a:r>
            <a:r>
              <a:rPr lang="en-US" dirty="0" smtClean="0">
                <a:solidFill>
                  <a:schemeClr val="tx1"/>
                </a:solidFill>
                <a:latin typeface="Abadi MT Condensed Extra Bold" charset="0"/>
                <a:ea typeface="Abadi MT Condensed Extra Bold" charset="0"/>
                <a:cs typeface="Abadi MT Condensed Extra Bold" charset="0"/>
              </a:rPr>
              <a:t>#2:</a:t>
            </a:r>
            <a:endParaRPr lang="en-US" dirty="0">
              <a:solidFill>
                <a:schemeClr val="tx1"/>
              </a:solidFill>
              <a:latin typeface="Abadi MT Condensed Extra Bold" charset="0"/>
              <a:ea typeface="Abadi MT Condensed Extra Bold" charset="0"/>
              <a:cs typeface="Abadi MT Condensed Extra Bold" charset="0"/>
            </a:endParaRPr>
          </a:p>
        </p:txBody>
      </p:sp>
      <p:sp>
        <p:nvSpPr>
          <p:cNvPr id="3" name="Slide Number Placeholder 2"/>
          <p:cNvSpPr>
            <a:spLocks noGrp="1"/>
          </p:cNvSpPr>
          <p:nvPr>
            <p:ph type="sldNum" sz="quarter" idx="10"/>
          </p:nvPr>
        </p:nvSpPr>
        <p:spPr/>
        <p:txBody>
          <a:bodyPr/>
          <a:lstStyle/>
          <a:p>
            <a:fld id="{B060DFAC-235C-9A45-9C22-F4EE47FC4267}" type="slidenum">
              <a:rPr lang="en-US" smtClean="0"/>
              <a:t>4</a:t>
            </a:fld>
            <a:endParaRPr lang="en-US"/>
          </a:p>
        </p:txBody>
      </p:sp>
      <p:sp>
        <p:nvSpPr>
          <p:cNvPr id="15" name="Content Placeholder 2"/>
          <p:cNvSpPr txBox="1">
            <a:spLocks/>
          </p:cNvSpPr>
          <p:nvPr/>
        </p:nvSpPr>
        <p:spPr>
          <a:xfrm>
            <a:off x="634911" y="1343897"/>
            <a:ext cx="10947491" cy="1002495"/>
          </a:xfrm>
          <a:prstGeom prst="rect">
            <a:avLst/>
          </a:prstGeom>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buNone/>
            </a:pPr>
            <a:r>
              <a:rPr lang="en-US" dirty="0">
                <a:latin typeface="Abadi MT Condensed Extra Bold" charset="0"/>
                <a:ea typeface="Abadi MT Condensed Extra Bold" charset="0"/>
                <a:cs typeface="Abadi MT Condensed Extra Bold" charset="0"/>
              </a:rPr>
              <a:t>Students who advance from one sub-level within Achievement Level </a:t>
            </a:r>
            <a:r>
              <a:rPr lang="en-US" dirty="0" smtClean="0">
                <a:latin typeface="Abadi MT Condensed Extra Bold" charset="0"/>
                <a:ea typeface="Abadi MT Condensed Extra Bold" charset="0"/>
                <a:cs typeface="Abadi MT Condensed Extra Bold" charset="0"/>
              </a:rPr>
              <a:t>1 </a:t>
            </a:r>
            <a:r>
              <a:rPr lang="en-US" dirty="0">
                <a:latin typeface="Abadi MT Condensed Extra Bold" charset="0"/>
                <a:ea typeface="Abadi MT Condensed Extra Bold" charset="0"/>
                <a:cs typeface="Abadi MT Condensed Extra Bold" charset="0"/>
              </a:rPr>
              <a:t>or </a:t>
            </a:r>
            <a:r>
              <a:rPr lang="en-US" dirty="0" smtClean="0">
                <a:latin typeface="Abadi MT Condensed Extra Bold" charset="0"/>
                <a:ea typeface="Abadi MT Condensed Extra Bold" charset="0"/>
                <a:cs typeface="Abadi MT Condensed Extra Bold" charset="0"/>
              </a:rPr>
              <a:t>2 in </a:t>
            </a:r>
            <a:r>
              <a:rPr lang="en-US" dirty="0">
                <a:latin typeface="Abadi MT Condensed Extra Bold" charset="0"/>
                <a:ea typeface="Abadi MT Condensed Extra Bold" charset="0"/>
                <a:cs typeface="Abadi MT Condensed Extra Bold" charset="0"/>
              </a:rPr>
              <a:t>the prior year to a higher sub-level in the current year in same subject area. </a:t>
            </a:r>
          </a:p>
          <a:p>
            <a:pPr marL="0" indent="0">
              <a:buNone/>
            </a:pPr>
            <a:endParaRPr lang="en-US" dirty="0">
              <a:latin typeface="Abadi MT Condensed Extra Bold" charset="0"/>
              <a:ea typeface="Abadi MT Condensed Extra Bold" charset="0"/>
              <a:cs typeface="Abadi MT Condensed Extra Bold" charset="0"/>
            </a:endParaRPr>
          </a:p>
          <a:p>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753183291"/>
              </p:ext>
            </p:extLst>
          </p:nvPr>
        </p:nvGraphicFramePr>
        <p:xfrm>
          <a:off x="634906" y="2668529"/>
          <a:ext cx="10947496" cy="1267020"/>
        </p:xfrm>
        <a:graphic>
          <a:graphicData uri="http://schemas.openxmlformats.org/drawingml/2006/table">
            <a:tbl>
              <a:tblPr/>
              <a:tblGrid>
                <a:gridCol w="1464307">
                  <a:extLst>
                    <a:ext uri="{9D8B030D-6E8A-4147-A177-3AD203B41FA5}">
                      <a16:colId xmlns:a16="http://schemas.microsoft.com/office/drawing/2014/main" val="20000"/>
                    </a:ext>
                  </a:extLst>
                </a:gridCol>
                <a:gridCol w="100083">
                  <a:extLst>
                    <a:ext uri="{9D8B030D-6E8A-4147-A177-3AD203B41FA5}">
                      <a16:colId xmlns:a16="http://schemas.microsoft.com/office/drawing/2014/main" val="20001"/>
                    </a:ext>
                  </a:extLst>
                </a:gridCol>
                <a:gridCol w="1080460">
                  <a:extLst>
                    <a:ext uri="{9D8B030D-6E8A-4147-A177-3AD203B41FA5}">
                      <a16:colId xmlns:a16="http://schemas.microsoft.com/office/drawing/2014/main" val="20002"/>
                    </a:ext>
                  </a:extLst>
                </a:gridCol>
                <a:gridCol w="1251059">
                  <a:extLst>
                    <a:ext uri="{9D8B030D-6E8A-4147-A177-3AD203B41FA5}">
                      <a16:colId xmlns:a16="http://schemas.microsoft.com/office/drawing/2014/main" val="20003"/>
                    </a:ext>
                  </a:extLst>
                </a:gridCol>
                <a:gridCol w="1137328">
                  <a:extLst>
                    <a:ext uri="{9D8B030D-6E8A-4147-A177-3AD203B41FA5}">
                      <a16:colId xmlns:a16="http://schemas.microsoft.com/office/drawing/2014/main" val="20004"/>
                    </a:ext>
                  </a:extLst>
                </a:gridCol>
                <a:gridCol w="100083">
                  <a:extLst>
                    <a:ext uri="{9D8B030D-6E8A-4147-A177-3AD203B41FA5}">
                      <a16:colId xmlns:a16="http://schemas.microsoft.com/office/drawing/2014/main" val="20005"/>
                    </a:ext>
                  </a:extLst>
                </a:gridCol>
                <a:gridCol w="1194192">
                  <a:extLst>
                    <a:ext uri="{9D8B030D-6E8A-4147-A177-3AD203B41FA5}">
                      <a16:colId xmlns:a16="http://schemas.microsoft.com/office/drawing/2014/main" val="20006"/>
                    </a:ext>
                  </a:extLst>
                </a:gridCol>
                <a:gridCol w="1085064">
                  <a:extLst>
                    <a:ext uri="{9D8B030D-6E8A-4147-A177-3AD203B41FA5}">
                      <a16:colId xmlns:a16="http://schemas.microsoft.com/office/drawing/2014/main" val="20007"/>
                    </a:ext>
                  </a:extLst>
                </a:gridCol>
                <a:gridCol w="1085064">
                  <a:extLst>
                    <a:ext uri="{9D8B030D-6E8A-4147-A177-3AD203B41FA5}">
                      <a16:colId xmlns:a16="http://schemas.microsoft.com/office/drawing/2014/main" val="20008"/>
                    </a:ext>
                  </a:extLst>
                </a:gridCol>
                <a:gridCol w="1085064">
                  <a:extLst>
                    <a:ext uri="{9D8B030D-6E8A-4147-A177-3AD203B41FA5}">
                      <a16:colId xmlns:a16="http://schemas.microsoft.com/office/drawing/2014/main" val="20009"/>
                    </a:ext>
                  </a:extLst>
                </a:gridCol>
                <a:gridCol w="1364792">
                  <a:extLst>
                    <a:ext uri="{9D8B030D-6E8A-4147-A177-3AD203B41FA5}">
                      <a16:colId xmlns:a16="http://schemas.microsoft.com/office/drawing/2014/main" val="20010"/>
                    </a:ext>
                  </a:extLst>
                </a:gridCol>
              </a:tblGrid>
              <a:tr h="316755">
                <a:tc>
                  <a:txBody>
                    <a:bodyPr/>
                    <a:lstStyle/>
                    <a:p>
                      <a:pPr algn="ctr" fontAlgn="b"/>
                      <a:r>
                        <a:rPr lang="en-US" sz="1900" b="1" i="0" u="none" strike="noStrike" dirty="0">
                          <a:solidFill>
                            <a:srgbClr val="000000"/>
                          </a:solidFill>
                          <a:effectLst/>
                          <a:latin typeface="Abadi MT Condensed Extra Bold" charset="0"/>
                          <a:ea typeface="Abadi MT Condensed Extra Bold" charset="0"/>
                          <a:cs typeface="Abadi MT Condensed Extra Bold" charset="0"/>
                        </a:rPr>
                        <a:t>ELA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4">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Level 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gridSpan="3">
                  <a:txBody>
                    <a:bodyPr/>
                    <a:lstStyle/>
                    <a:p>
                      <a:pPr algn="ctr" fontAlgn="b"/>
                      <a:r>
                        <a:rPr lang="en-US" sz="1900" b="0" i="0" u="none" strike="noStrike">
                          <a:solidFill>
                            <a:srgbClr val="000000"/>
                          </a:solidFill>
                          <a:effectLst/>
                          <a:latin typeface="Abadi MT Condensed Extra Bold" charset="0"/>
                          <a:ea typeface="Abadi MT Condensed Extra Bold" charset="0"/>
                          <a:cs typeface="Abadi MT Condensed Extra Bold" charset="0"/>
                        </a:rPr>
                        <a:t>Level 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rowSpan="2">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Level 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b"/>
                      <a:r>
                        <a:rPr lang="en-US" sz="1900" b="0" i="0" u="none" strike="noStrike">
                          <a:solidFill>
                            <a:srgbClr val="000000"/>
                          </a:solidFill>
                          <a:effectLst/>
                          <a:latin typeface="Abadi MT Condensed Extra Bold" charset="0"/>
                          <a:ea typeface="Abadi MT Condensed Extra Bold" charset="0"/>
                          <a:cs typeface="Abadi MT Condensed Extra Bold" charset="0"/>
                        </a:rPr>
                        <a:t>Level 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b"/>
                      <a:r>
                        <a:rPr lang="en-US" sz="1900" b="0" i="0" u="none" strike="noStrike">
                          <a:solidFill>
                            <a:srgbClr val="000000"/>
                          </a:solidFill>
                          <a:effectLst/>
                          <a:latin typeface="Abadi MT Condensed Extra Bold" charset="0"/>
                          <a:ea typeface="Abadi MT Condensed Extra Bold" charset="0"/>
                          <a:cs typeface="Abadi MT Condensed Extra Bold" charset="0"/>
                        </a:rPr>
                        <a:t>Level 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316755">
                <a:tc>
                  <a:txBody>
                    <a:bodyPr/>
                    <a:lstStyle/>
                    <a:p>
                      <a:pPr algn="ctr" fontAlgn="b"/>
                      <a:r>
                        <a:rPr lang="en-US" sz="1900" b="0" i="0" u="none" strike="noStrike">
                          <a:solidFill>
                            <a:srgbClr val="000000"/>
                          </a:solidFill>
                          <a:effectLst/>
                          <a:latin typeface="Abadi MT Condensed Extra Bold" charset="0"/>
                          <a:ea typeface="Abadi MT Condensed Extra Bold" charset="0"/>
                          <a:cs typeface="Abadi MT Condensed Extra Bold" charset="0"/>
                        </a:rPr>
                        <a:t>Assessment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rowSpan="3">
                  <a:txBody>
                    <a:bodyPr/>
                    <a:lstStyle/>
                    <a:p>
                      <a:pPr algn="ctr" fontAlgn="b"/>
                      <a:endParaRPr lang="en-US" sz="19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Low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Middle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High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rowSpan="3">
                  <a:txBody>
                    <a:bodyPr/>
                    <a:lstStyle/>
                    <a:p>
                      <a:pPr algn="ctr" fontAlgn="b"/>
                      <a:endParaRPr lang="en-US" sz="19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Low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High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316755">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Grade 3 ELA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pPr algn="ctr" fontAlgn="b"/>
                      <a:endParaRPr lang="is-IS" sz="18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a:solidFill>
                            <a:srgbClr val="000000"/>
                          </a:solidFill>
                          <a:effectLst/>
                          <a:latin typeface="Abadi MT Condensed Extra Bold" charset="0"/>
                          <a:ea typeface="Abadi MT Condensed Extra Bold" charset="0"/>
                          <a:cs typeface="Abadi MT Condensed Extra Bold" charset="0"/>
                        </a:rPr>
                        <a:t>240-254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1900" b="0" i="0" u="none" strike="noStrike">
                          <a:solidFill>
                            <a:srgbClr val="000000"/>
                          </a:solidFill>
                          <a:effectLst/>
                          <a:latin typeface="Abadi MT Condensed Extra Bold" charset="0"/>
                          <a:ea typeface="Abadi MT Condensed Extra Bold" charset="0"/>
                          <a:cs typeface="Abadi MT Condensed Extra Bold" charset="0"/>
                        </a:rPr>
                        <a:t>255-269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s-IS" sz="1900" b="0" i="0" u="none" strike="noStrike">
                          <a:solidFill>
                            <a:srgbClr val="000000"/>
                          </a:solidFill>
                          <a:effectLst/>
                          <a:latin typeface="Abadi MT Condensed Extra Bold" charset="0"/>
                          <a:ea typeface="Abadi MT Condensed Extra Bold" charset="0"/>
                          <a:cs typeface="Abadi MT Condensed Extra Bold" charset="0"/>
                        </a:rPr>
                        <a:t>270-284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vMerge="1">
                  <a:txBody>
                    <a:bodyPr/>
                    <a:lstStyle/>
                    <a:p>
                      <a:pPr algn="ctr" fontAlgn="b"/>
                      <a:endParaRPr lang="is-IS" sz="18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a:solidFill>
                            <a:srgbClr val="000000"/>
                          </a:solidFill>
                          <a:effectLst/>
                          <a:latin typeface="Abadi MT Condensed Extra Bold" charset="0"/>
                          <a:ea typeface="Abadi MT Condensed Extra Bold" charset="0"/>
                          <a:cs typeface="Abadi MT Condensed Extra Bold" charset="0"/>
                        </a:rPr>
                        <a:t>285-292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1900" b="0" i="0" u="none" strike="noStrike">
                          <a:solidFill>
                            <a:srgbClr val="000000"/>
                          </a:solidFill>
                          <a:effectLst/>
                          <a:latin typeface="Abadi MT Condensed Extra Bold" charset="0"/>
                          <a:ea typeface="Abadi MT Condensed Extra Bold" charset="0"/>
                          <a:cs typeface="Abadi MT Condensed Extra Bold" charset="0"/>
                        </a:rPr>
                        <a:t>293-299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is-IS" sz="1900" b="0" i="0" u="none" strike="noStrike">
                          <a:solidFill>
                            <a:srgbClr val="000000"/>
                          </a:solidFill>
                          <a:effectLst/>
                          <a:latin typeface="Abadi MT Condensed Extra Bold" charset="0"/>
                          <a:ea typeface="Abadi MT Condensed Extra Bold" charset="0"/>
                          <a:cs typeface="Abadi MT Condensed Extra Bold" charset="0"/>
                        </a:rPr>
                        <a:t>300-314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a:solidFill>
                            <a:srgbClr val="000000"/>
                          </a:solidFill>
                          <a:effectLst/>
                          <a:latin typeface="Abadi MT Condensed Extra Bold" charset="0"/>
                          <a:ea typeface="Abadi MT Condensed Extra Bold" charset="0"/>
                          <a:cs typeface="Abadi MT Condensed Extra Bold" charset="0"/>
                        </a:rPr>
                        <a:t>315-329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cs-CZ" sz="1900" b="0" i="0" u="none" strike="noStrike" dirty="0">
                          <a:solidFill>
                            <a:srgbClr val="000000"/>
                          </a:solidFill>
                          <a:effectLst/>
                          <a:latin typeface="Abadi MT Condensed Extra Bold" charset="0"/>
                          <a:ea typeface="Abadi MT Condensed Extra Bold" charset="0"/>
                          <a:cs typeface="Abadi MT Condensed Extra Bold" charset="0"/>
                        </a:rPr>
                        <a:t>330-360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r h="316755">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Grade 4 ELA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pPr algn="ctr" fontAlgn="b"/>
                      <a:endParaRPr lang="is-IS" sz="18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dirty="0" smtClean="0">
                          <a:solidFill>
                            <a:srgbClr val="000000"/>
                          </a:solidFill>
                          <a:effectLst/>
                          <a:latin typeface="Abadi MT Condensed Extra Bold" charset="0"/>
                          <a:ea typeface="Abadi MT Condensed Extra Bold" charset="0"/>
                          <a:cs typeface="Abadi MT Condensed Extra Bold" charset="0"/>
                        </a:rPr>
                        <a:t>251-266</a:t>
                      </a:r>
                      <a:endParaRPr lang="is-IS" sz="19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1900" b="0" i="0" u="none" strike="noStrike" dirty="0" smtClean="0">
                          <a:solidFill>
                            <a:srgbClr val="000000"/>
                          </a:solidFill>
                          <a:effectLst/>
                          <a:latin typeface="Abadi MT Condensed Extra Bold" charset="0"/>
                          <a:ea typeface="Abadi MT Condensed Extra Bold" charset="0"/>
                          <a:cs typeface="Abadi MT Condensed Extra Bold" charset="0"/>
                        </a:rPr>
                        <a:t>267-281</a:t>
                      </a:r>
                      <a:endParaRPr lang="is-IS" sz="19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s-IS" sz="1900" b="0" i="0" u="none" strike="noStrike" dirty="0" smtClean="0">
                          <a:solidFill>
                            <a:srgbClr val="000000"/>
                          </a:solidFill>
                          <a:effectLst/>
                          <a:latin typeface="Abadi MT Condensed Extra Bold" charset="0"/>
                          <a:ea typeface="Abadi MT Condensed Extra Bold" charset="0"/>
                          <a:cs typeface="Abadi MT Condensed Extra Bold" charset="0"/>
                        </a:rPr>
                        <a:t>282-296</a:t>
                      </a:r>
                      <a:endParaRPr lang="is-IS" sz="19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vMerge="1">
                  <a:txBody>
                    <a:bodyPr/>
                    <a:lstStyle/>
                    <a:p>
                      <a:pPr algn="ctr" fontAlgn="b"/>
                      <a:endParaRPr lang="fi-FI" sz="18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fi-FI" sz="1900" b="0" i="0" u="none" strike="noStrike">
                          <a:solidFill>
                            <a:srgbClr val="000000"/>
                          </a:solidFill>
                          <a:effectLst/>
                          <a:latin typeface="Abadi MT Condensed Extra Bold" charset="0"/>
                          <a:ea typeface="Abadi MT Condensed Extra Bold" charset="0"/>
                          <a:cs typeface="Abadi MT Condensed Extra Bold" charset="0"/>
                        </a:rPr>
                        <a:t>297-303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i-FI" sz="1900" b="0" i="0" u="none" strike="noStrike">
                          <a:solidFill>
                            <a:srgbClr val="000000"/>
                          </a:solidFill>
                          <a:effectLst/>
                          <a:latin typeface="Abadi MT Condensed Extra Bold" charset="0"/>
                          <a:ea typeface="Abadi MT Condensed Extra Bold" charset="0"/>
                          <a:cs typeface="Abadi MT Condensed Extra Bold" charset="0"/>
                        </a:rPr>
                        <a:t>304-310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is-IS" sz="1900" b="0" i="0" u="none" strike="noStrike">
                          <a:solidFill>
                            <a:srgbClr val="000000"/>
                          </a:solidFill>
                          <a:effectLst/>
                          <a:latin typeface="Abadi MT Condensed Extra Bold" charset="0"/>
                          <a:ea typeface="Abadi MT Condensed Extra Bold" charset="0"/>
                          <a:cs typeface="Abadi MT Condensed Extra Bold" charset="0"/>
                        </a:rPr>
                        <a:t>311-324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uk-UA" sz="1900" b="0" i="0" u="none" strike="noStrike" dirty="0">
                          <a:solidFill>
                            <a:srgbClr val="000000"/>
                          </a:solidFill>
                          <a:effectLst/>
                          <a:latin typeface="Abadi MT Condensed Extra Bold" charset="0"/>
                          <a:ea typeface="Abadi MT Condensed Extra Bold" charset="0"/>
                          <a:cs typeface="Abadi MT Condensed Extra Bold" charset="0"/>
                        </a:rPr>
                        <a:t>325-339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is-IS" sz="1900" b="0" i="0" u="none" strike="noStrike" dirty="0">
                          <a:solidFill>
                            <a:srgbClr val="000000"/>
                          </a:solidFill>
                          <a:effectLst/>
                          <a:latin typeface="Abadi MT Condensed Extra Bold" charset="0"/>
                          <a:ea typeface="Abadi MT Condensed Extra Bold" charset="0"/>
                          <a:cs typeface="Abadi MT Condensed Extra Bold" charset="0"/>
                        </a:rPr>
                        <a:t>340-372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3"/>
                  </a:ext>
                </a:extLst>
              </a:tr>
            </a:tbl>
          </a:graphicData>
        </a:graphic>
      </p:graphicFrame>
      <p:sp>
        <p:nvSpPr>
          <p:cNvPr id="17" name="TextBox 16"/>
          <p:cNvSpPr txBox="1"/>
          <p:nvPr/>
        </p:nvSpPr>
        <p:spPr>
          <a:xfrm>
            <a:off x="2305323" y="4719560"/>
            <a:ext cx="1130385" cy="147732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Move from a Low 1 </a:t>
            </a:r>
          </a:p>
          <a:p>
            <a:r>
              <a:rPr lang="en-US" dirty="0">
                <a:latin typeface="Abadi MT Condensed Extra Bold" charset="0"/>
                <a:ea typeface="Abadi MT Condensed Extra Bold" charset="0"/>
                <a:cs typeface="Abadi MT Condensed Extra Bold" charset="0"/>
              </a:rPr>
              <a:t>to </a:t>
            </a:r>
          </a:p>
          <a:p>
            <a:r>
              <a:rPr lang="en-US" dirty="0">
                <a:latin typeface="Abadi MT Condensed Extra Bold" charset="0"/>
                <a:ea typeface="Abadi MT Condensed Extra Bold" charset="0"/>
                <a:cs typeface="Abadi MT Condensed Extra Bold" charset="0"/>
              </a:rPr>
              <a:t>Middle 1</a:t>
            </a:r>
          </a:p>
        </p:txBody>
      </p:sp>
      <p:sp>
        <p:nvSpPr>
          <p:cNvPr id="18" name="Circular Arrow 17"/>
          <p:cNvSpPr/>
          <p:nvPr/>
        </p:nvSpPr>
        <p:spPr>
          <a:xfrm rot="10800000" flipH="1">
            <a:off x="2544376" y="3127971"/>
            <a:ext cx="1097280" cy="1739828"/>
          </a:xfrm>
          <a:prstGeom prst="circularArrow">
            <a:avLst>
              <a:gd name="adj1" fmla="val 8883"/>
              <a:gd name="adj2" fmla="val 1142319"/>
              <a:gd name="adj3" fmla="val 20588803"/>
              <a:gd name="adj4" fmla="val 7897949"/>
              <a:gd name="adj5" fmla="val 13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3790490" y="4719560"/>
            <a:ext cx="1021044" cy="147732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Move from a Middle 1 to </a:t>
            </a:r>
          </a:p>
          <a:p>
            <a:r>
              <a:rPr lang="en-US" dirty="0">
                <a:latin typeface="Abadi MT Condensed Extra Bold" charset="0"/>
                <a:ea typeface="Abadi MT Condensed Extra Bold" charset="0"/>
                <a:cs typeface="Abadi MT Condensed Extra Bold" charset="0"/>
              </a:rPr>
              <a:t>High 1</a:t>
            </a:r>
          </a:p>
        </p:txBody>
      </p:sp>
      <p:sp>
        <p:nvSpPr>
          <p:cNvPr id="20" name="Circular Arrow 19"/>
          <p:cNvSpPr/>
          <p:nvPr/>
        </p:nvSpPr>
        <p:spPr>
          <a:xfrm rot="10800000" flipH="1">
            <a:off x="3726636" y="3127971"/>
            <a:ext cx="1097280" cy="1739828"/>
          </a:xfrm>
          <a:prstGeom prst="circularArrow">
            <a:avLst>
              <a:gd name="adj1" fmla="val 7790"/>
              <a:gd name="adj2" fmla="val 1142319"/>
              <a:gd name="adj3" fmla="val 20324339"/>
              <a:gd name="adj4" fmla="val 7897949"/>
              <a:gd name="adj5" fmla="val 12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6402085" y="4719560"/>
            <a:ext cx="1021044" cy="147732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Move from a Low 2 </a:t>
            </a:r>
          </a:p>
          <a:p>
            <a:r>
              <a:rPr lang="en-US" dirty="0">
                <a:latin typeface="Abadi MT Condensed Extra Bold" charset="0"/>
                <a:ea typeface="Abadi MT Condensed Extra Bold" charset="0"/>
                <a:cs typeface="Abadi MT Condensed Extra Bold" charset="0"/>
              </a:rPr>
              <a:t>to </a:t>
            </a:r>
          </a:p>
          <a:p>
            <a:r>
              <a:rPr lang="en-US" dirty="0">
                <a:latin typeface="Abadi MT Condensed Extra Bold" charset="0"/>
                <a:ea typeface="Abadi MT Condensed Extra Bold" charset="0"/>
                <a:cs typeface="Abadi MT Condensed Extra Bold" charset="0"/>
              </a:rPr>
              <a:t>High 2</a:t>
            </a:r>
          </a:p>
        </p:txBody>
      </p:sp>
      <p:sp>
        <p:nvSpPr>
          <p:cNvPr id="24" name="Circular Arrow 23"/>
          <p:cNvSpPr/>
          <p:nvPr/>
        </p:nvSpPr>
        <p:spPr>
          <a:xfrm rot="10800000" flipH="1">
            <a:off x="6108654" y="3124282"/>
            <a:ext cx="1487911" cy="1739828"/>
          </a:xfrm>
          <a:prstGeom prst="circularArrow">
            <a:avLst>
              <a:gd name="adj1" fmla="val 5738"/>
              <a:gd name="adj2" fmla="val 1139238"/>
              <a:gd name="adj3" fmla="val 20527956"/>
              <a:gd name="adj4" fmla="val 8389119"/>
              <a:gd name="adj5" fmla="val 9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893537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 calcmode="lin" valueType="num">
                                      <p:cBhvr>
                                        <p:cTn id="13" dur="5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4" dur="5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 calcmode="lin" valueType="num">
                                      <p:cBhvr>
                                        <p:cTn id="21" dur="250" fill="hold"/>
                                        <p:tgtEl>
                                          <p:spTgt spid="18"/>
                                        </p:tgtEl>
                                        <p:attrNameLst>
                                          <p:attrName>style.rotation</p:attrName>
                                        </p:attrNameLst>
                                      </p:cBhvr>
                                      <p:tavLst>
                                        <p:tav tm="0">
                                          <p:val>
                                            <p:fltVal val="360"/>
                                          </p:val>
                                        </p:tav>
                                        <p:tav tm="100000">
                                          <p:val>
                                            <p:fltVal val="0"/>
                                          </p:val>
                                        </p:tav>
                                      </p:tavLst>
                                    </p:anim>
                                    <p:animEffect transition="in" filter="fade">
                                      <p:cBhvr>
                                        <p:cTn id="22" dur="250"/>
                                        <p:tgtEl>
                                          <p:spTgt spid="18"/>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 calcmode="lin" valueType="num">
                                      <p:cBhvr>
                                        <p:cTn id="27" dur="250" fill="hold"/>
                                        <p:tgtEl>
                                          <p:spTgt spid="17"/>
                                        </p:tgtEl>
                                        <p:attrNameLst>
                                          <p:attrName>style.rotation</p:attrName>
                                        </p:attrNameLst>
                                      </p:cBhvr>
                                      <p:tavLst>
                                        <p:tav tm="0">
                                          <p:val>
                                            <p:fltVal val="360"/>
                                          </p:val>
                                        </p:tav>
                                        <p:tav tm="100000">
                                          <p:val>
                                            <p:fltVal val="0"/>
                                          </p:val>
                                        </p:tav>
                                      </p:tavLst>
                                    </p:anim>
                                    <p:animEffect transition="in" filter="fade">
                                      <p:cBhvr>
                                        <p:cTn id="28" dur="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250" fill="hold"/>
                                        <p:tgtEl>
                                          <p:spTgt spid="20"/>
                                        </p:tgtEl>
                                        <p:attrNameLst>
                                          <p:attrName>ppt_w</p:attrName>
                                        </p:attrNameLst>
                                      </p:cBhvr>
                                      <p:tavLst>
                                        <p:tav tm="0">
                                          <p:val>
                                            <p:fltVal val="0"/>
                                          </p:val>
                                        </p:tav>
                                        <p:tav tm="100000">
                                          <p:val>
                                            <p:strVal val="#ppt_w"/>
                                          </p:val>
                                        </p:tav>
                                      </p:tavLst>
                                    </p:anim>
                                    <p:anim calcmode="lin" valueType="num">
                                      <p:cBhvr>
                                        <p:cTn id="34" dur="250" fill="hold"/>
                                        <p:tgtEl>
                                          <p:spTgt spid="20"/>
                                        </p:tgtEl>
                                        <p:attrNameLst>
                                          <p:attrName>ppt_h</p:attrName>
                                        </p:attrNameLst>
                                      </p:cBhvr>
                                      <p:tavLst>
                                        <p:tav tm="0">
                                          <p:val>
                                            <p:fltVal val="0"/>
                                          </p:val>
                                        </p:tav>
                                        <p:tav tm="100000">
                                          <p:val>
                                            <p:strVal val="#ppt_h"/>
                                          </p:val>
                                        </p:tav>
                                      </p:tavLst>
                                    </p:anim>
                                    <p:anim calcmode="lin" valueType="num">
                                      <p:cBhvr>
                                        <p:cTn id="35" dur="250" fill="hold"/>
                                        <p:tgtEl>
                                          <p:spTgt spid="20"/>
                                        </p:tgtEl>
                                        <p:attrNameLst>
                                          <p:attrName>style.rotation</p:attrName>
                                        </p:attrNameLst>
                                      </p:cBhvr>
                                      <p:tavLst>
                                        <p:tav tm="0">
                                          <p:val>
                                            <p:fltVal val="360"/>
                                          </p:val>
                                        </p:tav>
                                        <p:tav tm="100000">
                                          <p:val>
                                            <p:fltVal val="0"/>
                                          </p:val>
                                        </p:tav>
                                      </p:tavLst>
                                    </p:anim>
                                    <p:animEffect transition="in" filter="fade">
                                      <p:cBhvr>
                                        <p:cTn id="36" dur="250"/>
                                        <p:tgtEl>
                                          <p:spTgt spid="20"/>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250" fill="hold"/>
                                        <p:tgtEl>
                                          <p:spTgt spid="19"/>
                                        </p:tgtEl>
                                        <p:attrNameLst>
                                          <p:attrName>ppt_w</p:attrName>
                                        </p:attrNameLst>
                                      </p:cBhvr>
                                      <p:tavLst>
                                        <p:tav tm="0">
                                          <p:val>
                                            <p:fltVal val="0"/>
                                          </p:val>
                                        </p:tav>
                                        <p:tav tm="100000">
                                          <p:val>
                                            <p:strVal val="#ppt_w"/>
                                          </p:val>
                                        </p:tav>
                                      </p:tavLst>
                                    </p:anim>
                                    <p:anim calcmode="lin" valueType="num">
                                      <p:cBhvr>
                                        <p:cTn id="40" dur="250" fill="hold"/>
                                        <p:tgtEl>
                                          <p:spTgt spid="19"/>
                                        </p:tgtEl>
                                        <p:attrNameLst>
                                          <p:attrName>ppt_h</p:attrName>
                                        </p:attrNameLst>
                                      </p:cBhvr>
                                      <p:tavLst>
                                        <p:tav tm="0">
                                          <p:val>
                                            <p:fltVal val="0"/>
                                          </p:val>
                                        </p:tav>
                                        <p:tav tm="100000">
                                          <p:val>
                                            <p:strVal val="#ppt_h"/>
                                          </p:val>
                                        </p:tav>
                                      </p:tavLst>
                                    </p:anim>
                                    <p:anim calcmode="lin" valueType="num">
                                      <p:cBhvr>
                                        <p:cTn id="41" dur="250" fill="hold"/>
                                        <p:tgtEl>
                                          <p:spTgt spid="19"/>
                                        </p:tgtEl>
                                        <p:attrNameLst>
                                          <p:attrName>style.rotation</p:attrName>
                                        </p:attrNameLst>
                                      </p:cBhvr>
                                      <p:tavLst>
                                        <p:tav tm="0">
                                          <p:val>
                                            <p:fltVal val="360"/>
                                          </p:val>
                                        </p:tav>
                                        <p:tav tm="100000">
                                          <p:val>
                                            <p:fltVal val="0"/>
                                          </p:val>
                                        </p:tav>
                                      </p:tavLst>
                                    </p:anim>
                                    <p:animEffect transition="in" filter="fade">
                                      <p:cBhvr>
                                        <p:cTn id="42" dur="25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250" fill="hold"/>
                                        <p:tgtEl>
                                          <p:spTgt spid="24"/>
                                        </p:tgtEl>
                                        <p:attrNameLst>
                                          <p:attrName>ppt_w</p:attrName>
                                        </p:attrNameLst>
                                      </p:cBhvr>
                                      <p:tavLst>
                                        <p:tav tm="0">
                                          <p:val>
                                            <p:fltVal val="0"/>
                                          </p:val>
                                        </p:tav>
                                        <p:tav tm="100000">
                                          <p:val>
                                            <p:strVal val="#ppt_w"/>
                                          </p:val>
                                        </p:tav>
                                      </p:tavLst>
                                    </p:anim>
                                    <p:anim calcmode="lin" valueType="num">
                                      <p:cBhvr>
                                        <p:cTn id="48" dur="250" fill="hold"/>
                                        <p:tgtEl>
                                          <p:spTgt spid="24"/>
                                        </p:tgtEl>
                                        <p:attrNameLst>
                                          <p:attrName>ppt_h</p:attrName>
                                        </p:attrNameLst>
                                      </p:cBhvr>
                                      <p:tavLst>
                                        <p:tav tm="0">
                                          <p:val>
                                            <p:fltVal val="0"/>
                                          </p:val>
                                        </p:tav>
                                        <p:tav tm="100000">
                                          <p:val>
                                            <p:strVal val="#ppt_h"/>
                                          </p:val>
                                        </p:tav>
                                      </p:tavLst>
                                    </p:anim>
                                    <p:anim calcmode="lin" valueType="num">
                                      <p:cBhvr>
                                        <p:cTn id="49" dur="250" fill="hold"/>
                                        <p:tgtEl>
                                          <p:spTgt spid="24"/>
                                        </p:tgtEl>
                                        <p:attrNameLst>
                                          <p:attrName>style.rotation</p:attrName>
                                        </p:attrNameLst>
                                      </p:cBhvr>
                                      <p:tavLst>
                                        <p:tav tm="0">
                                          <p:val>
                                            <p:fltVal val="360"/>
                                          </p:val>
                                        </p:tav>
                                        <p:tav tm="100000">
                                          <p:val>
                                            <p:fltVal val="0"/>
                                          </p:val>
                                        </p:tav>
                                      </p:tavLst>
                                    </p:anim>
                                    <p:animEffect transition="in" filter="fade">
                                      <p:cBhvr>
                                        <p:cTn id="50" dur="250"/>
                                        <p:tgtEl>
                                          <p:spTgt spid="24"/>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250" fill="hold"/>
                                        <p:tgtEl>
                                          <p:spTgt spid="23"/>
                                        </p:tgtEl>
                                        <p:attrNameLst>
                                          <p:attrName>ppt_w</p:attrName>
                                        </p:attrNameLst>
                                      </p:cBhvr>
                                      <p:tavLst>
                                        <p:tav tm="0">
                                          <p:val>
                                            <p:fltVal val="0"/>
                                          </p:val>
                                        </p:tav>
                                        <p:tav tm="100000">
                                          <p:val>
                                            <p:strVal val="#ppt_w"/>
                                          </p:val>
                                        </p:tav>
                                      </p:tavLst>
                                    </p:anim>
                                    <p:anim calcmode="lin" valueType="num">
                                      <p:cBhvr>
                                        <p:cTn id="54" dur="250" fill="hold"/>
                                        <p:tgtEl>
                                          <p:spTgt spid="23"/>
                                        </p:tgtEl>
                                        <p:attrNameLst>
                                          <p:attrName>ppt_h</p:attrName>
                                        </p:attrNameLst>
                                      </p:cBhvr>
                                      <p:tavLst>
                                        <p:tav tm="0">
                                          <p:val>
                                            <p:fltVal val="0"/>
                                          </p:val>
                                        </p:tav>
                                        <p:tav tm="100000">
                                          <p:val>
                                            <p:strVal val="#ppt_h"/>
                                          </p:val>
                                        </p:tav>
                                      </p:tavLst>
                                    </p:anim>
                                    <p:anim calcmode="lin" valueType="num">
                                      <p:cBhvr>
                                        <p:cTn id="55" dur="250" fill="hold"/>
                                        <p:tgtEl>
                                          <p:spTgt spid="23"/>
                                        </p:tgtEl>
                                        <p:attrNameLst>
                                          <p:attrName>style.rotation</p:attrName>
                                        </p:attrNameLst>
                                      </p:cBhvr>
                                      <p:tavLst>
                                        <p:tav tm="0">
                                          <p:val>
                                            <p:fltVal val="360"/>
                                          </p:val>
                                        </p:tav>
                                        <p:tav tm="100000">
                                          <p:val>
                                            <p:fltVal val="0"/>
                                          </p:val>
                                        </p:tav>
                                      </p:tavLst>
                                    </p:anim>
                                    <p:animEffect transition="in" filter="fade">
                                      <p:cBhvr>
                                        <p:cTn id="56"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93" y="791113"/>
            <a:ext cx="5223018" cy="1013971"/>
          </a:xfrm>
        </p:spPr>
        <p:style>
          <a:lnRef idx="1">
            <a:schemeClr val="accent6"/>
          </a:lnRef>
          <a:fillRef idx="2">
            <a:schemeClr val="accent6"/>
          </a:fillRef>
          <a:effectRef idx="1">
            <a:schemeClr val="accent6"/>
          </a:effectRef>
          <a:fontRef idx="minor">
            <a:schemeClr val="dk1"/>
          </a:fontRef>
        </p:style>
        <p:txBody>
          <a:bodyPr anchor="t"/>
          <a:lstStyle/>
          <a:p>
            <a:r>
              <a:rPr lang="en-US" dirty="0">
                <a:solidFill>
                  <a:schemeClr val="tx1"/>
                </a:solidFill>
                <a:latin typeface="Abadi MT Condensed Extra Bold" charset="0"/>
                <a:ea typeface="Abadi MT Condensed Extra Bold" charset="0"/>
                <a:cs typeface="Abadi MT Condensed Extra Bold" charset="0"/>
              </a:rPr>
              <a:t>Learning Gains Rule </a:t>
            </a:r>
            <a:r>
              <a:rPr lang="en-US" dirty="0" smtClean="0">
                <a:solidFill>
                  <a:schemeClr val="tx1"/>
                </a:solidFill>
                <a:latin typeface="Abadi MT Condensed Extra Bold" charset="0"/>
                <a:ea typeface="Abadi MT Condensed Extra Bold" charset="0"/>
                <a:cs typeface="Abadi MT Condensed Extra Bold" charset="0"/>
              </a:rPr>
              <a:t>#3:</a:t>
            </a:r>
            <a:endParaRPr lang="en-US" dirty="0">
              <a:solidFill>
                <a:schemeClr val="tx1"/>
              </a:solidFill>
              <a:latin typeface="Abadi MT Condensed Extra Bold" charset="0"/>
              <a:ea typeface="Abadi MT Condensed Extra Bold" charset="0"/>
              <a:cs typeface="Abadi MT Condensed Extra Bold" charset="0"/>
            </a:endParaRPr>
          </a:p>
        </p:txBody>
      </p:sp>
      <p:sp>
        <p:nvSpPr>
          <p:cNvPr id="3" name="Slide Number Placeholder 2"/>
          <p:cNvSpPr>
            <a:spLocks noGrp="1"/>
          </p:cNvSpPr>
          <p:nvPr>
            <p:ph type="sldNum" sz="quarter" idx="10"/>
          </p:nvPr>
        </p:nvSpPr>
        <p:spPr/>
        <p:txBody>
          <a:bodyPr/>
          <a:lstStyle/>
          <a:p>
            <a:fld id="{B060DFAC-235C-9A45-9C22-F4EE47FC4267}" type="slidenum">
              <a:rPr lang="en-US" smtClean="0"/>
              <a:t>5</a:t>
            </a:fld>
            <a:endParaRPr lang="en-US"/>
          </a:p>
        </p:txBody>
      </p:sp>
      <p:sp>
        <p:nvSpPr>
          <p:cNvPr id="13" name="Content Placeholder 2"/>
          <p:cNvSpPr txBox="1">
            <a:spLocks/>
          </p:cNvSpPr>
          <p:nvPr/>
        </p:nvSpPr>
        <p:spPr>
          <a:xfrm>
            <a:off x="846667" y="1457474"/>
            <a:ext cx="10972799" cy="1316223"/>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buNone/>
            </a:pPr>
            <a:r>
              <a:rPr lang="en-US" dirty="0">
                <a:latin typeface="Abadi MT Condensed Extra Bold" charset="0"/>
                <a:ea typeface="Abadi MT Condensed Extra Bold" charset="0"/>
                <a:cs typeface="Abadi MT Condensed Extra Bold" charset="0"/>
              </a:rPr>
              <a:t>Students whose score remained at Achievement Level 3 or 4 on the statewide standardized assessment in the current year and whose scale score is greater in the current year than the prior year in the same subject area. </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221456878"/>
              </p:ext>
            </p:extLst>
          </p:nvPr>
        </p:nvGraphicFramePr>
        <p:xfrm>
          <a:off x="609601" y="2943629"/>
          <a:ext cx="4690820" cy="1437621"/>
        </p:xfrm>
        <a:graphic>
          <a:graphicData uri="http://schemas.openxmlformats.org/drawingml/2006/table">
            <a:tbl>
              <a:tblPr/>
              <a:tblGrid>
                <a:gridCol w="1889924">
                  <a:extLst>
                    <a:ext uri="{9D8B030D-6E8A-4147-A177-3AD203B41FA5}">
                      <a16:colId xmlns:a16="http://schemas.microsoft.com/office/drawing/2014/main" val="20000"/>
                    </a:ext>
                  </a:extLst>
                </a:gridCol>
                <a:gridCol w="1400448">
                  <a:extLst>
                    <a:ext uri="{9D8B030D-6E8A-4147-A177-3AD203B41FA5}">
                      <a16:colId xmlns:a16="http://schemas.microsoft.com/office/drawing/2014/main" val="20001"/>
                    </a:ext>
                  </a:extLst>
                </a:gridCol>
                <a:gridCol w="1400448">
                  <a:extLst>
                    <a:ext uri="{9D8B030D-6E8A-4147-A177-3AD203B41FA5}">
                      <a16:colId xmlns:a16="http://schemas.microsoft.com/office/drawing/2014/main" val="20002"/>
                    </a:ext>
                  </a:extLst>
                </a:gridCol>
              </a:tblGrid>
              <a:tr h="718811">
                <a:tc>
                  <a:txBody>
                    <a:bodyPr/>
                    <a:lstStyle/>
                    <a:p>
                      <a:pPr algn="ctr" fontAlgn="b"/>
                      <a:r>
                        <a:rPr lang="en-US" sz="1900" b="1" i="0" u="none" strike="noStrike" dirty="0" smtClean="0">
                          <a:solidFill>
                            <a:srgbClr val="000000"/>
                          </a:solidFill>
                          <a:effectLst/>
                          <a:latin typeface="Abadi MT Condensed Extra Bold" charset="0"/>
                          <a:ea typeface="Abadi MT Condensed Extra Bold" charset="0"/>
                          <a:cs typeface="Abadi MT Condensed Extra Bold" charset="0"/>
                        </a:rPr>
                        <a:t>Math</a:t>
                      </a:r>
                      <a:endParaRPr lang="en-US" sz="1900" b="1" i="0" u="none" strike="noStrike" dirty="0">
                        <a:solidFill>
                          <a:srgbClr val="000000"/>
                        </a:solidFill>
                        <a:effectLst/>
                        <a:latin typeface="Abadi MT Condensed Extra Bold" charset="0"/>
                        <a:ea typeface="Abadi MT Condensed Extra Bold" charset="0"/>
                        <a:cs typeface="Abadi MT Condensed Extra Bold" charset="0"/>
                      </a:endParaRPr>
                    </a:p>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Assessment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Level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Level 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359405">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Grade </a:t>
                      </a:r>
                      <a:r>
                        <a:rPr lang="en-US" sz="1900" b="0" i="0" u="none" strike="noStrike" dirty="0" smtClean="0">
                          <a:solidFill>
                            <a:srgbClr val="000000"/>
                          </a:solidFill>
                          <a:effectLst/>
                          <a:latin typeface="Abadi MT Condensed Extra Bold" charset="0"/>
                          <a:ea typeface="Abadi MT Condensed Extra Bold" charset="0"/>
                          <a:cs typeface="Abadi MT Condensed Extra Bold" charset="0"/>
                        </a:rPr>
                        <a:t>4 </a:t>
                      </a:r>
                      <a:endParaRPr lang="en-US" sz="19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cs-CZ" sz="1900" b="0" i="0" u="none" strike="noStrike" dirty="0">
                          <a:solidFill>
                            <a:srgbClr val="000000"/>
                          </a:solidFill>
                          <a:effectLst/>
                          <a:latin typeface="Abadi MT Condensed Extra Bold" charset="0"/>
                        </a:rPr>
                        <a:t>310-324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uk-UA" sz="1900" b="0" i="0" u="none" strike="noStrike" dirty="0">
                          <a:solidFill>
                            <a:srgbClr val="000000"/>
                          </a:solidFill>
                          <a:effectLst/>
                          <a:latin typeface="Abadi MT Condensed Extra Bold" charset="0"/>
                        </a:rPr>
                        <a:t>325-339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359405">
                <a:tc>
                  <a:txBody>
                    <a:bodyPr/>
                    <a:lstStyle/>
                    <a:p>
                      <a:pPr algn="ctr" fontAlgn="b"/>
                      <a:r>
                        <a:rPr lang="en-US" sz="1900" b="0" i="0" u="none" strike="noStrike" dirty="0">
                          <a:solidFill>
                            <a:srgbClr val="000000"/>
                          </a:solidFill>
                          <a:effectLst/>
                          <a:latin typeface="Abadi MT Condensed Extra Bold" charset="0"/>
                          <a:ea typeface="Abadi MT Condensed Extra Bold" charset="0"/>
                          <a:cs typeface="Abadi MT Condensed Extra Bold" charset="0"/>
                        </a:rPr>
                        <a:t>Grade </a:t>
                      </a:r>
                      <a:r>
                        <a:rPr lang="en-US" sz="1900" b="0" i="0" u="none" strike="noStrike" dirty="0" smtClean="0">
                          <a:solidFill>
                            <a:srgbClr val="000000"/>
                          </a:solidFill>
                          <a:effectLst/>
                          <a:latin typeface="Abadi MT Condensed Extra Bold" charset="0"/>
                          <a:ea typeface="Abadi MT Condensed Extra Bold" charset="0"/>
                          <a:cs typeface="Abadi MT Condensed Extra Bold" charset="0"/>
                        </a:rPr>
                        <a:t>5</a:t>
                      </a:r>
                      <a:endParaRPr lang="en-US" sz="19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is-IS" sz="1900" b="0" i="0" u="none" strike="noStrike" dirty="0">
                          <a:solidFill>
                            <a:srgbClr val="000000"/>
                          </a:solidFill>
                          <a:effectLst/>
                          <a:latin typeface="Abadi MT Condensed Extra Bold" charset="0"/>
                        </a:rPr>
                        <a:t>320-333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fi-FI" sz="1900" b="0" i="0" u="none" strike="noStrike" dirty="0">
                          <a:solidFill>
                            <a:srgbClr val="000000"/>
                          </a:solidFill>
                          <a:effectLst/>
                          <a:latin typeface="Abadi MT Condensed Extra Bold" charset="0"/>
                        </a:rPr>
                        <a:t>334-349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bl>
          </a:graphicData>
        </a:graphic>
      </p:graphicFrame>
      <p:sp>
        <p:nvSpPr>
          <p:cNvPr id="25" name="TextBox 24"/>
          <p:cNvSpPr txBox="1"/>
          <p:nvPr/>
        </p:nvSpPr>
        <p:spPr>
          <a:xfrm>
            <a:off x="8164051" y="5186614"/>
            <a:ext cx="391505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The one (1) point rule only applies to achievement Level 3 and Level </a:t>
            </a:r>
            <a:r>
              <a:rPr lang="en-US" dirty="0" smtClean="0">
                <a:latin typeface="Abadi MT Condensed Extra Bold" charset="0"/>
                <a:ea typeface="Abadi MT Condensed Extra Bold" charset="0"/>
                <a:cs typeface="Abadi MT Condensed Extra Bold" charset="0"/>
              </a:rPr>
              <a:t>4.</a:t>
            </a:r>
          </a:p>
          <a:p>
            <a:r>
              <a:rPr lang="en-US" dirty="0">
                <a:solidFill>
                  <a:schemeClr val="tx1"/>
                </a:solidFill>
                <a:latin typeface="Abadi MT Condensed Extra Bold" charset="0"/>
                <a:ea typeface="Abadi MT Condensed Extra Bold" charset="0"/>
                <a:cs typeface="Abadi MT Condensed Extra Bold" charset="0"/>
              </a:rPr>
              <a:t>Mathematics EOCs </a:t>
            </a:r>
            <a:r>
              <a:rPr lang="en-US" dirty="0" smtClean="0">
                <a:solidFill>
                  <a:schemeClr val="tx1"/>
                </a:solidFill>
                <a:latin typeface="Abadi MT Condensed Extra Bold" charset="0"/>
                <a:ea typeface="Abadi MT Condensed Extra Bold" charset="0"/>
                <a:cs typeface="Abadi MT Condensed Extra Bold" charset="0"/>
              </a:rPr>
              <a:t>are </a:t>
            </a:r>
            <a:r>
              <a:rPr lang="en-US" dirty="0">
                <a:solidFill>
                  <a:schemeClr val="tx1"/>
                </a:solidFill>
                <a:latin typeface="Abadi MT Condensed Extra Bold" charset="0"/>
                <a:ea typeface="Abadi MT Condensed Extra Bold" charset="0"/>
                <a:cs typeface="Abadi MT Condensed Extra Bold" charset="0"/>
              </a:rPr>
              <a:t>exempt from the (1) point rule. </a:t>
            </a:r>
          </a:p>
        </p:txBody>
      </p:sp>
      <p:cxnSp>
        <p:nvCxnSpPr>
          <p:cNvPr id="26" name="Elbow Connector 25"/>
          <p:cNvCxnSpPr/>
          <p:nvPr/>
        </p:nvCxnSpPr>
        <p:spPr>
          <a:xfrm>
            <a:off x="3187485" y="4381246"/>
            <a:ext cx="1301407" cy="821411"/>
          </a:xfrm>
          <a:prstGeom prst="bentConnector3">
            <a:avLst/>
          </a:prstGeom>
          <a:ln w="57150"/>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4488892" y="4791954"/>
            <a:ext cx="2577879"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If previous year scale score exceeds this number then student needs to gain one (1) </a:t>
            </a:r>
            <a:r>
              <a:rPr lang="en-US" dirty="0" smtClean="0">
                <a:latin typeface="Abadi MT Condensed Extra Bold" charset="0"/>
                <a:ea typeface="Abadi MT Condensed Extra Bold" charset="0"/>
                <a:cs typeface="Abadi MT Condensed Extra Bold" charset="0"/>
              </a:rPr>
              <a:t>point.</a:t>
            </a:r>
            <a:endParaRPr lang="en-US" dirty="0">
              <a:latin typeface="Abadi MT Condensed Extra Bold" charset="0"/>
              <a:ea typeface="Abadi MT Condensed Extra Bold" charset="0"/>
              <a:cs typeface="Abadi MT Condensed Extra Bold" charset="0"/>
            </a:endParaRPr>
          </a:p>
        </p:txBody>
      </p:sp>
      <p:sp>
        <p:nvSpPr>
          <p:cNvPr id="28" name="Round Diagonal Corner Rectangle 27"/>
          <p:cNvSpPr/>
          <p:nvPr/>
        </p:nvSpPr>
        <p:spPr>
          <a:xfrm>
            <a:off x="4086387" y="4028812"/>
            <a:ext cx="510993" cy="352432"/>
          </a:xfrm>
          <a:prstGeom prst="round2Diag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p:cNvCxnSpPr/>
          <p:nvPr/>
        </p:nvCxnSpPr>
        <p:spPr>
          <a:xfrm flipV="1">
            <a:off x="4597376" y="3373860"/>
            <a:ext cx="3239147" cy="654956"/>
          </a:xfrm>
          <a:prstGeom prst="bentConnector3">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36524" y="2943630"/>
            <a:ext cx="298951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Abadi MT Condensed Extra Bold" charset="0"/>
                <a:ea typeface="Abadi MT Condensed Extra Bold" charset="0"/>
                <a:cs typeface="Abadi MT Condensed Extra Bold" charset="0"/>
              </a:rPr>
              <a:t>If previous year scale score exceeds this number then student needs to gain one (1) </a:t>
            </a:r>
            <a:r>
              <a:rPr lang="en-US" dirty="0" smtClean="0">
                <a:latin typeface="Abadi MT Condensed Extra Bold" charset="0"/>
                <a:ea typeface="Abadi MT Condensed Extra Bold" charset="0"/>
                <a:cs typeface="Abadi MT Condensed Extra Bold" charset="0"/>
              </a:rPr>
              <a:t>point.</a:t>
            </a:r>
            <a:endParaRPr lang="en-US" dirty="0">
              <a:latin typeface="Abadi MT Condensed Extra Bold" charset="0"/>
              <a:ea typeface="Abadi MT Condensed Extra Bold" charset="0"/>
              <a:cs typeface="Abadi MT Condensed Extra Bold" charset="0"/>
            </a:endParaRPr>
          </a:p>
        </p:txBody>
      </p:sp>
      <p:cxnSp>
        <p:nvCxnSpPr>
          <p:cNvPr id="31" name="Straight Arrow Connector 30"/>
          <p:cNvCxnSpPr/>
          <p:nvPr/>
        </p:nvCxnSpPr>
        <p:spPr>
          <a:xfrm>
            <a:off x="9696319" y="4143956"/>
            <a:ext cx="0" cy="91440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66771" y="5648278"/>
            <a:ext cx="1097280"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Round Diagonal Corner Rectangle 32"/>
          <p:cNvSpPr/>
          <p:nvPr/>
        </p:nvSpPr>
        <p:spPr>
          <a:xfrm>
            <a:off x="2699515" y="4028812"/>
            <a:ext cx="510993" cy="352432"/>
          </a:xfrm>
          <a:prstGeom prst="round2Diag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28456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ircle(in)">
                                      <p:cBhvr>
                                        <p:cTn id="32" dur="500"/>
                                        <p:tgtEl>
                                          <p:spTgt spid="32"/>
                                        </p:tgtEl>
                                      </p:cBhvr>
                                    </p:animEffect>
                                  </p:childTnLst>
                                </p:cTn>
                              </p:par>
                              <p:par>
                                <p:cTn id="33" presetID="6"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ircle(i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100000" fill="hold" grpId="0" nodeType="clickEffect">
                                  <p:stCondLst>
                                    <p:cond delay="0"/>
                                  </p:stCondLst>
                                  <p:childTnLst>
                                    <p:animEffect transition="out" filter="fade">
                                      <p:cBhvr>
                                        <p:cTn id="43" dur="500" tmFilter="0, 0; .2, .5; .8, .5; 1, 0"/>
                                        <p:tgtEl>
                                          <p:spTgt spid="25"/>
                                        </p:tgtEl>
                                      </p:cBhvr>
                                    </p:animEffect>
                                    <p:animScale>
                                      <p:cBhvr>
                                        <p:cTn id="44"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5" grpId="1" animBg="1"/>
      <p:bldP spid="27" grpId="0" animBg="1"/>
      <p:bldP spid="28" grpId="0" animBg="1"/>
      <p:bldP spid="30"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0"/>
          </p:nvPr>
        </p:nvSpPr>
        <p:spPr/>
        <p:txBody>
          <a:bodyPr/>
          <a:lstStyle/>
          <a:p>
            <a:pPr algn="r">
              <a:defRPr/>
            </a:pPr>
            <a:fld id="{F3E7D15E-EA62-4CCC-8948-4B2F6F466DE8}" type="slidenum">
              <a:rPr lang="en-US" smtClean="0">
                <a:solidFill>
                  <a:prstClr val="white">
                    <a:lumMod val="65000"/>
                  </a:prstClr>
                </a:solidFill>
              </a:rPr>
              <a:pPr algn="r">
                <a:defRPr/>
              </a:pPr>
              <a:t>6</a:t>
            </a:fld>
            <a:endParaRPr lang="en-US" dirty="0">
              <a:solidFill>
                <a:prstClr val="white">
                  <a:lumMod val="65000"/>
                </a:prstClr>
              </a:solidFill>
            </a:endParaRPr>
          </a:p>
        </p:txBody>
      </p:sp>
      <p:sp>
        <p:nvSpPr>
          <p:cNvPr id="2" name="Title 1"/>
          <p:cNvSpPr>
            <a:spLocks noGrp="1"/>
          </p:cNvSpPr>
          <p:nvPr>
            <p:ph type="title" idx="4294967295"/>
          </p:nvPr>
        </p:nvSpPr>
        <p:spPr>
          <a:xfrm>
            <a:off x="367637" y="712890"/>
            <a:ext cx="4994585" cy="1014413"/>
          </a:xfrm>
        </p:spPr>
        <p:style>
          <a:lnRef idx="1">
            <a:schemeClr val="accent6"/>
          </a:lnRef>
          <a:fillRef idx="2">
            <a:schemeClr val="accent6"/>
          </a:fillRef>
          <a:effectRef idx="1">
            <a:schemeClr val="accent6"/>
          </a:effectRef>
          <a:fontRef idx="minor">
            <a:schemeClr val="dk1"/>
          </a:fontRef>
        </p:style>
        <p:txBody>
          <a:bodyPr anchor="t"/>
          <a:lstStyle/>
          <a:p>
            <a:r>
              <a:rPr lang="en-US" dirty="0">
                <a:solidFill>
                  <a:schemeClr val="tx1"/>
                </a:solidFill>
                <a:latin typeface="Abadi MT Condensed Extra Bold" charset="0"/>
                <a:ea typeface="Abadi MT Condensed Extra Bold" charset="0"/>
                <a:cs typeface="Abadi MT Condensed Extra Bold" charset="0"/>
              </a:rPr>
              <a:t>Learning Gains Rule </a:t>
            </a:r>
            <a:r>
              <a:rPr lang="en-US" dirty="0" smtClean="0">
                <a:solidFill>
                  <a:schemeClr val="tx1"/>
                </a:solidFill>
                <a:latin typeface="Abadi MT Condensed Extra Bold" charset="0"/>
                <a:ea typeface="Abadi MT Condensed Extra Bold" charset="0"/>
                <a:cs typeface="Abadi MT Condensed Extra Bold" charset="0"/>
              </a:rPr>
              <a:t>#4:</a:t>
            </a:r>
            <a:endParaRPr lang="en-US" dirty="0">
              <a:solidFill>
                <a:schemeClr val="tx1"/>
              </a:solidFill>
              <a:latin typeface="Abadi MT Condensed Extra Bold" charset="0"/>
              <a:ea typeface="Abadi MT Condensed Extra Bold" charset="0"/>
              <a:cs typeface="Abadi MT Condensed Extra Bold" charset="0"/>
            </a:endParaRPr>
          </a:p>
        </p:txBody>
      </p:sp>
      <p:sp>
        <p:nvSpPr>
          <p:cNvPr id="15" name="Content Placeholder 2"/>
          <p:cNvSpPr txBox="1">
            <a:spLocks/>
          </p:cNvSpPr>
          <p:nvPr/>
        </p:nvSpPr>
        <p:spPr>
          <a:xfrm>
            <a:off x="733778" y="1278236"/>
            <a:ext cx="10972800" cy="1314269"/>
          </a:xfrm>
          <a:prstGeom prst="rect">
            <a:avLst/>
          </a:prstGeom>
          <a:gradFill rotWithShape="1">
            <a:gsLst>
              <a:gs pos="0">
                <a:schemeClr val="accent1">
                  <a:lumMod val="110000"/>
                  <a:satMod val="105000"/>
                  <a:tint val="67000"/>
                </a:schemeClr>
              </a:gs>
              <a:gs pos="49000">
                <a:schemeClr val="accent1">
                  <a:satMod val="103000"/>
                  <a:tint val="73000"/>
                  <a:lumMod val="79000"/>
                  <a:lumOff val="21000"/>
                </a:schemeClr>
              </a:gs>
              <a:gs pos="100000">
                <a:schemeClr val="accent1">
                  <a:lumMod val="105000"/>
                  <a:satMod val="109000"/>
                  <a:tint val="81000"/>
                </a:schemeClr>
              </a:gs>
            </a:gsLst>
            <a:lin ang="5400000" scaled="0"/>
          </a:gradFill>
        </p:spPr>
        <p:style>
          <a:lnRef idx="1">
            <a:schemeClr val="accent1"/>
          </a:lnRef>
          <a:fillRef idx="2">
            <a:schemeClr val="accent1"/>
          </a:fillRef>
          <a:effectRef idx="1">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buNone/>
            </a:pPr>
            <a:r>
              <a:rPr lang="en-US" dirty="0">
                <a:latin typeface="Abadi MT Condensed Extra Bold" charset="0"/>
                <a:ea typeface="Abadi MT Condensed Extra Bold" charset="0"/>
                <a:cs typeface="Abadi MT Condensed Extra Bold" charset="0"/>
              </a:rPr>
              <a:t>Students who scored at Achievement Level 5 in the prior year on the statewide standardized assessment and who score in the same Achievement Level in the current year in the same subject area. </a:t>
            </a:r>
          </a:p>
        </p:txBody>
      </p:sp>
      <p:graphicFrame>
        <p:nvGraphicFramePr>
          <p:cNvPr id="17" name="Table 16"/>
          <p:cNvGraphicFramePr>
            <a:graphicFrameLocks noGrp="1"/>
          </p:cNvGraphicFramePr>
          <p:nvPr>
            <p:extLst>
              <p:ext uri="{D42A27DB-BD31-4B8C-83A1-F6EECF244321}">
                <p14:modId xmlns:p14="http://schemas.microsoft.com/office/powerpoint/2010/main" val="103196042"/>
              </p:ext>
            </p:extLst>
          </p:nvPr>
        </p:nvGraphicFramePr>
        <p:xfrm>
          <a:off x="609600" y="2680125"/>
          <a:ext cx="4070888" cy="1899509"/>
        </p:xfrm>
        <a:graphic>
          <a:graphicData uri="http://schemas.openxmlformats.org/drawingml/2006/table">
            <a:tbl>
              <a:tblPr/>
              <a:tblGrid>
                <a:gridCol w="2187944">
                  <a:extLst>
                    <a:ext uri="{9D8B030D-6E8A-4147-A177-3AD203B41FA5}">
                      <a16:colId xmlns:a16="http://schemas.microsoft.com/office/drawing/2014/main" val="20000"/>
                    </a:ext>
                  </a:extLst>
                </a:gridCol>
                <a:gridCol w="1882944">
                  <a:extLst>
                    <a:ext uri="{9D8B030D-6E8A-4147-A177-3AD203B41FA5}">
                      <a16:colId xmlns:a16="http://schemas.microsoft.com/office/drawing/2014/main" val="20001"/>
                    </a:ext>
                  </a:extLst>
                </a:gridCol>
              </a:tblGrid>
              <a:tr h="949755">
                <a:tc>
                  <a:txBody>
                    <a:bodyPr/>
                    <a:lstStyle/>
                    <a:p>
                      <a:pPr algn="ctr" fontAlgn="b"/>
                      <a:r>
                        <a:rPr lang="en-US" sz="2800" b="1" i="0" u="none" strike="noStrike" dirty="0" smtClean="0">
                          <a:solidFill>
                            <a:srgbClr val="000000"/>
                          </a:solidFill>
                          <a:effectLst/>
                          <a:latin typeface="Abadi MT Condensed Extra Bold" charset="0"/>
                          <a:ea typeface="Abadi MT Condensed Extra Bold" charset="0"/>
                          <a:cs typeface="Abadi MT Condensed Extra Bold" charset="0"/>
                        </a:rPr>
                        <a:t>ELA</a:t>
                      </a:r>
                      <a:endParaRPr lang="en-US" sz="2800" b="1" i="0" u="none" strike="noStrike" dirty="0">
                        <a:solidFill>
                          <a:srgbClr val="000000"/>
                        </a:solidFill>
                        <a:effectLst/>
                        <a:latin typeface="Abadi MT Condensed Extra Bold" charset="0"/>
                        <a:ea typeface="Abadi MT Condensed Extra Bold" charset="0"/>
                        <a:cs typeface="Abadi MT Condensed Extra Bold" charset="0"/>
                      </a:endParaRPr>
                    </a:p>
                    <a:p>
                      <a:pPr algn="ctr" fontAlgn="b"/>
                      <a:r>
                        <a:rPr lang="en-US" sz="2800" b="0" i="0" u="none" strike="noStrike" dirty="0">
                          <a:solidFill>
                            <a:srgbClr val="000000"/>
                          </a:solidFill>
                          <a:effectLst/>
                          <a:latin typeface="Abadi MT Condensed Extra Bold" charset="0"/>
                          <a:ea typeface="Abadi MT Condensed Extra Bold" charset="0"/>
                          <a:cs typeface="Abadi MT Condensed Extra Bold" charset="0"/>
                        </a:rPr>
                        <a:t>Assessment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en-US" sz="2800" b="0" i="0" u="none" strike="noStrike" dirty="0">
                          <a:solidFill>
                            <a:srgbClr val="000000"/>
                          </a:solidFill>
                          <a:effectLst/>
                          <a:latin typeface="Abadi MT Condensed Extra Bold" charset="0"/>
                          <a:ea typeface="Abadi MT Condensed Extra Bold" charset="0"/>
                          <a:cs typeface="Abadi MT Condensed Extra Bold" charset="0"/>
                        </a:rPr>
                        <a:t>Level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474877">
                <a:tc>
                  <a:txBody>
                    <a:bodyPr/>
                    <a:lstStyle/>
                    <a:p>
                      <a:pPr algn="ctr" fontAlgn="b"/>
                      <a:r>
                        <a:rPr lang="en-US" sz="2800" b="0" i="0" u="none" strike="noStrike" dirty="0">
                          <a:solidFill>
                            <a:srgbClr val="000000"/>
                          </a:solidFill>
                          <a:effectLst/>
                          <a:latin typeface="Abadi MT Condensed Extra Bold" charset="0"/>
                          <a:ea typeface="Abadi MT Condensed Extra Bold" charset="0"/>
                          <a:cs typeface="Abadi MT Condensed Extra Bold" charset="0"/>
                        </a:rPr>
                        <a:t>Grade </a:t>
                      </a:r>
                      <a:r>
                        <a:rPr lang="en-US" sz="2800" b="0" i="0" u="none" strike="noStrike" dirty="0" smtClean="0">
                          <a:solidFill>
                            <a:srgbClr val="000000"/>
                          </a:solidFill>
                          <a:effectLst/>
                          <a:latin typeface="Abadi MT Condensed Extra Bold" charset="0"/>
                          <a:ea typeface="Abadi MT Condensed Extra Bold" charset="0"/>
                          <a:cs typeface="Abadi MT Condensed Extra Bold" charset="0"/>
                        </a:rPr>
                        <a:t>3 </a:t>
                      </a:r>
                      <a:endParaRPr lang="en-US" sz="28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fi-FI" sz="2400" b="0" i="0" u="none" strike="noStrike" dirty="0" smtClean="0">
                          <a:solidFill>
                            <a:srgbClr val="000000"/>
                          </a:solidFill>
                          <a:effectLst/>
                          <a:latin typeface="Abadi MT Condensed Extra Bold" charset="0"/>
                        </a:rPr>
                        <a:t>330-360</a:t>
                      </a:r>
                      <a:endParaRPr lang="fi-FI" sz="2400" b="0" i="0" u="none" strike="noStrike" dirty="0">
                        <a:solidFill>
                          <a:srgbClr val="000000"/>
                        </a:solidFill>
                        <a:effectLst/>
                        <a:latin typeface="Abadi MT Condensed Extra Bold"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474877">
                <a:tc>
                  <a:txBody>
                    <a:bodyPr/>
                    <a:lstStyle/>
                    <a:p>
                      <a:pPr algn="ctr" fontAlgn="b"/>
                      <a:r>
                        <a:rPr lang="en-US" sz="2800" b="0" i="0" u="none" strike="noStrike" dirty="0">
                          <a:solidFill>
                            <a:srgbClr val="000000"/>
                          </a:solidFill>
                          <a:effectLst/>
                          <a:latin typeface="Abadi MT Condensed Extra Bold" charset="0"/>
                          <a:ea typeface="Abadi MT Condensed Extra Bold" charset="0"/>
                          <a:cs typeface="Abadi MT Condensed Extra Bold" charset="0"/>
                        </a:rPr>
                        <a:t>Grade </a:t>
                      </a:r>
                      <a:r>
                        <a:rPr lang="en-US" sz="2800" b="0" i="0" u="none" strike="noStrike" dirty="0" smtClean="0">
                          <a:solidFill>
                            <a:srgbClr val="000000"/>
                          </a:solidFill>
                          <a:effectLst/>
                          <a:latin typeface="Abadi MT Condensed Extra Bold" charset="0"/>
                          <a:ea typeface="Abadi MT Condensed Extra Bold" charset="0"/>
                          <a:cs typeface="Abadi MT Condensed Extra Bold" charset="0"/>
                        </a:rPr>
                        <a:t>4</a:t>
                      </a:r>
                      <a:endParaRPr lang="en-US" sz="2800" b="0" i="0" u="none" strike="noStrike" dirty="0">
                        <a:solidFill>
                          <a:srgbClr val="000000"/>
                        </a:solidFill>
                        <a:effectLst/>
                        <a:latin typeface="Abadi MT Condensed Extra Bold" charset="0"/>
                        <a:ea typeface="Abadi MT Condensed Extra Bold" charset="0"/>
                        <a:cs typeface="Abadi MT Condensed Extra Bold"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bg-BG" sz="2400" b="0" i="0" u="none" strike="noStrike" dirty="0" smtClean="0">
                          <a:solidFill>
                            <a:srgbClr val="000000"/>
                          </a:solidFill>
                          <a:effectLst/>
                          <a:latin typeface="Abadi MT Condensed Extra Bold" charset="0"/>
                        </a:rPr>
                        <a:t>340-37</a:t>
                      </a:r>
                      <a:r>
                        <a:rPr lang="en-US" sz="2400" b="0" i="0" u="none" strike="noStrike" dirty="0" smtClean="0">
                          <a:solidFill>
                            <a:srgbClr val="000000"/>
                          </a:solidFill>
                          <a:effectLst/>
                          <a:latin typeface="Abadi MT Condensed Extra Bold" charset="0"/>
                        </a:rPr>
                        <a:t>2</a:t>
                      </a:r>
                      <a:endParaRPr lang="bg-BG" sz="2400" b="0" i="0" u="none" strike="noStrike" dirty="0">
                        <a:solidFill>
                          <a:srgbClr val="000000"/>
                        </a:solidFill>
                        <a:effectLst/>
                        <a:latin typeface="Abadi MT Condensed Extra Bold"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bl>
          </a:graphicData>
        </a:graphic>
      </p:graphicFrame>
      <p:sp>
        <p:nvSpPr>
          <p:cNvPr id="18" name="TextBox 17"/>
          <p:cNvSpPr txBox="1"/>
          <p:nvPr/>
        </p:nvSpPr>
        <p:spPr>
          <a:xfrm>
            <a:off x="6963047" y="2680125"/>
            <a:ext cx="4935442"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smtClean="0">
                <a:latin typeface="Abadi MT Condensed Extra Bold" charset="0"/>
                <a:ea typeface="Abadi MT Condensed Extra Bold" charset="0"/>
                <a:cs typeface="Abadi MT Condensed Extra Bold" charset="0"/>
              </a:rPr>
              <a:t>Please note: EOC Mathematics Levels 3 &amp; 4 can also decrease in score but still count as a learning gain!</a:t>
            </a:r>
            <a:endParaRPr lang="en-US" sz="2800" dirty="0">
              <a:latin typeface="Abadi MT Condensed Extra Bold" charset="0"/>
              <a:ea typeface="Abadi MT Condensed Extra Bold" charset="0"/>
              <a:cs typeface="Abadi MT Condensed Extra Bold" charset="0"/>
            </a:endParaRPr>
          </a:p>
        </p:txBody>
      </p:sp>
      <p:sp>
        <p:nvSpPr>
          <p:cNvPr id="19" name="Round Diagonal Corner Rectangle 18"/>
          <p:cNvSpPr/>
          <p:nvPr/>
        </p:nvSpPr>
        <p:spPr>
          <a:xfrm>
            <a:off x="3720049" y="3672018"/>
            <a:ext cx="603983" cy="385017"/>
          </a:xfrm>
          <a:prstGeom prst="round2Diag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3116065" y="4163351"/>
            <a:ext cx="603983" cy="385017"/>
          </a:xfrm>
          <a:prstGeom prst="round2Diag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80488" y="4786695"/>
            <a:ext cx="639391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latin typeface="Abadi MT Condensed Extra Bold" charset="0"/>
                <a:ea typeface="Abadi MT Condensed Extra Bold" charset="0"/>
                <a:cs typeface="Abadi MT Condensed Extra Bold" charset="0"/>
              </a:rPr>
              <a:t>If </a:t>
            </a:r>
            <a:r>
              <a:rPr lang="en-US" sz="2400" dirty="0">
                <a:latin typeface="Abadi MT Condensed Extra Bold" charset="0"/>
                <a:ea typeface="Abadi MT Condensed Extra Bold" charset="0"/>
                <a:cs typeface="Abadi MT Condensed Extra Bold" charset="0"/>
              </a:rPr>
              <a:t>student’s scale score in grade 3 was 360 and in grade 4 the student scored a </a:t>
            </a:r>
            <a:r>
              <a:rPr lang="en-US" sz="2400" dirty="0" smtClean="0">
                <a:latin typeface="Abadi MT Condensed Extra Bold" charset="0"/>
                <a:ea typeface="Abadi MT Condensed Extra Bold" charset="0"/>
                <a:cs typeface="Abadi MT Condensed Extra Bold" charset="0"/>
              </a:rPr>
              <a:t>340, </a:t>
            </a:r>
            <a:r>
              <a:rPr lang="en-US" sz="2400" dirty="0">
                <a:latin typeface="Abadi MT Condensed Extra Bold" charset="0"/>
                <a:ea typeface="Abadi MT Condensed Extra Bold" charset="0"/>
                <a:cs typeface="Abadi MT Condensed Extra Bold" charset="0"/>
              </a:rPr>
              <a:t>then student is still counted as a learning gain because the student maintained a level </a:t>
            </a:r>
            <a:r>
              <a:rPr lang="en-US" sz="2400" dirty="0" smtClean="0">
                <a:latin typeface="Abadi MT Condensed Extra Bold" charset="0"/>
                <a:ea typeface="Abadi MT Condensed Extra Bold" charset="0"/>
                <a:cs typeface="Abadi MT Condensed Extra Bold" charset="0"/>
              </a:rPr>
              <a:t>5.</a:t>
            </a:r>
            <a:endParaRPr lang="en-US" sz="2400" dirty="0">
              <a:latin typeface="Abadi MT Condensed Extra Bold" charset="0"/>
              <a:ea typeface="Abadi MT Condensed Extra Bold" charset="0"/>
              <a:cs typeface="Abadi MT Condensed Extra Bold" charset="0"/>
            </a:endParaRPr>
          </a:p>
        </p:txBody>
      </p:sp>
      <p:sp>
        <p:nvSpPr>
          <p:cNvPr id="22" name="Bent Arrow 21"/>
          <p:cNvSpPr/>
          <p:nvPr/>
        </p:nvSpPr>
        <p:spPr>
          <a:xfrm rot="5400000">
            <a:off x="4863675" y="3179206"/>
            <a:ext cx="981979" cy="2061275"/>
          </a:xfrm>
          <a:prstGeom prst="bentArrow">
            <a:avLst>
              <a:gd name="adj1" fmla="val 8000"/>
              <a:gd name="adj2" fmla="val 13500"/>
              <a:gd name="adj3" fmla="val 24000"/>
              <a:gd name="adj4" fmla="val 4275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rot="10800000" flipH="1">
            <a:off x="3621009" y="4563611"/>
            <a:ext cx="898903" cy="1187439"/>
          </a:xfrm>
          <a:prstGeom prst="bentArrow">
            <a:avLst>
              <a:gd name="adj1" fmla="val 8033"/>
              <a:gd name="adj2" fmla="val 14559"/>
              <a:gd name="adj3" fmla="val 25000"/>
              <a:gd name="adj4" fmla="val 4375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93176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25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25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25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25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250" fill="hold"/>
                                        <p:tgtEl>
                                          <p:spTgt spid="18"/>
                                        </p:tgtEl>
                                        <p:attrNameLst>
                                          <p:attrName>ppt_w</p:attrName>
                                        </p:attrNameLst>
                                      </p:cBhvr>
                                      <p:tavLst>
                                        <p:tav tm="0">
                                          <p:val>
                                            <p:fltVal val="0"/>
                                          </p:val>
                                        </p:tav>
                                        <p:tav tm="100000">
                                          <p:val>
                                            <p:strVal val="#ppt_w"/>
                                          </p:val>
                                        </p:tav>
                                      </p:tavLst>
                                    </p:anim>
                                    <p:anim calcmode="lin" valueType="num">
                                      <p:cBhvr>
                                        <p:cTn id="33" dur="250" fill="hold"/>
                                        <p:tgtEl>
                                          <p:spTgt spid="18"/>
                                        </p:tgtEl>
                                        <p:attrNameLst>
                                          <p:attrName>ppt_h</p:attrName>
                                        </p:attrNameLst>
                                      </p:cBhvr>
                                      <p:tavLst>
                                        <p:tav tm="0">
                                          <p:val>
                                            <p:fltVal val="0"/>
                                          </p:val>
                                        </p:tav>
                                        <p:tav tm="100000">
                                          <p:val>
                                            <p:strVal val="#ppt_h"/>
                                          </p:val>
                                        </p:tav>
                                      </p:tavLst>
                                    </p:anim>
                                    <p:anim calcmode="lin" valueType="num">
                                      <p:cBhvr>
                                        <p:cTn id="34" dur="250" fill="hold"/>
                                        <p:tgtEl>
                                          <p:spTgt spid="18"/>
                                        </p:tgtEl>
                                        <p:attrNameLst>
                                          <p:attrName>ppt_x</p:attrName>
                                        </p:attrNameLst>
                                      </p:cBhvr>
                                      <p:tavLst>
                                        <p:tav tm="0" fmla="#ppt_x+(cos(-2*pi*(1-$))*-#ppt_x-sin(-2*pi*(1-$))*(1-#ppt_y))*(1-$)">
                                          <p:val>
                                            <p:fltVal val="0"/>
                                          </p:val>
                                        </p:tav>
                                        <p:tav tm="100000">
                                          <p:val>
                                            <p:fltVal val="1"/>
                                          </p:val>
                                        </p:tav>
                                      </p:tavLst>
                                    </p:anim>
                                    <p:anim calcmode="lin" valueType="num">
                                      <p:cBhvr>
                                        <p:cTn id="35" dur="2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mph" presetSubtype="0" repeatCount="42000" fill="hold" grpId="1" nodeType="click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8" grpId="1"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0"/>
          </p:nvPr>
        </p:nvSpPr>
        <p:spPr/>
        <p:txBody>
          <a:bodyPr/>
          <a:lstStyle/>
          <a:p>
            <a:pPr algn="r">
              <a:defRPr/>
            </a:pPr>
            <a:fld id="{F3E7D15E-EA62-4CCC-8948-4B2F6F466DE8}" type="slidenum">
              <a:rPr lang="en-US" smtClean="0">
                <a:solidFill>
                  <a:prstClr val="white">
                    <a:lumMod val="65000"/>
                  </a:prstClr>
                </a:solidFill>
              </a:rPr>
              <a:pPr algn="r">
                <a:defRPr/>
              </a:pPr>
              <a:t>7</a:t>
            </a:fld>
            <a:endParaRPr lang="en-US" dirty="0">
              <a:solidFill>
                <a:prstClr val="white">
                  <a:lumMod val="65000"/>
                </a:prstClr>
              </a:solidFill>
            </a:endParaRPr>
          </a:p>
        </p:txBody>
      </p:sp>
      <p:sp>
        <p:nvSpPr>
          <p:cNvPr id="2" name="Title 1"/>
          <p:cNvSpPr>
            <a:spLocks noGrp="1"/>
          </p:cNvSpPr>
          <p:nvPr>
            <p:ph type="title" idx="4294967295"/>
          </p:nvPr>
        </p:nvSpPr>
        <p:spPr>
          <a:xfrm>
            <a:off x="239843" y="989353"/>
            <a:ext cx="5415890" cy="931343"/>
          </a:xfrm>
          <a:ln/>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en-US" dirty="0">
                <a:solidFill>
                  <a:schemeClr val="tx1"/>
                </a:solidFill>
                <a:latin typeface="Abadi MT Condensed Extra Bold" charset="0"/>
                <a:ea typeface="Abadi MT Condensed Extra Bold" charset="0"/>
                <a:cs typeface="Abadi MT Condensed Extra Bold" charset="0"/>
              </a:rPr>
              <a:t>Learning Gains Rules </a:t>
            </a:r>
            <a:r>
              <a:rPr lang="en-US" dirty="0" smtClean="0">
                <a:solidFill>
                  <a:schemeClr val="tx1"/>
                </a:solidFill>
                <a:latin typeface="Abadi MT Condensed Extra Bold" charset="0"/>
                <a:ea typeface="Abadi MT Condensed Extra Bold" charset="0"/>
                <a:cs typeface="Abadi MT Condensed Extra Bold" charset="0"/>
              </a:rPr>
              <a:t>Recap:</a:t>
            </a:r>
            <a:endParaRPr lang="en-US" dirty="0">
              <a:solidFill>
                <a:schemeClr val="tx1"/>
              </a:solidFill>
              <a:latin typeface="Abadi MT Condensed Extra Bold" charset="0"/>
              <a:ea typeface="Abadi MT Condensed Extra Bold" charset="0"/>
              <a:cs typeface="Abadi MT Condensed Extra Bold" charset="0"/>
            </a:endParaRPr>
          </a:p>
        </p:txBody>
      </p:sp>
      <p:sp>
        <p:nvSpPr>
          <p:cNvPr id="12" name="Content Placeholder 3"/>
          <p:cNvSpPr txBox="1">
            <a:spLocks/>
          </p:cNvSpPr>
          <p:nvPr/>
        </p:nvSpPr>
        <p:spPr>
          <a:xfrm>
            <a:off x="659567" y="1590913"/>
            <a:ext cx="10618033" cy="3656948"/>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buNone/>
            </a:pPr>
            <a:r>
              <a:rPr lang="en-US" sz="3200" dirty="0">
                <a:latin typeface="Abadi MT Condensed Extra Bold" charset="0"/>
                <a:ea typeface="Abadi MT Condensed Extra Bold" charset="0"/>
                <a:cs typeface="Abadi MT Condensed Extra Bold" charset="0"/>
              </a:rPr>
              <a:t>#1 &gt; </a:t>
            </a:r>
            <a:r>
              <a:rPr lang="en-US" dirty="0">
                <a:latin typeface="Abadi MT Condensed Extra Bold" charset="0"/>
                <a:ea typeface="Abadi MT Condensed Extra Bold" charset="0"/>
                <a:cs typeface="Abadi MT Condensed Extra Bold" charset="0"/>
              </a:rPr>
              <a:t>Student moves an achievement level </a:t>
            </a:r>
          </a:p>
          <a:p>
            <a:pPr marL="0" indent="0">
              <a:buNone/>
            </a:pPr>
            <a:r>
              <a:rPr lang="en-US" dirty="0">
                <a:latin typeface="Abadi MT Condensed Extra Bold" charset="0"/>
                <a:ea typeface="Abadi MT Condensed Extra Bold" charset="0"/>
                <a:cs typeface="Abadi MT Condensed Extra Bold" charset="0"/>
              </a:rPr>
              <a:t>#2 &gt; Student moves an achievement sublevel </a:t>
            </a:r>
          </a:p>
          <a:p>
            <a:pPr marL="0" indent="0">
              <a:buNone/>
            </a:pPr>
            <a:r>
              <a:rPr lang="en-US" dirty="0">
                <a:latin typeface="Abadi MT Condensed Extra Bold" charset="0"/>
                <a:ea typeface="Abadi MT Condensed Extra Bold" charset="0"/>
                <a:cs typeface="Abadi MT Condensed Extra Bold" charset="0"/>
              </a:rPr>
              <a:t>#3 &gt; </a:t>
            </a:r>
            <a:r>
              <a:rPr lang="en-US" dirty="0" smtClean="0">
                <a:latin typeface="Abadi MT Condensed Extra Bold" charset="0"/>
                <a:ea typeface="Abadi MT Condensed Extra Bold" charset="0"/>
                <a:cs typeface="Abadi MT Condensed Extra Bold" charset="0"/>
              </a:rPr>
              <a:t>Student </a:t>
            </a:r>
            <a:r>
              <a:rPr lang="en-US" dirty="0">
                <a:latin typeface="Abadi MT Condensed Extra Bold" charset="0"/>
                <a:ea typeface="Abadi MT Condensed Extra Bold" charset="0"/>
                <a:cs typeface="Abadi MT Condensed Extra Bold" charset="0"/>
              </a:rPr>
              <a:t>m</a:t>
            </a:r>
            <a:r>
              <a:rPr lang="en-US" dirty="0" smtClean="0">
                <a:latin typeface="Abadi MT Condensed Extra Bold" charset="0"/>
                <a:ea typeface="Abadi MT Condensed Extra Bold" charset="0"/>
                <a:cs typeface="Abadi MT Condensed Extra Bold" charset="0"/>
              </a:rPr>
              <a:t>aintains </a:t>
            </a:r>
            <a:r>
              <a:rPr lang="en-US" dirty="0">
                <a:latin typeface="Abadi MT Condensed Extra Bold" charset="0"/>
                <a:ea typeface="Abadi MT Condensed Extra Bold" charset="0"/>
                <a:cs typeface="Abadi MT Condensed Extra Bold" charset="0"/>
              </a:rPr>
              <a:t>an achievement level 3 or 4 </a:t>
            </a:r>
            <a:r>
              <a:rPr lang="en-US" dirty="0" smtClean="0">
                <a:latin typeface="Abadi MT Condensed Extra Bold" charset="0"/>
                <a:ea typeface="Abadi MT Condensed Extra Bold" charset="0"/>
                <a:cs typeface="Abadi MT Condensed Extra Bold" charset="0"/>
              </a:rPr>
              <a:t>and </a:t>
            </a:r>
            <a:r>
              <a:rPr lang="en-US" dirty="0">
                <a:latin typeface="Abadi MT Condensed Extra Bold" charset="0"/>
                <a:ea typeface="Abadi MT Condensed Extra Bold" charset="0"/>
                <a:cs typeface="Abadi MT Condensed Extra Bold" charset="0"/>
              </a:rPr>
              <a:t>increases </a:t>
            </a:r>
            <a:r>
              <a:rPr lang="en-US" sz="2800" dirty="0" smtClean="0">
                <a:latin typeface="Abadi MT Condensed Extra Bold" charset="0"/>
                <a:ea typeface="Abadi MT Condensed Extra Bold" charset="0"/>
                <a:cs typeface="Abadi MT Condensed Extra Bold" charset="0"/>
              </a:rPr>
              <a:t>score</a:t>
            </a:r>
          </a:p>
          <a:p>
            <a:pPr marL="457200" lvl="1" indent="0">
              <a:buNone/>
            </a:pPr>
            <a:r>
              <a:rPr lang="en-US" dirty="0" smtClean="0">
                <a:latin typeface="Abadi MT Condensed Extra Bold" charset="0"/>
                <a:ea typeface="Abadi MT Condensed Extra Bold" charset="0"/>
                <a:cs typeface="Abadi MT Condensed Extra Bold" charset="0"/>
              </a:rPr>
              <a:t>#3a &gt; M</a:t>
            </a:r>
            <a:r>
              <a:rPr lang="en-US" sz="2400" dirty="0" smtClean="0">
                <a:latin typeface="Abadi MT Condensed Extra Bold" charset="0"/>
                <a:ea typeface="Abadi MT Condensed Extra Bold" charset="0"/>
                <a:cs typeface="Abadi MT Condensed Extra Bold" charset="0"/>
              </a:rPr>
              <a:t>inimum </a:t>
            </a:r>
            <a:r>
              <a:rPr lang="en-US" sz="2400" dirty="0">
                <a:latin typeface="Abadi MT Condensed Extra Bold" charset="0"/>
                <a:ea typeface="Abadi MT Condensed Extra Bold" charset="0"/>
                <a:cs typeface="Abadi MT Condensed Extra Bold" charset="0"/>
              </a:rPr>
              <a:t>of </a:t>
            </a:r>
            <a:r>
              <a:rPr lang="en-US" sz="2400" dirty="0" smtClean="0">
                <a:latin typeface="Abadi MT Condensed Extra Bold" charset="0"/>
                <a:ea typeface="Abadi MT Condensed Extra Bold" charset="0"/>
                <a:cs typeface="Abadi MT Condensed Extra Bold" charset="0"/>
              </a:rPr>
              <a:t>1pt</a:t>
            </a:r>
          </a:p>
          <a:p>
            <a:pPr marL="457200" lvl="1" indent="0">
              <a:buNone/>
            </a:pPr>
            <a:r>
              <a:rPr lang="en-US" dirty="0" smtClean="0">
                <a:latin typeface="Abadi MT Condensed Extra Bold" charset="0"/>
                <a:ea typeface="Abadi MT Condensed Extra Bold" charset="0"/>
                <a:cs typeface="Abadi MT Condensed Extra Bold" charset="0"/>
              </a:rPr>
              <a:t>#3b &gt; </a:t>
            </a:r>
            <a:r>
              <a:rPr lang="en-US" sz="2400" dirty="0" smtClean="0">
                <a:latin typeface="Abadi MT Condensed Extra Bold" charset="0"/>
                <a:ea typeface="Abadi MT Condensed Extra Bold" charset="0"/>
                <a:cs typeface="Abadi MT Condensed Extra Bold" charset="0"/>
              </a:rPr>
              <a:t>Exception: Mathematics EOC Levels 3 and 4</a:t>
            </a:r>
            <a:endParaRPr lang="en-US" sz="2400" dirty="0">
              <a:latin typeface="Abadi MT Condensed Extra Bold" charset="0"/>
              <a:ea typeface="Abadi MT Condensed Extra Bold" charset="0"/>
              <a:cs typeface="Abadi MT Condensed Extra Bold" charset="0"/>
            </a:endParaRPr>
          </a:p>
          <a:p>
            <a:pPr marL="0" indent="0">
              <a:buNone/>
            </a:pPr>
            <a:r>
              <a:rPr lang="en-US" dirty="0">
                <a:latin typeface="Abadi MT Condensed Extra Bold" charset="0"/>
                <a:ea typeface="Abadi MT Condensed Extra Bold" charset="0"/>
                <a:cs typeface="Abadi MT Condensed Extra Bold" charset="0"/>
              </a:rPr>
              <a:t>#4 &gt; Student maintains an achievement level 5 </a:t>
            </a:r>
          </a:p>
        </p:txBody>
      </p:sp>
      <p:sp>
        <p:nvSpPr>
          <p:cNvPr id="3" name="TextBox 2"/>
          <p:cNvSpPr txBox="1"/>
          <p:nvPr/>
        </p:nvSpPr>
        <p:spPr>
          <a:xfrm>
            <a:off x="2541388" y="5155776"/>
            <a:ext cx="924421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b">
            <a:spAutoFit/>
          </a:bodyPr>
          <a:lstStyle/>
          <a:p>
            <a:pPr algn="ctr"/>
            <a:r>
              <a:rPr lang="en-US" sz="3600" dirty="0" smtClean="0">
                <a:latin typeface="Abadi MT Condensed Extra Bold" charset="0"/>
                <a:ea typeface="Abadi MT Condensed Extra Bold" charset="0"/>
                <a:cs typeface="Abadi MT Condensed Extra Bold" charset="0"/>
              </a:rPr>
              <a:t>Let’s </a:t>
            </a:r>
            <a:r>
              <a:rPr lang="en-US" sz="3600" dirty="0">
                <a:latin typeface="Abadi MT Condensed Extra Bold" charset="0"/>
                <a:ea typeface="Abadi MT Condensed Extra Bold" charset="0"/>
                <a:cs typeface="Abadi MT Condensed Extra Bold" charset="0"/>
              </a:rPr>
              <a:t>explore some learning gains scenarios</a:t>
            </a:r>
            <a:r>
              <a:rPr lang="en-US" sz="3600" dirty="0" smtClean="0">
                <a:latin typeface="Abadi MT Condensed Extra Bold" charset="0"/>
                <a:ea typeface="Abadi MT Condensed Extra Bold" charset="0"/>
                <a:cs typeface="Abadi MT Condensed Extra Bold" charset="0"/>
              </a:rPr>
              <a:t>!</a:t>
            </a:r>
          </a:p>
        </p:txBody>
      </p:sp>
    </p:spTree>
    <p:extLst>
      <p:ext uri="{BB962C8B-B14F-4D97-AF65-F5344CB8AC3E}">
        <p14:creationId xmlns:p14="http://schemas.microsoft.com/office/powerpoint/2010/main" val="60426438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Gains Activity</a:t>
            </a:r>
            <a:endParaRPr lang="en-US" dirty="0"/>
          </a:p>
        </p:txBody>
      </p:sp>
      <p:sp>
        <p:nvSpPr>
          <p:cNvPr id="5" name="Content Placeholder 4"/>
          <p:cNvSpPr>
            <a:spLocks noGrp="1"/>
          </p:cNvSpPr>
          <p:nvPr>
            <p:ph idx="1"/>
          </p:nvPr>
        </p:nvSpPr>
        <p:spPr>
          <a:xfrm>
            <a:off x="838200" y="1906352"/>
            <a:ext cx="4025202" cy="4354753"/>
          </a:xfrm>
        </p:spPr>
        <p:txBody>
          <a:bodyPr/>
          <a:lstStyle/>
          <a:p>
            <a:r>
              <a:rPr lang="en-US" dirty="0" smtClean="0"/>
              <a:t>Print the FSA Scale Scores and Levels document to use as a reference.</a:t>
            </a:r>
          </a:p>
        </p:txBody>
      </p:sp>
      <p:sp>
        <p:nvSpPr>
          <p:cNvPr id="3" name="Slide Number Placeholder 2"/>
          <p:cNvSpPr>
            <a:spLocks noGrp="1"/>
          </p:cNvSpPr>
          <p:nvPr>
            <p:ph type="sldNum" sz="quarter" idx="10"/>
          </p:nvPr>
        </p:nvSpPr>
        <p:spPr/>
        <p:txBody>
          <a:bodyPr/>
          <a:lstStyle/>
          <a:p>
            <a:fld id="{EA405B32-4DD1-4156-99E6-8E3053B90CC5}" type="slidenum">
              <a:rPr lang="en-US" smtClean="0">
                <a:solidFill>
                  <a:prstClr val="black">
                    <a:tint val="75000"/>
                  </a:prstClr>
                </a:solidFill>
              </a:rPr>
              <a:pPr/>
              <a:t>8</a:t>
            </a:fld>
            <a:endParaRPr lang="en-US">
              <a:solidFill>
                <a:prstClr val="black">
                  <a:tint val="75000"/>
                </a:prstClr>
              </a:solidFill>
            </a:endParaRPr>
          </a:p>
        </p:txBody>
      </p:sp>
      <p:pic>
        <p:nvPicPr>
          <p:cNvPr id="6" name="Picture 5"/>
          <p:cNvPicPr>
            <a:picLocks noChangeAspect="1"/>
          </p:cNvPicPr>
          <p:nvPr/>
        </p:nvPicPr>
        <p:blipFill>
          <a:blip r:embed="rId2"/>
          <a:stretch>
            <a:fillRect/>
          </a:stretch>
        </p:blipFill>
        <p:spPr>
          <a:xfrm>
            <a:off x="4910013" y="1346480"/>
            <a:ext cx="6500724" cy="4851758"/>
          </a:xfrm>
          <a:prstGeom prst="rect">
            <a:avLst/>
          </a:prstGeom>
        </p:spPr>
      </p:pic>
    </p:spTree>
    <p:extLst>
      <p:ext uri="{BB962C8B-B14F-4D97-AF65-F5344CB8AC3E}">
        <p14:creationId xmlns:p14="http://schemas.microsoft.com/office/powerpoint/2010/main" val="429050224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014 Legislative Update Presentation - Internal new logo 5.8.1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17598</TotalTime>
  <Words>2908</Words>
  <Application>Microsoft Office PowerPoint</Application>
  <PresentationFormat>Widescreen</PresentationFormat>
  <Paragraphs>609</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Abadi MT Condensed Extra Bold</vt:lpstr>
      <vt:lpstr>Arial</vt:lpstr>
      <vt:lpstr>Calibri</vt:lpstr>
      <vt:lpstr>2014 Legislative Update Presentation - Internal new logo 5.8.14</vt:lpstr>
      <vt:lpstr>Understanding Learning Gains</vt:lpstr>
      <vt:lpstr>Objectives</vt:lpstr>
      <vt:lpstr>Learning Gains RULE NO.:6A-1.09981 </vt:lpstr>
      <vt:lpstr>Learning Gains Rule #1:</vt:lpstr>
      <vt:lpstr>Learning Gains Rule #2:</vt:lpstr>
      <vt:lpstr>Learning Gains Rule #3:</vt:lpstr>
      <vt:lpstr>Learning Gains Rule #4:</vt:lpstr>
      <vt:lpstr>Learning Gains Rules Recap:</vt:lpstr>
      <vt:lpstr>Learning Gains Activity</vt:lpstr>
      <vt:lpstr>Elementary Exploration of Learning Gains</vt:lpstr>
      <vt:lpstr>Elementary Exploration of Learning Gains</vt:lpstr>
      <vt:lpstr>Elementary Exploration of Learning Gains</vt:lpstr>
      <vt:lpstr>Middle Grades Exploration of Learning Gains</vt:lpstr>
      <vt:lpstr>Middle Grades Exploration of Learning Gains</vt:lpstr>
      <vt:lpstr>Middle Grades Exploration of Learning Gains</vt:lpstr>
      <vt:lpstr>High School Exploration of Learning Gains</vt:lpstr>
      <vt:lpstr>High School Exploration of Learning Gains</vt:lpstr>
      <vt:lpstr>Comparison of the Ways to Demonstrate a Learning Gain for School Grades </vt:lpstr>
      <vt:lpstr>Logic Behind the New LG Rules</vt:lpstr>
      <vt:lpstr>Learning Gains Target Calculator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Trombley, Calvin</dc:creator>
  <cp:lastModifiedBy>BRANHAM, MICHELLE</cp:lastModifiedBy>
  <cp:revision>184</cp:revision>
  <cp:lastPrinted>2016-10-21T17:32:38Z</cp:lastPrinted>
  <dcterms:created xsi:type="dcterms:W3CDTF">2016-04-27T14:53:40Z</dcterms:created>
  <dcterms:modified xsi:type="dcterms:W3CDTF">2017-11-10T21:02:27Z</dcterms:modified>
</cp:coreProperties>
</file>